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57" r:id="rId9"/>
    <p:sldId id="269" r:id="rId10"/>
    <p:sldId id="258" r:id="rId11"/>
    <p:sldId id="270" r:id="rId12"/>
    <p:sldId id="271" r:id="rId13"/>
    <p:sldId id="259" r:id="rId14"/>
    <p:sldId id="272" r:id="rId15"/>
    <p:sldId id="260" r:id="rId16"/>
    <p:sldId id="261" r:id="rId17"/>
    <p:sldId id="26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Reflection API in Java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55707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Reflection in Java is a powerful feature that allows a program to inspect and manipulate the runtime behavior of classes, interfaces, methods, and fields</a:t>
            </a:r>
            <a:r>
              <a:rPr lang="en-US" dirty="0" smtClean="0"/>
              <a:t>.</a:t>
            </a:r>
          </a:p>
          <a:p>
            <a:pPr marL="0" indent="0" algn="ctr">
              <a:buNone/>
            </a:pPr>
            <a:r>
              <a:rPr lang="en-US" dirty="0" smtClean="0"/>
              <a:t>or</a:t>
            </a:r>
            <a:endParaRPr lang="en-IN" dirty="0" smtClean="0"/>
          </a:p>
          <a:p>
            <a:r>
              <a:rPr dirty="0" smtClean="0"/>
              <a:t>Reflection </a:t>
            </a:r>
            <a:r>
              <a:rPr dirty="0"/>
              <a:t>allows runtime analysis/modification of classes, methods, and fields.</a:t>
            </a:r>
          </a:p>
          <a:p>
            <a:r>
              <a:rPr dirty="0" smtClean="0"/>
              <a:t>Package</a:t>
            </a:r>
            <a:r>
              <a:rPr dirty="0"/>
              <a:t>: </a:t>
            </a:r>
            <a:r>
              <a:rPr dirty="0" err="1"/>
              <a:t>java.lang.reflect</a:t>
            </a:r>
            <a:endParaRPr dirty="0"/>
          </a:p>
          <a:p>
            <a:pPr lvl="1"/>
            <a:r>
              <a:rPr dirty="0" smtClean="0"/>
              <a:t>Key </a:t>
            </a:r>
            <a:r>
              <a:rPr dirty="0"/>
              <a:t>Classes: Class, Method, Field, Constructor</a:t>
            </a:r>
          </a:p>
          <a:p>
            <a:pPr lvl="1"/>
            <a:r>
              <a:rPr dirty="0" smtClean="0"/>
              <a:t>Uses</a:t>
            </a:r>
            <a:r>
              <a:rPr dirty="0"/>
              <a:t>: Frameworks, Debugging, Dynamic Loading</a:t>
            </a:r>
          </a:p>
          <a:p>
            <a:r>
              <a:rPr lang="en-IN" dirty="0"/>
              <a:t>Need for </a:t>
            </a:r>
            <a:r>
              <a:rPr lang="en-IN" dirty="0" smtClean="0"/>
              <a:t>Reflection</a:t>
            </a:r>
          </a:p>
          <a:p>
            <a:pPr lvl="1"/>
            <a:r>
              <a:rPr lang="en-IN" sz="3300" dirty="0"/>
              <a:t>Reflection is used when</a:t>
            </a:r>
            <a:r>
              <a:rPr lang="en-IN" sz="3300" dirty="0"/>
              <a:t>: </a:t>
            </a:r>
          </a:p>
          <a:p>
            <a:pPr lvl="2"/>
            <a:r>
              <a:rPr lang="en-US" sz="2900" dirty="0"/>
              <a:t>The class name is not known at compile time</a:t>
            </a:r>
            <a:r>
              <a:rPr lang="en-US" sz="2900" dirty="0" smtClean="0"/>
              <a:t>.</a:t>
            </a:r>
          </a:p>
          <a:p>
            <a:pPr lvl="2"/>
            <a:r>
              <a:rPr lang="en-US" altLang="en-US" sz="2900" dirty="0" smtClean="0"/>
              <a:t>You </a:t>
            </a:r>
            <a:r>
              <a:rPr lang="en-US" altLang="en-US" sz="2900" dirty="0"/>
              <a:t>need to analyze or modify class behavior at runtime</a:t>
            </a:r>
            <a:r>
              <a:rPr lang="en-US" altLang="en-US" sz="2900" dirty="0" smtClean="0"/>
              <a:t>.</a:t>
            </a:r>
          </a:p>
          <a:p>
            <a:pPr lvl="2"/>
            <a:r>
              <a:rPr lang="en-US" altLang="en-US" sz="2900" dirty="0" smtClean="0"/>
              <a:t>You </a:t>
            </a:r>
            <a:r>
              <a:rPr lang="en-US" altLang="en-US" sz="2900" dirty="0"/>
              <a:t>are building tools like</a:t>
            </a:r>
            <a:r>
              <a:rPr lang="en-US" altLang="en-US" sz="2900" dirty="0" smtClean="0"/>
              <a:t>:</a:t>
            </a:r>
          </a:p>
          <a:p>
            <a:pPr lvl="3"/>
            <a:r>
              <a:rPr lang="en-US" altLang="en-US" sz="2500" dirty="0" smtClean="0"/>
              <a:t>IDEs</a:t>
            </a:r>
            <a:endParaRPr lang="en-US" altLang="en-US" sz="2500" dirty="0"/>
          </a:p>
          <a:p>
            <a:pPr lvl="3"/>
            <a:r>
              <a:rPr lang="en-US" sz="2600" dirty="0" smtClean="0"/>
              <a:t>Debuggers</a:t>
            </a:r>
            <a:endParaRPr lang="en-US" sz="2600" dirty="0"/>
          </a:p>
          <a:p>
            <a:pPr lvl="3"/>
            <a:r>
              <a:rPr lang="en-US" sz="2600" dirty="0"/>
              <a:t>Testing frameworks (like JUnit)</a:t>
            </a:r>
          </a:p>
          <a:p>
            <a:pPr lvl="3"/>
            <a:r>
              <a:rPr lang="en-US" sz="2600" dirty="0"/>
              <a:t>Dependency injection frameworks (like Spring)</a:t>
            </a:r>
          </a:p>
          <a:p>
            <a:pPr lvl="2" indent="-34290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3000" dirty="0"/>
          </a:p>
          <a:p>
            <a:r>
              <a:rPr dirty="0" smtClean="0"/>
              <a:t>Example</a:t>
            </a:r>
            <a:r>
              <a:rPr dirty="0"/>
              <a:t>:</a:t>
            </a:r>
          </a:p>
          <a:p>
            <a:pPr lvl="1"/>
            <a:r>
              <a:rPr dirty="0"/>
              <a:t>Class&lt;?&gt; </a:t>
            </a:r>
            <a:r>
              <a:rPr dirty="0" err="1"/>
              <a:t>cls</a:t>
            </a:r>
            <a:r>
              <a:rPr dirty="0"/>
              <a:t> = </a:t>
            </a:r>
            <a:r>
              <a:rPr dirty="0" err="1"/>
              <a:t>Class.forName</a:t>
            </a:r>
            <a:r>
              <a:rPr dirty="0"/>
              <a:t>("Example");</a:t>
            </a:r>
          </a:p>
          <a:p>
            <a:pPr lvl="1"/>
            <a:r>
              <a:rPr dirty="0"/>
              <a:t>Object </a:t>
            </a:r>
            <a:r>
              <a:rPr dirty="0" err="1"/>
              <a:t>obj</a:t>
            </a:r>
            <a:r>
              <a:rPr dirty="0"/>
              <a:t> = </a:t>
            </a:r>
            <a:r>
              <a:rPr dirty="0" err="1"/>
              <a:t>cls.getDeclaredConstructor</a:t>
            </a:r>
            <a:r>
              <a:rPr dirty="0"/>
              <a:t>().</a:t>
            </a:r>
            <a:r>
              <a:rPr dirty="0" err="1"/>
              <a:t>newInstance</a:t>
            </a:r>
            <a:r>
              <a:rPr dirty="0"/>
              <a:t>();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javap</a:t>
            </a:r>
            <a:r>
              <a:rPr dirty="0"/>
              <a:t> Tool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dirty="0" err="1" smtClean="0"/>
              <a:t>javap</a:t>
            </a:r>
            <a:r>
              <a:rPr dirty="0" smtClean="0"/>
              <a:t> </a:t>
            </a:r>
            <a:r>
              <a:rPr dirty="0"/>
              <a:t>is a Java Disassembler </a:t>
            </a:r>
            <a:r>
              <a:rPr dirty="0" smtClean="0"/>
              <a:t>Tool</a:t>
            </a:r>
            <a:r>
              <a:rPr lang="en-IN" dirty="0"/>
              <a:t> provided with the </a:t>
            </a:r>
            <a:r>
              <a:rPr lang="en-IN" dirty="0" smtClean="0"/>
              <a:t>JDK.</a:t>
            </a:r>
          </a:p>
          <a:p>
            <a:pPr lvl="1"/>
            <a:r>
              <a:rPr lang="en-US" dirty="0"/>
              <a:t>It is used to </a:t>
            </a:r>
            <a:r>
              <a:rPr lang="en-US" b="1" dirty="0"/>
              <a:t>view the bytecode-level details</a:t>
            </a:r>
            <a:r>
              <a:rPr lang="en-US" dirty="0"/>
              <a:t> of a </a:t>
            </a:r>
            <a:r>
              <a:rPr lang="en-US" dirty="0" smtClean="0"/>
              <a:t>compiled </a:t>
            </a:r>
            <a:r>
              <a:rPr lang="en-IN" dirty="0"/>
              <a:t>.</a:t>
            </a:r>
            <a:r>
              <a:rPr lang="en-IN" dirty="0" smtClean="0"/>
              <a:t>class file</a:t>
            </a:r>
            <a:r>
              <a:rPr dirty="0" smtClean="0"/>
              <a:t>.</a:t>
            </a:r>
            <a:r>
              <a:rPr lang="en-IN" dirty="0" smtClean="0"/>
              <a:t> </a:t>
            </a:r>
          </a:p>
          <a:p>
            <a:pPr lvl="1"/>
            <a:r>
              <a:rPr lang="en-US" dirty="0"/>
              <a:t>It helps developers </a:t>
            </a:r>
            <a:r>
              <a:rPr lang="en-US" b="1" dirty="0"/>
              <a:t>analyze how Java source code </a:t>
            </a:r>
            <a:r>
              <a:rPr lang="en-US" b="1" dirty="0" smtClean="0"/>
              <a:t>is converted </a:t>
            </a:r>
            <a:r>
              <a:rPr lang="en-US" b="1" dirty="0"/>
              <a:t>to bytecode</a:t>
            </a:r>
            <a:r>
              <a:rPr lang="en-US" dirty="0"/>
              <a:t> by the Java compiler.</a:t>
            </a:r>
            <a:endParaRPr lang="en-IN" dirty="0" smtClean="0"/>
          </a:p>
          <a:p>
            <a:endParaRPr dirty="0"/>
          </a:p>
          <a:p>
            <a:r>
              <a:rPr dirty="0" smtClean="0"/>
              <a:t> </a:t>
            </a:r>
            <a:r>
              <a:rPr dirty="0"/>
              <a:t>Displays methods, constructors, and bytecode.</a:t>
            </a:r>
          </a:p>
          <a:p>
            <a:r>
              <a:rPr dirty="0" smtClean="0"/>
              <a:t>Syntax</a:t>
            </a:r>
            <a:r>
              <a:rPr dirty="0"/>
              <a:t>: </a:t>
            </a:r>
            <a:r>
              <a:rPr dirty="0" err="1"/>
              <a:t>javap</a:t>
            </a:r>
            <a:r>
              <a:rPr dirty="0"/>
              <a:t> </a:t>
            </a:r>
            <a:r>
              <a:rPr dirty="0" err="1"/>
              <a:t>ClassName</a:t>
            </a:r>
            <a:endParaRPr dirty="0"/>
          </a:p>
          <a:p>
            <a:pPr lvl="1"/>
            <a:r>
              <a:rPr dirty="0"/>
              <a:t>Example: </a:t>
            </a:r>
            <a:r>
              <a:rPr dirty="0" err="1"/>
              <a:t>javap</a:t>
            </a:r>
            <a:r>
              <a:rPr dirty="0"/>
              <a:t> </a:t>
            </a:r>
            <a:r>
              <a:rPr dirty="0" err="1"/>
              <a:t>java.lang.String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Cont..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/>
              <a:t>j</a:t>
            </a:r>
            <a:r>
              <a:rPr lang="en-IN" dirty="0" err="1" smtClean="0"/>
              <a:t>avap</a:t>
            </a:r>
            <a:r>
              <a:rPr lang="en-IN" dirty="0" smtClean="0"/>
              <a:t> is </a:t>
            </a:r>
            <a:r>
              <a:rPr lang="en-IN" dirty="0"/>
              <a:t>mainly used to</a:t>
            </a:r>
            <a:r>
              <a:rPr lang="en-IN" dirty="0" smtClean="0"/>
              <a:t>:</a:t>
            </a:r>
          </a:p>
          <a:p>
            <a:r>
              <a:rPr lang="en-US" dirty="0"/>
              <a:t>Understand how Java code is </a:t>
            </a:r>
            <a:r>
              <a:rPr lang="en-US" dirty="0" smtClean="0"/>
              <a:t>compiled 	</a:t>
            </a:r>
          </a:p>
          <a:p>
            <a:r>
              <a:rPr lang="en-US" b="1" dirty="0"/>
              <a:t>Debug or analyze</a:t>
            </a:r>
            <a:r>
              <a:rPr lang="en-US" dirty="0"/>
              <a:t> class files without source </a:t>
            </a:r>
            <a:r>
              <a:rPr lang="en-US" dirty="0" smtClean="0"/>
              <a:t>code.</a:t>
            </a:r>
          </a:p>
          <a:p>
            <a:r>
              <a:rPr lang="en-US" b="1" dirty="0"/>
              <a:t>Learn JVM internals</a:t>
            </a:r>
            <a:r>
              <a:rPr lang="en-US" dirty="0"/>
              <a:t> (methods, fields, constructors, access modifiers, etc</a:t>
            </a:r>
            <a:r>
              <a:rPr lang="en-US" dirty="0" smtClean="0"/>
              <a:t>.)</a:t>
            </a:r>
          </a:p>
          <a:p>
            <a:r>
              <a:rPr lang="en-US" b="1" dirty="0"/>
              <a:t>Inspect compiled classes</a:t>
            </a:r>
            <a:r>
              <a:rPr lang="en-US" dirty="0"/>
              <a:t> when source code is unavailable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6560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Commonly Used Options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851501"/>
          <a:ext cx="8229600" cy="402336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764418629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10774823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/>
                        <a:t>Option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Description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429852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-help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Displays help information about javap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42292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-version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Prints version information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356930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-l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Displays line number and local variable tables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66615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-p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Displays all classes and members (including private)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81736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-s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Displays internal type signatures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195874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-c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Disassembles the bytecode (shows JVM instructions)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844386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-verbose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Displays detailed information, including stack size and constant pool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91849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93595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Creating javap-like Tool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 smtClean="0"/>
              <a:t>Reflection </a:t>
            </a:r>
            <a:r>
              <a:rPr dirty="0"/>
              <a:t>can be used to build a simple </a:t>
            </a:r>
            <a:r>
              <a:rPr dirty="0" err="1"/>
              <a:t>javap</a:t>
            </a:r>
            <a:r>
              <a:rPr dirty="0"/>
              <a:t> clone.</a:t>
            </a:r>
          </a:p>
          <a:p>
            <a:r>
              <a:rPr dirty="0" smtClean="0"/>
              <a:t>Example</a:t>
            </a:r>
            <a:r>
              <a:rPr dirty="0"/>
              <a:t>:</a:t>
            </a:r>
          </a:p>
          <a:p>
            <a:pPr lvl="1"/>
            <a:r>
              <a:rPr dirty="0"/>
              <a:t>Class&lt;?&gt; </a:t>
            </a:r>
            <a:r>
              <a:rPr dirty="0" err="1"/>
              <a:t>cls</a:t>
            </a:r>
            <a:r>
              <a:rPr dirty="0"/>
              <a:t> = </a:t>
            </a:r>
            <a:r>
              <a:rPr dirty="0" err="1"/>
              <a:t>Class.forName</a:t>
            </a:r>
            <a:r>
              <a:rPr dirty="0"/>
              <a:t>(</a:t>
            </a:r>
            <a:r>
              <a:rPr dirty="0" err="1"/>
              <a:t>args</a:t>
            </a:r>
            <a:r>
              <a:rPr dirty="0"/>
              <a:t>[0]);</a:t>
            </a:r>
          </a:p>
          <a:p>
            <a:pPr lvl="1"/>
            <a:r>
              <a:rPr dirty="0"/>
              <a:t>for(Method m : </a:t>
            </a:r>
            <a:r>
              <a:rPr dirty="0" err="1"/>
              <a:t>cls.getDeclaredMethods</a:t>
            </a:r>
            <a:r>
              <a:rPr dirty="0"/>
              <a:t>()) {</a:t>
            </a:r>
          </a:p>
          <a:p>
            <a:pPr lvl="1"/>
            <a:r>
              <a:rPr dirty="0"/>
              <a:t>   </a:t>
            </a:r>
            <a:r>
              <a:rPr dirty="0" err="1"/>
              <a:t>System.out.println</a:t>
            </a:r>
            <a:r>
              <a:rPr dirty="0"/>
              <a:t>(m);</a:t>
            </a:r>
          </a:p>
          <a:p>
            <a:pPr lvl="1"/>
            <a:r>
              <a:rPr dirty="0"/>
              <a:t>}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0985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Example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400050" lvl="1" indent="0">
              <a:buNone/>
            </a:pPr>
            <a:r>
              <a:rPr lang="en-IN" dirty="0"/>
              <a:t>public class Hello {</a:t>
            </a:r>
          </a:p>
          <a:p>
            <a:pPr marL="400050" lvl="1" indent="0">
              <a:buNone/>
            </a:pPr>
            <a:r>
              <a:rPr lang="en-IN" dirty="0"/>
              <a:t>    public void greet() {</a:t>
            </a:r>
          </a:p>
          <a:p>
            <a:pPr marL="400050" lvl="1" indent="0">
              <a:buNone/>
            </a:pPr>
            <a:r>
              <a:rPr lang="en-IN" dirty="0"/>
              <a:t>        </a:t>
            </a:r>
            <a:r>
              <a:rPr lang="en-IN" dirty="0" err="1"/>
              <a:t>System.out.println</a:t>
            </a:r>
            <a:r>
              <a:rPr lang="en-IN" dirty="0"/>
              <a:t>("Hello Reflection!");</a:t>
            </a:r>
          </a:p>
          <a:p>
            <a:pPr marL="400050" lvl="1" indent="0">
              <a:buNone/>
            </a:pPr>
            <a:r>
              <a:rPr lang="en-IN" dirty="0"/>
              <a:t>    }</a:t>
            </a:r>
          </a:p>
          <a:p>
            <a:pPr marL="400050" lvl="1" indent="0">
              <a:buNone/>
            </a:pPr>
            <a:r>
              <a:rPr lang="en-IN" dirty="0" smtClean="0"/>
              <a:t>}</a:t>
            </a:r>
          </a:p>
          <a:p>
            <a:r>
              <a:rPr lang="en-IN" dirty="0"/>
              <a:t>Compile the </a:t>
            </a:r>
            <a:r>
              <a:rPr lang="en-IN" dirty="0" smtClean="0"/>
              <a:t>program</a:t>
            </a:r>
          </a:p>
          <a:p>
            <a:pPr lvl="1"/>
            <a:r>
              <a:rPr lang="en-IN" dirty="0" err="1"/>
              <a:t>javac</a:t>
            </a:r>
            <a:r>
              <a:rPr lang="en-IN" dirty="0"/>
              <a:t> </a:t>
            </a:r>
            <a:r>
              <a:rPr lang="en-IN" dirty="0" smtClean="0"/>
              <a:t>Hello.java</a:t>
            </a:r>
          </a:p>
          <a:p>
            <a:r>
              <a:rPr lang="en-IN" dirty="0"/>
              <a:t>Disassemble the </a:t>
            </a:r>
            <a:r>
              <a:rPr lang="en-IN" dirty="0" smtClean="0"/>
              <a:t>class</a:t>
            </a:r>
          </a:p>
          <a:p>
            <a:pPr lvl="1"/>
            <a:r>
              <a:rPr lang="en-IN" dirty="0" err="1"/>
              <a:t>javap</a:t>
            </a:r>
            <a:r>
              <a:rPr lang="en-IN" dirty="0"/>
              <a:t> Hello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25623"/>
            <a:ext cx="4038600" cy="5912527"/>
          </a:xfrm>
        </p:spPr>
        <p:txBody>
          <a:bodyPr>
            <a:normAutofit fontScale="92500" lnSpcReduction="10000"/>
          </a:bodyPr>
          <a:lstStyle/>
          <a:p>
            <a:r>
              <a:rPr lang="en-IN" b="1" dirty="0"/>
              <a:t>Output</a:t>
            </a:r>
            <a:r>
              <a:rPr lang="en-IN" b="1" dirty="0" smtClean="0"/>
              <a:t>: </a:t>
            </a:r>
          </a:p>
          <a:p>
            <a:pPr marL="400050" lvl="1" indent="0">
              <a:buNone/>
            </a:pPr>
            <a:r>
              <a:rPr lang="en-US" sz="1400" dirty="0" smtClean="0"/>
              <a:t>Compiled </a:t>
            </a:r>
            <a:r>
              <a:rPr lang="en-US" sz="1400" dirty="0"/>
              <a:t>from "Hello.java"</a:t>
            </a:r>
          </a:p>
          <a:p>
            <a:pPr marL="400050" lvl="1" indent="0">
              <a:buNone/>
            </a:pPr>
            <a:r>
              <a:rPr lang="en-US" sz="1400" dirty="0"/>
              <a:t>public class Hello {</a:t>
            </a:r>
          </a:p>
          <a:p>
            <a:pPr marL="400050" lvl="1" indent="0">
              <a:buNone/>
            </a:pPr>
            <a:r>
              <a:rPr lang="en-US" sz="1400" dirty="0"/>
              <a:t>  public Hello();</a:t>
            </a:r>
          </a:p>
          <a:p>
            <a:pPr marL="400050" lvl="1" indent="0">
              <a:buNone/>
            </a:pPr>
            <a:r>
              <a:rPr lang="en-US" sz="1400" dirty="0"/>
              <a:t>  public void greet();</a:t>
            </a:r>
          </a:p>
          <a:p>
            <a:pPr marL="400050" lvl="1" indent="0">
              <a:buNone/>
            </a:pPr>
            <a:r>
              <a:rPr lang="en-US" sz="1400" dirty="0" smtClean="0"/>
              <a:t>}</a:t>
            </a:r>
          </a:p>
          <a:p>
            <a:pPr marL="285750"/>
            <a:r>
              <a:rPr lang="en-IN" sz="1800" dirty="0"/>
              <a:t>Example with </a:t>
            </a:r>
            <a:r>
              <a:rPr lang="en-IN" sz="1800" dirty="0" smtClean="0"/>
              <a:t>Bytecode (-c option)</a:t>
            </a:r>
            <a:endParaRPr lang="en-US" sz="1800" dirty="0" smtClean="0"/>
          </a:p>
          <a:p>
            <a:pPr marL="400050" lvl="1" indent="0">
              <a:buNone/>
            </a:pPr>
            <a:r>
              <a:rPr lang="en-IN" sz="1400" dirty="0" err="1" smtClean="0"/>
              <a:t>Javap</a:t>
            </a:r>
            <a:r>
              <a:rPr lang="en-IN" sz="1400" dirty="0" smtClean="0"/>
              <a:t> </a:t>
            </a:r>
            <a:r>
              <a:rPr lang="en-IN" sz="1400" dirty="0"/>
              <a:t>-c </a:t>
            </a:r>
            <a:r>
              <a:rPr lang="en-IN" sz="1400" dirty="0" smtClean="0"/>
              <a:t>Hello</a:t>
            </a:r>
          </a:p>
          <a:p>
            <a:pPr marL="400050" lvl="1" indent="0">
              <a:buNone/>
            </a:pPr>
            <a:r>
              <a:rPr lang="en-IN" sz="1400" dirty="0"/>
              <a:t>Compiled from "Hello.java"</a:t>
            </a:r>
          </a:p>
          <a:p>
            <a:pPr marL="400050" lvl="1" indent="0">
              <a:buNone/>
            </a:pPr>
            <a:r>
              <a:rPr lang="en-IN" sz="1400" dirty="0"/>
              <a:t>public class Hello {</a:t>
            </a:r>
          </a:p>
          <a:p>
            <a:pPr marL="400050" lvl="1" indent="0">
              <a:buNone/>
            </a:pPr>
            <a:r>
              <a:rPr lang="en-IN" sz="1400" dirty="0"/>
              <a:t>  public Hello();</a:t>
            </a:r>
          </a:p>
          <a:p>
            <a:pPr marL="400050" lvl="1" indent="0">
              <a:buNone/>
            </a:pPr>
            <a:r>
              <a:rPr lang="en-IN" sz="1400" dirty="0"/>
              <a:t>    Code:</a:t>
            </a:r>
          </a:p>
          <a:p>
            <a:pPr marL="400050" lvl="1" indent="0">
              <a:buNone/>
            </a:pPr>
            <a:r>
              <a:rPr lang="en-IN" sz="1400" dirty="0"/>
              <a:t>       0: aload_0</a:t>
            </a:r>
          </a:p>
          <a:p>
            <a:pPr marL="400050" lvl="1" indent="0">
              <a:buNone/>
            </a:pPr>
            <a:r>
              <a:rPr lang="en-IN" sz="1400" dirty="0"/>
              <a:t>       1: </a:t>
            </a:r>
            <a:r>
              <a:rPr lang="en-IN" sz="1400" dirty="0" err="1"/>
              <a:t>invokespecial</a:t>
            </a:r>
            <a:r>
              <a:rPr lang="en-IN" sz="1400" dirty="0"/>
              <a:t> #1 // Method java/</a:t>
            </a:r>
            <a:r>
              <a:rPr lang="en-IN" sz="1400" dirty="0" err="1"/>
              <a:t>lang</a:t>
            </a:r>
            <a:r>
              <a:rPr lang="en-IN" sz="1400" dirty="0"/>
              <a:t>/Object."&lt;</a:t>
            </a:r>
            <a:r>
              <a:rPr lang="en-IN" sz="1400" dirty="0" err="1"/>
              <a:t>init</a:t>
            </a:r>
            <a:r>
              <a:rPr lang="en-IN" sz="1400" dirty="0"/>
              <a:t>&gt;":()V</a:t>
            </a:r>
          </a:p>
          <a:p>
            <a:pPr marL="400050" lvl="1" indent="0">
              <a:buNone/>
            </a:pPr>
            <a:r>
              <a:rPr lang="en-IN" sz="1400" dirty="0"/>
              <a:t>       4: return</a:t>
            </a:r>
          </a:p>
          <a:p>
            <a:pPr marL="400050" lvl="1" indent="0">
              <a:buNone/>
            </a:pPr>
            <a:endParaRPr lang="en-IN" sz="1400" dirty="0"/>
          </a:p>
          <a:p>
            <a:pPr marL="400050" lvl="1" indent="0">
              <a:buNone/>
            </a:pPr>
            <a:r>
              <a:rPr lang="en-IN" sz="1400" dirty="0"/>
              <a:t>  public void greet();</a:t>
            </a:r>
          </a:p>
          <a:p>
            <a:pPr marL="400050" lvl="1" indent="0">
              <a:buNone/>
            </a:pPr>
            <a:r>
              <a:rPr lang="en-IN" sz="1400" dirty="0"/>
              <a:t>    Code:</a:t>
            </a:r>
          </a:p>
          <a:p>
            <a:pPr marL="400050" lvl="1" indent="0">
              <a:buNone/>
            </a:pPr>
            <a:r>
              <a:rPr lang="en-IN" sz="1400" dirty="0"/>
              <a:t>       0: </a:t>
            </a:r>
            <a:r>
              <a:rPr lang="en-IN" sz="1400" dirty="0" err="1"/>
              <a:t>getstatic</a:t>
            </a:r>
            <a:r>
              <a:rPr lang="en-IN" sz="1400" dirty="0"/>
              <a:t>     #2 // Field java/</a:t>
            </a:r>
            <a:r>
              <a:rPr lang="en-IN" sz="1400" dirty="0" err="1"/>
              <a:t>lang</a:t>
            </a:r>
            <a:r>
              <a:rPr lang="en-IN" sz="1400" dirty="0"/>
              <a:t>/</a:t>
            </a:r>
            <a:r>
              <a:rPr lang="en-IN" sz="1400" dirty="0" err="1"/>
              <a:t>System.out:Ljava</a:t>
            </a:r>
            <a:r>
              <a:rPr lang="en-IN" sz="1400" dirty="0"/>
              <a:t>/</a:t>
            </a:r>
            <a:r>
              <a:rPr lang="en-IN" sz="1400" dirty="0" err="1"/>
              <a:t>io</a:t>
            </a:r>
            <a:r>
              <a:rPr lang="en-IN" sz="1400" dirty="0"/>
              <a:t>/</a:t>
            </a:r>
            <a:r>
              <a:rPr lang="en-IN" sz="1400" dirty="0" err="1"/>
              <a:t>PrintStream</a:t>
            </a:r>
            <a:r>
              <a:rPr lang="en-IN" sz="1400" dirty="0"/>
              <a:t>;</a:t>
            </a:r>
          </a:p>
          <a:p>
            <a:pPr marL="400050" lvl="1" indent="0">
              <a:buNone/>
            </a:pPr>
            <a:r>
              <a:rPr lang="en-IN" sz="1400" dirty="0"/>
              <a:t>       3: </a:t>
            </a:r>
            <a:r>
              <a:rPr lang="en-IN" sz="1400" dirty="0" err="1"/>
              <a:t>ldc</a:t>
            </a:r>
            <a:r>
              <a:rPr lang="en-IN" sz="1400" dirty="0"/>
              <a:t>           #3 // String Hello Reflection!</a:t>
            </a:r>
          </a:p>
          <a:p>
            <a:pPr marL="400050" lvl="1" indent="0">
              <a:buNone/>
            </a:pPr>
            <a:r>
              <a:rPr lang="en-IN" sz="1400" dirty="0"/>
              <a:t>       5: </a:t>
            </a:r>
            <a:r>
              <a:rPr lang="en-IN" sz="1400" dirty="0" err="1"/>
              <a:t>invokevirtual</a:t>
            </a:r>
            <a:r>
              <a:rPr lang="en-IN" sz="1400" dirty="0"/>
              <a:t> #4 // Method java/</a:t>
            </a:r>
            <a:r>
              <a:rPr lang="en-IN" sz="1400" dirty="0" err="1"/>
              <a:t>io</a:t>
            </a:r>
            <a:r>
              <a:rPr lang="en-IN" sz="1400" dirty="0"/>
              <a:t>/</a:t>
            </a:r>
            <a:r>
              <a:rPr lang="en-IN" sz="1400" dirty="0" err="1"/>
              <a:t>PrintStream.println</a:t>
            </a:r>
            <a:r>
              <a:rPr lang="en-IN" sz="1400" dirty="0"/>
              <a:t>:(</a:t>
            </a:r>
            <a:r>
              <a:rPr lang="en-IN" sz="1400" dirty="0" err="1"/>
              <a:t>Ljava</a:t>
            </a:r>
            <a:r>
              <a:rPr lang="en-IN" sz="1400" dirty="0"/>
              <a:t>/</a:t>
            </a:r>
            <a:r>
              <a:rPr lang="en-IN" sz="1400" dirty="0" err="1"/>
              <a:t>lang</a:t>
            </a:r>
            <a:r>
              <a:rPr lang="en-IN" sz="1400" dirty="0"/>
              <a:t>/String;)V</a:t>
            </a:r>
          </a:p>
          <a:p>
            <a:pPr marL="400050" lvl="1" indent="0">
              <a:buNone/>
            </a:pPr>
            <a:r>
              <a:rPr lang="en-IN" sz="1400" dirty="0"/>
              <a:t>       8: return</a:t>
            </a:r>
          </a:p>
          <a:p>
            <a:pPr marL="400050" lvl="1" indent="0">
              <a:buNone/>
            </a:pPr>
            <a:r>
              <a:rPr lang="en-IN" sz="1400" dirty="0"/>
              <a:t>}</a:t>
            </a:r>
          </a:p>
          <a:p>
            <a:pPr marL="400050" lvl="1" indent="0">
              <a:buNone/>
            </a:pPr>
            <a:endParaRPr lang="en-IN" sz="1400" dirty="0"/>
          </a:p>
        </p:txBody>
      </p:sp>
    </p:spTree>
    <p:extLst>
      <p:ext uri="{BB962C8B-B14F-4D97-AF65-F5344CB8AC3E}">
        <p14:creationId xmlns:p14="http://schemas.microsoft.com/office/powerpoint/2010/main" val="12627455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Creating an Applet Viewer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Used </a:t>
            </a:r>
            <a:r>
              <a:rPr dirty="0"/>
              <a:t>to run applets outside browsers (Deprecated after Java 11).</a:t>
            </a:r>
          </a:p>
          <a:p>
            <a:endParaRPr dirty="0"/>
          </a:p>
          <a:p>
            <a:r>
              <a:rPr dirty="0"/>
              <a:t>Steps:</a:t>
            </a:r>
          </a:p>
          <a:p>
            <a:pPr marL="457200" lvl="1" indent="0">
              <a:buNone/>
            </a:pPr>
            <a:r>
              <a:rPr dirty="0"/>
              <a:t>1. Write Applet code</a:t>
            </a:r>
          </a:p>
          <a:p>
            <a:pPr marL="457200" lvl="1" indent="0">
              <a:buNone/>
            </a:pPr>
            <a:r>
              <a:rPr dirty="0"/>
              <a:t>2. Create HTML file with &lt;applet&gt; tag</a:t>
            </a:r>
          </a:p>
          <a:p>
            <a:pPr marL="457200" lvl="1" indent="0">
              <a:buNone/>
            </a:pPr>
            <a:r>
              <a:rPr dirty="0"/>
              <a:t>3. Run with: </a:t>
            </a:r>
            <a:r>
              <a:rPr dirty="0" err="1"/>
              <a:t>appletviewer</a:t>
            </a:r>
            <a:r>
              <a:rPr dirty="0"/>
              <a:t> file.html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Calling Private Methods using 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 </a:t>
            </a:r>
            <a:r>
              <a:rPr dirty="0"/>
              <a:t>Reflection can access private members.</a:t>
            </a:r>
          </a:p>
          <a:p>
            <a:endParaRPr dirty="0"/>
          </a:p>
          <a:p>
            <a:r>
              <a:rPr dirty="0"/>
              <a:t>Example:</a:t>
            </a:r>
          </a:p>
          <a:p>
            <a:pPr lvl="1"/>
            <a:r>
              <a:rPr dirty="0"/>
              <a:t>Method m = </a:t>
            </a:r>
            <a:r>
              <a:rPr dirty="0" err="1"/>
              <a:t>MyClass.class.getDeclaredMethod</a:t>
            </a:r>
            <a:r>
              <a:rPr dirty="0"/>
              <a:t>("</a:t>
            </a:r>
            <a:r>
              <a:rPr dirty="0" err="1"/>
              <a:t>privateMethod</a:t>
            </a:r>
            <a:r>
              <a:rPr dirty="0"/>
              <a:t>");</a:t>
            </a:r>
          </a:p>
          <a:p>
            <a:pPr lvl="1"/>
            <a:r>
              <a:rPr dirty="0" err="1"/>
              <a:t>m.setAccessible</a:t>
            </a:r>
            <a:r>
              <a:rPr dirty="0"/>
              <a:t>(true);</a:t>
            </a:r>
          </a:p>
          <a:p>
            <a:pPr lvl="1"/>
            <a:r>
              <a:rPr dirty="0" err="1"/>
              <a:t>m.invoke</a:t>
            </a:r>
            <a:r>
              <a:rPr dirty="0"/>
              <a:t>(</a:t>
            </a:r>
            <a:r>
              <a:rPr dirty="0" err="1"/>
              <a:t>obj</a:t>
            </a:r>
            <a:r>
              <a:rPr dirty="0"/>
              <a:t>);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Java 9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 err="1" smtClean="0"/>
              <a:t>JShell</a:t>
            </a:r>
            <a:r>
              <a:rPr dirty="0" smtClean="0"/>
              <a:t> </a:t>
            </a:r>
            <a:r>
              <a:rPr dirty="0"/>
              <a:t>(REPL)</a:t>
            </a:r>
          </a:p>
          <a:p>
            <a:r>
              <a:rPr dirty="0" smtClean="0"/>
              <a:t>Module </a:t>
            </a:r>
            <a:r>
              <a:rPr dirty="0"/>
              <a:t>System (Project Jigsaw)</a:t>
            </a:r>
          </a:p>
          <a:p>
            <a:r>
              <a:rPr dirty="0" smtClean="0"/>
              <a:t>Factory </a:t>
            </a:r>
            <a:r>
              <a:rPr dirty="0"/>
              <a:t>Methods for Collections</a:t>
            </a:r>
          </a:p>
          <a:p>
            <a:r>
              <a:rPr dirty="0" smtClean="0"/>
              <a:t>Stream </a:t>
            </a:r>
            <a:r>
              <a:rPr dirty="0"/>
              <a:t>API Enhancements</a:t>
            </a:r>
          </a:p>
          <a:p>
            <a:r>
              <a:rPr dirty="0" smtClean="0"/>
              <a:t>Private </a:t>
            </a:r>
            <a:r>
              <a:rPr dirty="0"/>
              <a:t>Methods in Interfaces</a:t>
            </a:r>
          </a:p>
          <a:p>
            <a:r>
              <a:rPr dirty="0" smtClean="0"/>
              <a:t>HTTP/2 </a:t>
            </a:r>
            <a:r>
              <a:rPr dirty="0"/>
              <a:t>Client API</a:t>
            </a:r>
          </a:p>
          <a:p>
            <a:r>
              <a:rPr dirty="0" smtClean="0"/>
              <a:t>Process </a:t>
            </a:r>
            <a:r>
              <a:rPr dirty="0"/>
              <a:t>API Updates</a:t>
            </a:r>
          </a:p>
          <a:p>
            <a:r>
              <a:rPr dirty="0" smtClean="0"/>
              <a:t>Multi-Release </a:t>
            </a:r>
            <a:r>
              <a:rPr dirty="0"/>
              <a:t>JARs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Important Classes in Reflection API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6697863"/>
              </p:ext>
            </p:extLst>
          </p:nvPr>
        </p:nvGraphicFramePr>
        <p:xfrm>
          <a:off x="457200" y="2080101"/>
          <a:ext cx="8229600" cy="2468880"/>
        </p:xfrm>
        <a:graphic>
          <a:graphicData uri="http://schemas.openxmlformats.org/drawingml/2006/table">
            <a:tbl>
              <a:tblPr/>
              <a:tblGrid>
                <a:gridCol w="2055181">
                  <a:extLst>
                    <a:ext uri="{9D8B030D-6E8A-4147-A177-3AD203B41FA5}">
                      <a16:colId xmlns:a16="http://schemas.microsoft.com/office/drawing/2014/main" val="3031029790"/>
                    </a:ext>
                  </a:extLst>
                </a:gridCol>
                <a:gridCol w="6174419">
                  <a:extLst>
                    <a:ext uri="{9D8B030D-6E8A-4147-A177-3AD203B41FA5}">
                      <a16:colId xmlns:a16="http://schemas.microsoft.com/office/drawing/2014/main" val="422041111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/>
                        <a:t>Class/Interface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Description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923271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Class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Represents classes and interfaces in a running Java application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215895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Field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Provides information about and access to a single field of a class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565383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Method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Provides information about and access to a single method of a class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659627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Constructor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Provides information about and access to a class constructor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6385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Modifier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Provides methods to decode class and member access modifiers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10953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3395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Accessing Class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</a:t>
            </a:r>
            <a:r>
              <a:rPr lang="en-US" dirty="0" smtClean="0"/>
              <a:t>obtain </a:t>
            </a:r>
            <a:r>
              <a:rPr lang="en-US" dirty="0"/>
              <a:t>the </a:t>
            </a:r>
            <a:r>
              <a:rPr lang="en-US" b="1" dirty="0"/>
              <a:t>Class object</a:t>
            </a:r>
            <a:r>
              <a:rPr lang="en-US" dirty="0"/>
              <a:t> in three ways: Class c1 = </a:t>
            </a:r>
            <a:r>
              <a:rPr lang="en-US" dirty="0" err="1"/>
              <a:t>Class.forName</a:t>
            </a:r>
            <a:r>
              <a:rPr lang="en-US" dirty="0"/>
              <a:t>("</a:t>
            </a:r>
            <a:r>
              <a:rPr lang="en-US" dirty="0" err="1"/>
              <a:t>java.util.ArrayList</a:t>
            </a:r>
            <a:r>
              <a:rPr lang="en-US" dirty="0"/>
              <a:t>"); // using class name</a:t>
            </a:r>
          </a:p>
          <a:p>
            <a:r>
              <a:rPr lang="en-US" dirty="0"/>
              <a:t>Class c2 = new </a:t>
            </a:r>
            <a:r>
              <a:rPr lang="en-US" dirty="0" err="1"/>
              <a:t>ArrayList</a:t>
            </a:r>
            <a:r>
              <a:rPr lang="en-US" dirty="0"/>
              <a:t>().</a:t>
            </a:r>
            <a:r>
              <a:rPr lang="en-US" dirty="0" err="1"/>
              <a:t>getClass</a:t>
            </a:r>
            <a:r>
              <a:rPr lang="en-US" dirty="0"/>
              <a:t>(); </a:t>
            </a:r>
            <a:r>
              <a:rPr lang="en-US" dirty="0" smtClean="0"/>
              <a:t>// </a:t>
            </a:r>
            <a:r>
              <a:rPr lang="en-US" dirty="0"/>
              <a:t>using object</a:t>
            </a:r>
          </a:p>
          <a:p>
            <a:r>
              <a:rPr lang="en-US" dirty="0"/>
              <a:t>Class c3 = </a:t>
            </a:r>
            <a:r>
              <a:rPr lang="en-US" dirty="0" err="1"/>
              <a:t>ArrayList.class</a:t>
            </a:r>
            <a:r>
              <a:rPr lang="en-US" dirty="0"/>
              <a:t>;    </a:t>
            </a:r>
            <a:r>
              <a:rPr lang="en-US" dirty="0" smtClean="0"/>
              <a:t>       </a:t>
            </a:r>
            <a:r>
              <a:rPr lang="en-US" dirty="0"/>
              <a:t>// using .class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28306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956"/>
            <a:ext cx="8229600" cy="861710"/>
          </a:xfrm>
        </p:spPr>
        <p:txBody>
          <a:bodyPr/>
          <a:lstStyle/>
          <a:p>
            <a:r>
              <a:rPr lang="en-IN" dirty="0" err="1" smtClean="0"/>
              <a:t>Example:Display</a:t>
            </a:r>
            <a:r>
              <a:rPr lang="en-IN" dirty="0" smtClean="0"/>
              <a:t> </a:t>
            </a:r>
            <a:r>
              <a:rPr lang="en-IN" dirty="0"/>
              <a:t>Class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622" y="852256"/>
            <a:ext cx="7861177" cy="52739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1200" b="1" dirty="0"/>
              <a:t>import </a:t>
            </a:r>
            <a:r>
              <a:rPr lang="en-IN" sz="1200" b="1" dirty="0" err="1"/>
              <a:t>java.lang.reflect</a:t>
            </a:r>
            <a:r>
              <a:rPr lang="en-IN" sz="1200" b="1" dirty="0"/>
              <a:t>.*;</a:t>
            </a:r>
          </a:p>
          <a:p>
            <a:pPr marL="0" indent="0">
              <a:buNone/>
            </a:pPr>
            <a:r>
              <a:rPr lang="en-IN" sz="1200" b="1" dirty="0" smtClean="0"/>
              <a:t>class </a:t>
            </a:r>
            <a:r>
              <a:rPr lang="en-IN" sz="1200" b="1" dirty="0"/>
              <a:t>Demo {</a:t>
            </a:r>
          </a:p>
          <a:p>
            <a:pPr marL="0" indent="0">
              <a:buNone/>
            </a:pPr>
            <a:r>
              <a:rPr lang="en-IN" sz="1200" b="1" dirty="0"/>
              <a:t>    private </a:t>
            </a:r>
            <a:r>
              <a:rPr lang="en-IN" sz="1200" b="1" dirty="0" err="1"/>
              <a:t>int</a:t>
            </a:r>
            <a:r>
              <a:rPr lang="en-IN" sz="1200" b="1" dirty="0"/>
              <a:t> value;</a:t>
            </a:r>
          </a:p>
          <a:p>
            <a:pPr marL="0" indent="0">
              <a:buNone/>
            </a:pPr>
            <a:r>
              <a:rPr lang="en-IN" sz="1200" b="1" dirty="0"/>
              <a:t>    public void show() {</a:t>
            </a:r>
          </a:p>
          <a:p>
            <a:pPr marL="0" indent="0">
              <a:buNone/>
            </a:pPr>
            <a:r>
              <a:rPr lang="en-IN" sz="1200" b="1" dirty="0"/>
              <a:t>        </a:t>
            </a:r>
            <a:r>
              <a:rPr lang="en-IN" sz="1200" b="1" dirty="0" err="1"/>
              <a:t>System.out.println</a:t>
            </a:r>
            <a:r>
              <a:rPr lang="en-IN" sz="1200" b="1" dirty="0"/>
              <a:t>("Hello Reflection");</a:t>
            </a:r>
          </a:p>
          <a:p>
            <a:pPr marL="0" indent="0">
              <a:buNone/>
            </a:pPr>
            <a:r>
              <a:rPr lang="en-IN" sz="1200" b="1" dirty="0"/>
              <a:t>    }</a:t>
            </a:r>
          </a:p>
          <a:p>
            <a:pPr marL="0" indent="0">
              <a:buNone/>
            </a:pPr>
            <a:r>
              <a:rPr lang="en-IN" sz="1200" b="1" dirty="0"/>
              <a:t>}</a:t>
            </a:r>
          </a:p>
          <a:p>
            <a:pPr marL="0" indent="0">
              <a:buNone/>
            </a:pPr>
            <a:r>
              <a:rPr lang="en-IN" sz="1200" b="1" dirty="0" smtClean="0"/>
              <a:t>public </a:t>
            </a:r>
            <a:r>
              <a:rPr lang="en-IN" sz="1200" b="1" dirty="0"/>
              <a:t>class </a:t>
            </a:r>
            <a:r>
              <a:rPr lang="en-IN" sz="1200" b="1" dirty="0" err="1"/>
              <a:t>ReflectionExample</a:t>
            </a:r>
            <a:r>
              <a:rPr lang="en-IN" sz="1200" b="1" dirty="0"/>
              <a:t> {</a:t>
            </a:r>
          </a:p>
          <a:p>
            <a:pPr marL="0" indent="0">
              <a:buNone/>
            </a:pPr>
            <a:r>
              <a:rPr lang="en-IN" sz="1200" b="1" dirty="0"/>
              <a:t>    public static void main(String[] </a:t>
            </a:r>
            <a:r>
              <a:rPr lang="en-IN" sz="1200" b="1" dirty="0" err="1"/>
              <a:t>args</a:t>
            </a:r>
            <a:r>
              <a:rPr lang="en-IN" sz="1200" b="1" dirty="0"/>
              <a:t>) {</a:t>
            </a:r>
          </a:p>
          <a:p>
            <a:pPr marL="0" indent="0">
              <a:buNone/>
            </a:pPr>
            <a:r>
              <a:rPr lang="en-IN" sz="1200" b="1" dirty="0"/>
              <a:t>        try {</a:t>
            </a:r>
          </a:p>
          <a:p>
            <a:pPr marL="0" indent="0">
              <a:buNone/>
            </a:pPr>
            <a:r>
              <a:rPr lang="en-IN" sz="1200" b="1" dirty="0"/>
              <a:t>            Class&lt;?&gt; c = </a:t>
            </a:r>
            <a:r>
              <a:rPr lang="en-IN" sz="1200" b="1" dirty="0" err="1"/>
              <a:t>Class.forName</a:t>
            </a:r>
            <a:r>
              <a:rPr lang="en-IN" sz="1200" b="1" dirty="0"/>
              <a:t>("Demo");</a:t>
            </a:r>
          </a:p>
          <a:p>
            <a:pPr marL="0" indent="0">
              <a:buNone/>
            </a:pPr>
            <a:r>
              <a:rPr lang="en-IN" sz="1200" b="1" dirty="0"/>
              <a:t>            </a:t>
            </a:r>
            <a:r>
              <a:rPr lang="en-IN" sz="1200" b="1" dirty="0" err="1"/>
              <a:t>System.out.println</a:t>
            </a:r>
            <a:r>
              <a:rPr lang="en-IN" sz="1200" b="1" dirty="0"/>
              <a:t>("Class Name: " + </a:t>
            </a:r>
            <a:r>
              <a:rPr lang="en-IN" sz="1200" b="1" dirty="0" err="1"/>
              <a:t>c.getName</a:t>
            </a:r>
            <a:r>
              <a:rPr lang="en-IN" sz="1200" b="1" dirty="0"/>
              <a:t>());</a:t>
            </a:r>
          </a:p>
          <a:p>
            <a:pPr marL="0" indent="0">
              <a:buNone/>
            </a:pPr>
            <a:endParaRPr lang="en-IN" sz="1200" b="1" dirty="0" smtClean="0"/>
          </a:p>
          <a:p>
            <a:pPr marL="0" indent="0">
              <a:buNone/>
            </a:pPr>
            <a:r>
              <a:rPr lang="en-IN" sz="1200" b="1" dirty="0" smtClean="0"/>
              <a:t>            </a:t>
            </a:r>
            <a:r>
              <a:rPr lang="en-IN" sz="1200" b="1" dirty="0"/>
              <a:t>Method[] methods = </a:t>
            </a:r>
            <a:r>
              <a:rPr lang="en-IN" sz="1200" b="1" dirty="0" err="1"/>
              <a:t>c.getDeclaredMethods</a:t>
            </a:r>
            <a:r>
              <a:rPr lang="en-IN" sz="1200" b="1" dirty="0"/>
              <a:t>();</a:t>
            </a:r>
          </a:p>
          <a:p>
            <a:pPr marL="0" indent="0">
              <a:buNone/>
            </a:pPr>
            <a:r>
              <a:rPr lang="en-IN" sz="1200" b="1" dirty="0"/>
              <a:t>            for (Method m : methods) {</a:t>
            </a:r>
          </a:p>
          <a:p>
            <a:pPr marL="0" indent="0">
              <a:buNone/>
            </a:pPr>
            <a:r>
              <a:rPr lang="en-IN" sz="1200" b="1" dirty="0"/>
              <a:t>                </a:t>
            </a:r>
            <a:r>
              <a:rPr lang="en-IN" sz="1200" b="1" dirty="0" err="1"/>
              <a:t>System.out.println</a:t>
            </a:r>
            <a:r>
              <a:rPr lang="en-IN" sz="1200" b="1" dirty="0"/>
              <a:t>("Method: " + </a:t>
            </a:r>
            <a:r>
              <a:rPr lang="en-IN" sz="1200" b="1" dirty="0" err="1"/>
              <a:t>m.getName</a:t>
            </a:r>
            <a:r>
              <a:rPr lang="en-IN" sz="1200" b="1" dirty="0"/>
              <a:t>());</a:t>
            </a:r>
          </a:p>
          <a:p>
            <a:pPr marL="0" indent="0">
              <a:buNone/>
            </a:pPr>
            <a:r>
              <a:rPr lang="en-IN" sz="1200" b="1" dirty="0"/>
              <a:t>            }</a:t>
            </a:r>
          </a:p>
          <a:p>
            <a:pPr marL="0" indent="0">
              <a:buNone/>
            </a:pPr>
            <a:endParaRPr lang="en-IN" sz="1200" b="1" dirty="0" smtClean="0"/>
          </a:p>
          <a:p>
            <a:pPr marL="0" indent="0">
              <a:buNone/>
            </a:pPr>
            <a:r>
              <a:rPr lang="en-IN" sz="1200" b="1" dirty="0" smtClean="0"/>
              <a:t>            </a:t>
            </a:r>
            <a:r>
              <a:rPr lang="en-IN" sz="1200" b="1" dirty="0"/>
              <a:t>Field[] fields = </a:t>
            </a:r>
            <a:r>
              <a:rPr lang="en-IN" sz="1200" b="1" dirty="0" err="1"/>
              <a:t>c.getDeclaredFields</a:t>
            </a:r>
            <a:r>
              <a:rPr lang="en-IN" sz="1200" b="1" dirty="0"/>
              <a:t>();</a:t>
            </a:r>
          </a:p>
          <a:p>
            <a:pPr marL="0" indent="0">
              <a:buNone/>
            </a:pPr>
            <a:r>
              <a:rPr lang="en-IN" sz="1200" b="1" dirty="0"/>
              <a:t>            for (Field f : fields) {</a:t>
            </a:r>
          </a:p>
          <a:p>
            <a:pPr marL="0" indent="0">
              <a:buNone/>
            </a:pPr>
            <a:r>
              <a:rPr lang="en-IN" sz="1200" b="1" dirty="0"/>
              <a:t>                </a:t>
            </a:r>
            <a:r>
              <a:rPr lang="en-IN" sz="1200" b="1" dirty="0" err="1"/>
              <a:t>System.out.println</a:t>
            </a:r>
            <a:r>
              <a:rPr lang="en-IN" sz="1200" b="1" dirty="0"/>
              <a:t>("Field: " + </a:t>
            </a:r>
            <a:r>
              <a:rPr lang="en-IN" sz="1200" b="1" dirty="0" err="1"/>
              <a:t>f.getName</a:t>
            </a:r>
            <a:r>
              <a:rPr lang="en-IN" sz="1200" b="1" dirty="0"/>
              <a:t>());</a:t>
            </a:r>
          </a:p>
          <a:p>
            <a:pPr marL="0" indent="0">
              <a:buNone/>
            </a:pPr>
            <a:r>
              <a:rPr lang="en-IN" sz="1200" b="1" dirty="0"/>
              <a:t>            </a:t>
            </a:r>
            <a:r>
              <a:rPr lang="en-IN" sz="1200" b="1" dirty="0" smtClean="0"/>
              <a:t>}</a:t>
            </a:r>
            <a:endParaRPr lang="en-IN" sz="1200" b="1" dirty="0"/>
          </a:p>
          <a:p>
            <a:pPr marL="0" indent="0">
              <a:buNone/>
            </a:pPr>
            <a:r>
              <a:rPr lang="en-IN" sz="1200" b="1" dirty="0"/>
              <a:t>        } catch (Exception e) {</a:t>
            </a:r>
          </a:p>
          <a:p>
            <a:pPr marL="0" indent="0">
              <a:buNone/>
            </a:pPr>
            <a:r>
              <a:rPr lang="en-IN" sz="1200" b="1" dirty="0"/>
              <a:t>            </a:t>
            </a:r>
            <a:r>
              <a:rPr lang="en-IN" sz="1200" b="1" dirty="0" err="1"/>
              <a:t>e.printStackTrace</a:t>
            </a:r>
            <a:r>
              <a:rPr lang="en-IN" sz="1200" b="1" dirty="0"/>
              <a:t>();</a:t>
            </a:r>
          </a:p>
          <a:p>
            <a:pPr marL="0" indent="0">
              <a:buNone/>
            </a:pPr>
            <a:r>
              <a:rPr lang="en-IN" sz="1200" b="1" dirty="0"/>
              <a:t>        }</a:t>
            </a:r>
          </a:p>
          <a:p>
            <a:pPr marL="0" indent="0">
              <a:buNone/>
            </a:pPr>
            <a:r>
              <a:rPr lang="en-IN" sz="1200" b="1" dirty="0"/>
              <a:t>    }</a:t>
            </a:r>
          </a:p>
          <a:p>
            <a:pPr marL="0" indent="0">
              <a:buNone/>
            </a:pPr>
            <a:r>
              <a:rPr lang="en-IN" sz="1200" b="1" dirty="0"/>
              <a:t>}</a:t>
            </a:r>
          </a:p>
          <a:p>
            <a:pPr marL="0" indent="0">
              <a:buNone/>
            </a:pPr>
            <a:endParaRPr lang="en-IN" sz="1200" dirty="0"/>
          </a:p>
        </p:txBody>
      </p:sp>
    </p:spTree>
    <p:extLst>
      <p:ext uri="{BB962C8B-B14F-4D97-AF65-F5344CB8AC3E}">
        <p14:creationId xmlns:p14="http://schemas.microsoft.com/office/powerpoint/2010/main" val="3021921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Invoking Private Methods Using Reflection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IN" dirty="0"/>
              <a:t>import </a:t>
            </a:r>
            <a:r>
              <a:rPr lang="en-IN" dirty="0" err="1"/>
              <a:t>java.lang.reflect</a:t>
            </a:r>
            <a:r>
              <a:rPr lang="en-IN" dirty="0"/>
              <a:t>.*;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dirty="0"/>
              <a:t>class Secret {</a:t>
            </a:r>
          </a:p>
          <a:p>
            <a:pPr marL="0" indent="0">
              <a:buNone/>
            </a:pPr>
            <a:r>
              <a:rPr lang="en-IN" dirty="0"/>
              <a:t>    private void display() {</a:t>
            </a:r>
          </a:p>
          <a:p>
            <a:pPr marL="0" indent="0">
              <a:buNone/>
            </a:pPr>
            <a:r>
              <a:rPr lang="en-IN" dirty="0"/>
              <a:t>        </a:t>
            </a:r>
            <a:r>
              <a:rPr lang="en-IN" dirty="0" err="1"/>
              <a:t>System.out.println</a:t>
            </a:r>
            <a:r>
              <a:rPr lang="en-IN" dirty="0"/>
              <a:t>("Private method invoked!");</a:t>
            </a:r>
          </a:p>
          <a:p>
            <a:pPr marL="0" indent="0">
              <a:buNone/>
            </a:pPr>
            <a:r>
              <a:rPr lang="en-IN" dirty="0"/>
              <a:t>    }</a:t>
            </a:r>
          </a:p>
          <a:p>
            <a:pPr marL="0" indent="0">
              <a:buNone/>
            </a:pPr>
            <a:r>
              <a:rPr lang="en-IN" dirty="0"/>
              <a:t>}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dirty="0"/>
              <a:t>public class </a:t>
            </a:r>
            <a:r>
              <a:rPr lang="en-IN" dirty="0" err="1"/>
              <a:t>CallPrivate</a:t>
            </a:r>
            <a:r>
              <a:rPr lang="en-IN" dirty="0"/>
              <a:t> {</a:t>
            </a:r>
          </a:p>
          <a:p>
            <a:pPr marL="0" indent="0">
              <a:buNone/>
            </a:pPr>
            <a:r>
              <a:rPr lang="en-IN" dirty="0"/>
              <a:t>    public static void main(String[] </a:t>
            </a:r>
            <a:r>
              <a:rPr lang="en-IN" dirty="0" err="1"/>
              <a:t>args</a:t>
            </a:r>
            <a:r>
              <a:rPr lang="en-IN" dirty="0"/>
              <a:t>) throws Exception {</a:t>
            </a:r>
          </a:p>
          <a:p>
            <a:pPr marL="0" indent="0">
              <a:buNone/>
            </a:pPr>
            <a:r>
              <a:rPr lang="en-IN" dirty="0"/>
              <a:t>        Secret </a:t>
            </a:r>
            <a:r>
              <a:rPr lang="en-IN" dirty="0" err="1"/>
              <a:t>obj</a:t>
            </a:r>
            <a:r>
              <a:rPr lang="en-IN" dirty="0"/>
              <a:t> = new Secret();</a:t>
            </a:r>
          </a:p>
          <a:p>
            <a:pPr marL="0" indent="0">
              <a:buNone/>
            </a:pPr>
            <a:r>
              <a:rPr lang="en-IN" dirty="0"/>
              <a:t>        Method m = </a:t>
            </a:r>
            <a:r>
              <a:rPr lang="en-IN" dirty="0" err="1"/>
              <a:t>Secret.class.getDeclaredMethod</a:t>
            </a:r>
            <a:r>
              <a:rPr lang="en-IN" dirty="0"/>
              <a:t>("display");</a:t>
            </a:r>
          </a:p>
          <a:p>
            <a:pPr marL="0" indent="0">
              <a:buNone/>
            </a:pPr>
            <a:r>
              <a:rPr lang="en-IN" dirty="0"/>
              <a:t>        </a:t>
            </a:r>
            <a:r>
              <a:rPr lang="en-IN" dirty="0" err="1"/>
              <a:t>m.setAccessible</a:t>
            </a:r>
            <a:r>
              <a:rPr lang="en-IN" dirty="0"/>
              <a:t>(true); // bypass access control</a:t>
            </a:r>
          </a:p>
          <a:p>
            <a:pPr marL="0" indent="0">
              <a:buNone/>
            </a:pPr>
            <a:r>
              <a:rPr lang="en-IN" dirty="0"/>
              <a:t>        </a:t>
            </a:r>
            <a:r>
              <a:rPr lang="en-IN" dirty="0" err="1"/>
              <a:t>m.invoke</a:t>
            </a:r>
            <a:r>
              <a:rPr lang="en-IN" dirty="0"/>
              <a:t>(</a:t>
            </a:r>
            <a:r>
              <a:rPr lang="en-IN" dirty="0" err="1"/>
              <a:t>obj</a:t>
            </a:r>
            <a:r>
              <a:rPr lang="en-IN" dirty="0"/>
              <a:t>);</a:t>
            </a:r>
          </a:p>
          <a:p>
            <a:pPr marL="0" indent="0">
              <a:buNone/>
            </a:pPr>
            <a:r>
              <a:rPr lang="en-IN" dirty="0"/>
              <a:t>    }</a:t>
            </a:r>
          </a:p>
          <a:p>
            <a:pPr marL="0" indent="0">
              <a:buNone/>
            </a:pPr>
            <a:r>
              <a:rPr lang="en-IN" dirty="0"/>
              <a:t>}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57681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Increases program </a:t>
            </a:r>
            <a:r>
              <a:rPr lang="en-IN" dirty="0" smtClean="0"/>
              <a:t>flexibility</a:t>
            </a:r>
          </a:p>
          <a:p>
            <a:r>
              <a:rPr lang="en-US" dirty="0"/>
              <a:t>Useful for debugging and testing </a:t>
            </a:r>
            <a:r>
              <a:rPr lang="en-US" dirty="0" smtClean="0"/>
              <a:t>tools</a:t>
            </a:r>
          </a:p>
          <a:p>
            <a:r>
              <a:rPr lang="en-US" dirty="0"/>
              <a:t>Enables dynamic class loading (used in frameworks like Spring, Hibernate)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07671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Performance overhead (slower than direct access</a:t>
            </a:r>
            <a:r>
              <a:rPr lang="en-US" dirty="0" smtClean="0"/>
              <a:t>)</a:t>
            </a:r>
          </a:p>
          <a:p>
            <a:r>
              <a:rPr lang="en-US" dirty="0"/>
              <a:t>Violates encapsulation (can access private members</a:t>
            </a:r>
            <a:r>
              <a:rPr lang="en-US" dirty="0" smtClean="0"/>
              <a:t>)</a:t>
            </a:r>
          </a:p>
          <a:p>
            <a:r>
              <a:rPr lang="en-IN" dirty="0"/>
              <a:t>Security risks if misused</a:t>
            </a:r>
          </a:p>
        </p:txBody>
      </p:sp>
    </p:spTree>
    <p:extLst>
      <p:ext uri="{BB962C8B-B14F-4D97-AF65-F5344CB8AC3E}">
        <p14:creationId xmlns:p14="http://schemas.microsoft.com/office/powerpoint/2010/main" val="1892844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newInstance()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dirty="0" smtClean="0"/>
              <a:t>Used </a:t>
            </a:r>
            <a:r>
              <a:rPr dirty="0"/>
              <a:t>to create objects dynamically at runtime</a:t>
            </a:r>
            <a:r>
              <a:rPr dirty="0" smtClean="0"/>
              <a:t>.</a:t>
            </a:r>
            <a:endParaRPr lang="en-IN" dirty="0" smtClean="0"/>
          </a:p>
          <a:p>
            <a:r>
              <a:rPr lang="en-US" dirty="0"/>
              <a:t>It is part of the </a:t>
            </a:r>
            <a:r>
              <a:rPr lang="en-US" b="1" dirty="0"/>
              <a:t>Reflection API</a:t>
            </a:r>
            <a:r>
              <a:rPr lang="en-US" dirty="0"/>
              <a:t> and is available in</a:t>
            </a:r>
            <a:r>
              <a:rPr lang="en-US" dirty="0" smtClean="0"/>
              <a:t>:</a:t>
            </a:r>
          </a:p>
          <a:p>
            <a:pPr lvl="1"/>
            <a:r>
              <a:rPr lang="en-IN" dirty="0" smtClean="0"/>
              <a:t>Class: </a:t>
            </a:r>
            <a:r>
              <a:rPr lang="en-IN" dirty="0"/>
              <a:t>class →</a:t>
            </a:r>
            <a:r>
              <a:rPr lang="en-IN" dirty="0" err="1"/>
              <a:t>Class.newInstance</a:t>
            </a:r>
            <a:r>
              <a:rPr lang="en-IN" dirty="0" smtClean="0"/>
              <a:t>()</a:t>
            </a:r>
          </a:p>
          <a:p>
            <a:pPr lvl="1"/>
            <a:r>
              <a:rPr lang="en-IN" dirty="0" smtClean="0"/>
              <a:t>Constructor: </a:t>
            </a:r>
            <a:r>
              <a:rPr lang="en-IN" dirty="0"/>
              <a:t>class →</a:t>
            </a:r>
            <a:r>
              <a:rPr lang="en-IN" dirty="0" err="1"/>
              <a:t>Constructor.newInstance</a:t>
            </a:r>
            <a:r>
              <a:rPr lang="en-IN" dirty="0"/>
              <a:t>()</a:t>
            </a:r>
            <a:endParaRPr dirty="0"/>
          </a:p>
          <a:p>
            <a:r>
              <a:rPr dirty="0" smtClean="0"/>
              <a:t>Deprecated </a:t>
            </a:r>
            <a:r>
              <a:rPr dirty="0"/>
              <a:t>in Java 9; use </a:t>
            </a:r>
            <a:r>
              <a:rPr dirty="0" err="1"/>
              <a:t>getDeclaredConstructor</a:t>
            </a:r>
            <a:r>
              <a:rPr dirty="0"/>
              <a:t>().</a:t>
            </a:r>
            <a:r>
              <a:rPr dirty="0" err="1"/>
              <a:t>newInstance</a:t>
            </a:r>
            <a:r>
              <a:rPr dirty="0"/>
              <a:t>().</a:t>
            </a:r>
          </a:p>
          <a:p>
            <a:endParaRPr dirty="0"/>
          </a:p>
          <a:p>
            <a:r>
              <a:rPr dirty="0"/>
              <a:t>Example:</a:t>
            </a:r>
          </a:p>
          <a:p>
            <a:r>
              <a:rPr dirty="0"/>
              <a:t>Object </a:t>
            </a:r>
            <a:r>
              <a:rPr dirty="0" err="1"/>
              <a:t>obj</a:t>
            </a:r>
            <a:r>
              <a:rPr dirty="0"/>
              <a:t> = </a:t>
            </a:r>
            <a:r>
              <a:rPr dirty="0" err="1"/>
              <a:t>cls.getDeclaredConstructor</a:t>
            </a:r>
            <a:r>
              <a:rPr dirty="0"/>
              <a:t>().</a:t>
            </a:r>
            <a:r>
              <a:rPr dirty="0" err="1"/>
              <a:t>newInstance</a:t>
            </a:r>
            <a:r>
              <a:rPr dirty="0"/>
              <a:t>();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7204" cy="4525963"/>
          </a:xfrm>
        </p:spPr>
        <p:txBody>
          <a:bodyPr/>
          <a:lstStyle/>
          <a:p>
            <a:r>
              <a:rPr lang="en-US" dirty="0" smtClean="0"/>
              <a:t>It </a:t>
            </a:r>
            <a:r>
              <a:rPr lang="en-US" dirty="0"/>
              <a:t>allows you to </a:t>
            </a:r>
            <a:r>
              <a:rPr lang="en-US" b="1" dirty="0"/>
              <a:t>create objects when the class name is unknown at compile time</a:t>
            </a:r>
            <a:r>
              <a:rPr lang="en-US" dirty="0"/>
              <a:t>, but known at runtime — very useful for</a:t>
            </a:r>
            <a:r>
              <a:rPr lang="en-US" dirty="0" smtClean="0"/>
              <a:t>:</a:t>
            </a:r>
          </a:p>
          <a:p>
            <a:pPr lvl="1" indent="-34290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 smtClean="0">
                <a:latin typeface="Arial" panose="020B0604020202020204" pitchFamily="34" charset="0"/>
              </a:rPr>
              <a:t>Dynamic class loading</a:t>
            </a:r>
          </a:p>
          <a:p>
            <a:pPr lvl="1" indent="-34290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 smtClean="0">
                <a:latin typeface="Arial" panose="020B0604020202020204" pitchFamily="34" charset="0"/>
              </a:rPr>
              <a:t>Frameworks </a:t>
            </a:r>
            <a:r>
              <a:rPr lang="en-US" altLang="en-US" sz="2000" dirty="0">
                <a:latin typeface="Arial" panose="020B0604020202020204" pitchFamily="34" charset="0"/>
              </a:rPr>
              <a:t>and libraries (like Spring, Hibernate)</a:t>
            </a:r>
          </a:p>
          <a:p>
            <a:pPr lvl="1" indent="-34290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 smtClean="0">
                <a:latin typeface="Arial" panose="020B0604020202020204" pitchFamily="34" charset="0"/>
              </a:rPr>
              <a:t>Object creation in tools, plug-ins, and testing systems</a:t>
            </a:r>
          </a:p>
          <a:p>
            <a:endParaRPr lang="en-US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05448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1039</Words>
  <Application>Microsoft Office PowerPoint</Application>
  <PresentationFormat>On-screen Show (4:3)</PresentationFormat>
  <Paragraphs>198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Reflection API in Java</vt:lpstr>
      <vt:lpstr>Important Classes in Reflection API</vt:lpstr>
      <vt:lpstr>Accessing Class Information</vt:lpstr>
      <vt:lpstr>Example:Display Class Information</vt:lpstr>
      <vt:lpstr>Invoking Private Methods Using Reflection</vt:lpstr>
      <vt:lpstr>Advantages</vt:lpstr>
      <vt:lpstr>Disadvantages</vt:lpstr>
      <vt:lpstr>newInstance() Method</vt:lpstr>
      <vt:lpstr>Purpose</vt:lpstr>
      <vt:lpstr>javap Tool</vt:lpstr>
      <vt:lpstr>Cont..</vt:lpstr>
      <vt:lpstr>Commonly Used Options</vt:lpstr>
      <vt:lpstr>Creating javap-like Tool</vt:lpstr>
      <vt:lpstr>Example</vt:lpstr>
      <vt:lpstr>Creating an Applet Viewer</vt:lpstr>
      <vt:lpstr>Calling Private Methods using Reflection</vt:lpstr>
      <vt:lpstr>Java 9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Reflection API in Java</dc:title>
  <dc:subject/>
  <dc:creator>cse</dc:creator>
  <cp:keywords/>
  <dc:description>generated using python-pptx</dc:description>
  <cp:lastModifiedBy>cse</cp:lastModifiedBy>
  <cp:revision>9</cp:revision>
  <dcterms:created xsi:type="dcterms:W3CDTF">2013-01-27T09:14:16Z</dcterms:created>
  <dcterms:modified xsi:type="dcterms:W3CDTF">2025-10-31T08:30:16Z</dcterms:modified>
  <cp:category/>
</cp:coreProperties>
</file>