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88" r:id="rId33"/>
    <p:sldId id="256" r:id="rId34"/>
    <p:sldId id="257" r:id="rId35"/>
    <p:sldId id="258" r:id="rId36"/>
    <p:sldId id="259" r:id="rId37"/>
    <p:sldId id="260" r:id="rId38"/>
    <p:sldId id="261" r:id="rId39"/>
    <p:sldId id="262" r:id="rId40"/>
    <p:sldId id="263" r:id="rId41"/>
    <p:sldId id="264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Role and Importance of Collection Framework in Java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82614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/>
              <a:t>Java Collection Framework (JCF)</a:t>
            </a:r>
            <a:r>
              <a:rPr lang="en-US" dirty="0"/>
              <a:t> is a unified architecture for storing and manipulating groups of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provides </a:t>
            </a:r>
            <a:r>
              <a:rPr lang="en-US" b="1" dirty="0"/>
              <a:t>ready-to-use classes and interfaces</a:t>
            </a:r>
            <a:r>
              <a:rPr lang="en-US" dirty="0"/>
              <a:t> to </a:t>
            </a:r>
            <a:r>
              <a:rPr lang="en-US" dirty="0" smtClean="0"/>
              <a:t>handle data efficiently, reducing </a:t>
            </a:r>
            <a:r>
              <a:rPr lang="en-US" dirty="0"/>
              <a:t>the need for custom data structure implementation.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4093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Iterator &amp; </a:t>
            </a:r>
            <a:r>
              <a:rPr lang="en-US" dirty="0" err="1" smtClean="0"/>
              <a:t>ListIterator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interface in the Java Collection Framework that allows </a:t>
            </a:r>
            <a:r>
              <a:rPr lang="en-US" b="1" dirty="0"/>
              <a:t>sequential traversal</a:t>
            </a:r>
            <a:r>
              <a:rPr lang="en-US" dirty="0"/>
              <a:t> of elements in a collection (List, Set, etc</a:t>
            </a:r>
            <a:r>
              <a:rPr lang="en-US" dirty="0" smtClean="0"/>
              <a:t>.).</a:t>
            </a:r>
          </a:p>
          <a:p>
            <a:r>
              <a:rPr lang="en-IN" dirty="0"/>
              <a:t>Key </a:t>
            </a:r>
            <a:r>
              <a:rPr lang="en-IN" dirty="0" smtClean="0"/>
              <a:t>Features</a:t>
            </a:r>
          </a:p>
          <a:p>
            <a:pPr lvl="1"/>
            <a:r>
              <a:rPr lang="en-US" dirty="0"/>
              <a:t>Provides a </a:t>
            </a:r>
            <a:r>
              <a:rPr lang="en-US" b="1" dirty="0"/>
              <a:t>universal way</a:t>
            </a:r>
            <a:r>
              <a:rPr lang="en-US" dirty="0"/>
              <a:t> to access elements one by </a:t>
            </a:r>
            <a:r>
              <a:rPr lang="en-US" dirty="0" smtClean="0"/>
              <a:t>one</a:t>
            </a:r>
          </a:p>
          <a:p>
            <a:pPr lvl="1"/>
            <a:r>
              <a:rPr lang="en-US" dirty="0"/>
              <a:t>Can </a:t>
            </a:r>
            <a:r>
              <a:rPr lang="en-US" b="1" dirty="0"/>
              <a:t>remove</a:t>
            </a:r>
            <a:r>
              <a:rPr lang="en-US" dirty="0"/>
              <a:t> elements during iteration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Works with </a:t>
            </a:r>
            <a:r>
              <a:rPr lang="en-US" b="1" dirty="0"/>
              <a:t>any Collection</a:t>
            </a:r>
            <a:r>
              <a:rPr lang="en-US" dirty="0"/>
              <a:t> (not Maps).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6864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Common Methods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724527"/>
              </p:ext>
            </p:extLst>
          </p:nvPr>
        </p:nvGraphicFramePr>
        <p:xfrm>
          <a:off x="1447060" y="2006353"/>
          <a:ext cx="7239740" cy="2999828"/>
        </p:xfrm>
        <a:graphic>
          <a:graphicData uri="http://schemas.openxmlformats.org/drawingml/2006/table">
            <a:tbl>
              <a:tblPr/>
              <a:tblGrid>
                <a:gridCol w="2565647">
                  <a:extLst>
                    <a:ext uri="{9D8B030D-6E8A-4147-A177-3AD203B41FA5}">
                      <a16:colId xmlns:a16="http://schemas.microsoft.com/office/drawing/2014/main" val="2200315886"/>
                    </a:ext>
                  </a:extLst>
                </a:gridCol>
                <a:gridCol w="4674093">
                  <a:extLst>
                    <a:ext uri="{9D8B030D-6E8A-4147-A177-3AD203B41FA5}">
                      <a16:colId xmlns:a16="http://schemas.microsoft.com/office/drawing/2014/main" val="3173711760"/>
                    </a:ext>
                  </a:extLst>
                </a:gridCol>
              </a:tblGrid>
              <a:tr h="479972">
                <a:tc>
                  <a:txBody>
                    <a:bodyPr/>
                    <a:lstStyle/>
                    <a:p>
                      <a:r>
                        <a:rPr lang="en-IN"/>
                        <a:t>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475571"/>
                  </a:ext>
                </a:extLst>
              </a:tr>
              <a:tr h="839952">
                <a:tc>
                  <a:txBody>
                    <a:bodyPr/>
                    <a:lstStyle/>
                    <a:p>
                      <a:r>
                        <a:rPr lang="en-IN" dirty="0" err="1"/>
                        <a:t>boolean</a:t>
                      </a:r>
                      <a:r>
                        <a:rPr lang="en-IN" dirty="0"/>
                        <a:t> </a:t>
                      </a:r>
                      <a:r>
                        <a:rPr lang="en-IN" dirty="0" err="1"/>
                        <a:t>hasNext</a:t>
                      </a:r>
                      <a:r>
                        <a:rPr lang="en-IN" dirty="0"/>
                        <a:t>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true if more elements are available.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023649"/>
                  </a:ext>
                </a:extLst>
              </a:tr>
              <a:tr h="839952">
                <a:tc>
                  <a:txBody>
                    <a:bodyPr/>
                    <a:lstStyle/>
                    <a:p>
                      <a:r>
                        <a:rPr lang="en-IN" dirty="0"/>
                        <a:t>E next()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next element in the collection.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766397"/>
                  </a:ext>
                </a:extLst>
              </a:tr>
              <a:tr h="839952">
                <a:tc>
                  <a:txBody>
                    <a:bodyPr/>
                    <a:lstStyle/>
                    <a:p>
                      <a:r>
                        <a:rPr lang="en-IN"/>
                        <a:t>void remove()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Removes the last element returned by next().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19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98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074198" y="1859340"/>
            <a:ext cx="65162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public class </a:t>
            </a:r>
            <a:r>
              <a:rPr lang="en-IN" dirty="0" err="1"/>
              <a:t>IteratorExample</a:t>
            </a:r>
            <a:r>
              <a:rPr lang="en-IN" dirty="0"/>
              <a:t> {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    List&lt;String&gt; list = </a:t>
            </a:r>
            <a:r>
              <a:rPr lang="en-IN" dirty="0" err="1"/>
              <a:t>Arrays.asList</a:t>
            </a:r>
            <a:r>
              <a:rPr lang="en-IN" dirty="0"/>
              <a:t>("Java", "Python", "C++");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    Iterator&lt;String&gt; </a:t>
            </a:r>
            <a:r>
              <a:rPr lang="en-IN" dirty="0" err="1"/>
              <a:t>itr</a:t>
            </a:r>
            <a:r>
              <a:rPr lang="en-IN" dirty="0"/>
              <a:t> = </a:t>
            </a:r>
            <a:r>
              <a:rPr lang="en-IN" dirty="0" err="1"/>
              <a:t>list.iterator</a:t>
            </a:r>
            <a:r>
              <a:rPr lang="en-IN" dirty="0"/>
              <a:t>();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    while (</a:t>
            </a:r>
            <a:r>
              <a:rPr lang="en-IN" dirty="0" err="1"/>
              <a:t>itr.hasNext</a:t>
            </a:r>
            <a:r>
              <a:rPr lang="en-IN" dirty="0"/>
              <a:t>()) {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        </a:t>
            </a:r>
            <a:r>
              <a:rPr lang="en-IN" dirty="0" err="1"/>
              <a:t>System.out.println</a:t>
            </a:r>
            <a:r>
              <a:rPr lang="en-IN" dirty="0"/>
              <a:t>(</a:t>
            </a:r>
            <a:r>
              <a:rPr lang="en-IN" dirty="0" err="1"/>
              <a:t>itr.next</a:t>
            </a:r>
            <a:r>
              <a:rPr lang="en-IN" dirty="0"/>
              <a:t>());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    }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    }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55130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ListIterator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ListIterator</a:t>
            </a:r>
            <a:r>
              <a:rPr lang="en-IN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b="1" dirty="0"/>
              <a:t>bi-directional iterator</a:t>
            </a:r>
            <a:r>
              <a:rPr lang="en-US" dirty="0"/>
              <a:t> available only for </a:t>
            </a:r>
            <a:r>
              <a:rPr lang="en-US" b="1" dirty="0"/>
              <a:t>List</a:t>
            </a:r>
            <a:r>
              <a:rPr lang="en-US" dirty="0"/>
              <a:t> </a:t>
            </a:r>
            <a:r>
              <a:rPr lang="en-US" dirty="0" smtClean="0"/>
              <a:t>collections (</a:t>
            </a:r>
            <a:r>
              <a:rPr lang="en-IN" dirty="0" err="1" smtClean="0"/>
              <a:t>ArrayList</a:t>
            </a:r>
            <a:r>
              <a:rPr lang="en-IN" dirty="0"/>
              <a:t>, </a:t>
            </a:r>
            <a:r>
              <a:rPr lang="en-IN" dirty="0" err="1" smtClean="0"/>
              <a:t>LinkedList</a:t>
            </a:r>
            <a:r>
              <a:rPr lang="en-IN" dirty="0" smtClean="0"/>
              <a:t>)</a:t>
            </a:r>
          </a:p>
          <a:p>
            <a:r>
              <a:rPr lang="en-IN" dirty="0"/>
              <a:t>Key </a:t>
            </a:r>
            <a:r>
              <a:rPr lang="en-IN" dirty="0" smtClean="0"/>
              <a:t>Features</a:t>
            </a:r>
          </a:p>
          <a:p>
            <a:r>
              <a:rPr lang="en-US" dirty="0"/>
              <a:t>Can </a:t>
            </a:r>
            <a:r>
              <a:rPr lang="en-US" b="1" dirty="0"/>
              <a:t>iterate forward and backward</a:t>
            </a:r>
            <a:r>
              <a:rPr lang="en-US" dirty="0" smtClean="0"/>
              <a:t>.</a:t>
            </a:r>
          </a:p>
          <a:p>
            <a:r>
              <a:rPr lang="en-US" dirty="0"/>
              <a:t>Can </a:t>
            </a:r>
            <a:r>
              <a:rPr lang="en-US" b="1" dirty="0"/>
              <a:t>add, remove, and modify</a:t>
            </a:r>
            <a:r>
              <a:rPr lang="en-US" dirty="0"/>
              <a:t> elements during iteration</a:t>
            </a:r>
            <a:r>
              <a:rPr lang="en-US" dirty="0" smtClean="0"/>
              <a:t>.</a:t>
            </a:r>
          </a:p>
          <a:p>
            <a:r>
              <a:rPr lang="en-IN" dirty="0"/>
              <a:t>Provides </a:t>
            </a:r>
            <a:r>
              <a:rPr lang="en-IN" b="1" dirty="0"/>
              <a:t>index information</a:t>
            </a:r>
            <a:r>
              <a:rPr lang="en-IN" dirty="0"/>
              <a:t>.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1928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Common Methods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583021"/>
          <a:ext cx="8229600" cy="256032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2267461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3808931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716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boolean hasNext()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Checks if next element exists.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667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E next()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Returns next element.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344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boolean hasPrevious()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Checks if previous element exists.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078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E previous()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Returns previous element.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6172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void add(E 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Inserts element.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7649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void remove()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Removes element.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428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554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ListIteratorExample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 marL="0" indent="0">
              <a:buNone/>
            </a:pPr>
            <a:r>
              <a:rPr lang="en-IN" dirty="0"/>
              <a:t>        List&lt;String&gt; list = new </a:t>
            </a:r>
            <a:r>
              <a:rPr lang="en-IN" dirty="0" err="1"/>
              <a:t>ArrayList</a:t>
            </a:r>
            <a:r>
              <a:rPr lang="en-IN" dirty="0"/>
              <a:t>&lt;&gt;(</a:t>
            </a:r>
            <a:r>
              <a:rPr lang="en-IN" dirty="0" err="1"/>
              <a:t>Arrays.asList</a:t>
            </a:r>
            <a:r>
              <a:rPr lang="en-IN" dirty="0"/>
              <a:t>("A", "B", "C"));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ListIterator</a:t>
            </a:r>
            <a:r>
              <a:rPr lang="en-IN" dirty="0"/>
              <a:t>&lt;String&gt; </a:t>
            </a:r>
            <a:r>
              <a:rPr lang="en-IN" dirty="0" err="1"/>
              <a:t>itr</a:t>
            </a:r>
            <a:r>
              <a:rPr lang="en-IN" dirty="0"/>
              <a:t> = </a:t>
            </a:r>
            <a:r>
              <a:rPr lang="en-IN" dirty="0" err="1"/>
              <a:t>list.listIterator</a:t>
            </a:r>
            <a:r>
              <a:rPr lang="en-IN" dirty="0"/>
              <a:t>();</a:t>
            </a:r>
          </a:p>
          <a:p>
            <a:pPr marL="0" indent="0">
              <a:buNone/>
            </a:pPr>
            <a:r>
              <a:rPr lang="en-IN" dirty="0"/>
              <a:t>        </a:t>
            </a:r>
          </a:p>
          <a:p>
            <a:pPr marL="0" indent="0">
              <a:buNone/>
            </a:pPr>
            <a:r>
              <a:rPr lang="en-IN" dirty="0"/>
              <a:t>        while (</a:t>
            </a:r>
            <a:r>
              <a:rPr lang="en-IN" dirty="0" err="1"/>
              <a:t>itr.hasNext</a:t>
            </a:r>
            <a:r>
              <a:rPr lang="en-IN" dirty="0"/>
              <a:t>()) {</a:t>
            </a:r>
          </a:p>
          <a:p>
            <a:pPr marL="0" indent="0">
              <a:buNone/>
            </a:pPr>
            <a:r>
              <a:rPr lang="en-IN" dirty="0"/>
              <a:t>            </a:t>
            </a:r>
            <a:r>
              <a:rPr lang="en-IN" dirty="0" err="1"/>
              <a:t>System.out.println</a:t>
            </a:r>
            <a:r>
              <a:rPr lang="en-IN" dirty="0"/>
              <a:t>("Next: " + </a:t>
            </a:r>
            <a:r>
              <a:rPr lang="en-IN" dirty="0" err="1"/>
              <a:t>itr.next</a:t>
            </a:r>
            <a:r>
              <a:rPr lang="en-IN" dirty="0"/>
              <a:t>());</a:t>
            </a:r>
          </a:p>
          <a:p>
            <a:pPr marL="0" indent="0">
              <a:buNone/>
            </a:pPr>
            <a:r>
              <a:rPr lang="en-IN" dirty="0"/>
              <a:t>        }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while (</a:t>
            </a:r>
            <a:r>
              <a:rPr lang="en-IN" dirty="0" err="1"/>
              <a:t>itr.hasPrevious</a:t>
            </a:r>
            <a:r>
              <a:rPr lang="en-IN" dirty="0"/>
              <a:t>()) {</a:t>
            </a:r>
          </a:p>
          <a:p>
            <a:pPr marL="0" indent="0">
              <a:buNone/>
            </a:pPr>
            <a:r>
              <a:rPr lang="en-IN" dirty="0"/>
              <a:t>            </a:t>
            </a:r>
            <a:r>
              <a:rPr lang="en-IN" dirty="0" err="1"/>
              <a:t>System.out.println</a:t>
            </a:r>
            <a:r>
              <a:rPr lang="en-IN" dirty="0"/>
              <a:t>("Previous: " + </a:t>
            </a:r>
            <a:r>
              <a:rPr lang="en-IN" dirty="0" err="1"/>
              <a:t>itr.previous</a:t>
            </a:r>
            <a:r>
              <a:rPr lang="en-IN" dirty="0"/>
              <a:t>());</a:t>
            </a:r>
          </a:p>
          <a:p>
            <a:pPr marL="0" indent="0">
              <a:buNone/>
            </a:pPr>
            <a:r>
              <a:rPr lang="en-IN" dirty="0"/>
              <a:t>        }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952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Map</a:t>
            </a:r>
            <a:r>
              <a:rPr lang="en-US" dirty="0"/>
              <a:t> stores data in </a:t>
            </a:r>
            <a:r>
              <a:rPr lang="en-US" b="1" dirty="0"/>
              <a:t>key–value pairs</a:t>
            </a:r>
            <a:r>
              <a:rPr lang="en-US" dirty="0"/>
              <a:t>. Each key is unique, and each key maps to exactly one value.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380820"/>
              </p:ext>
            </p:extLst>
          </p:nvPr>
        </p:nvGraphicFramePr>
        <p:xfrm>
          <a:off x="457200" y="3389559"/>
          <a:ext cx="8229600" cy="2377440"/>
        </p:xfrm>
        <a:graphic>
          <a:graphicData uri="http://schemas.openxmlformats.org/drawingml/2006/table">
            <a:tbl>
              <a:tblPr/>
              <a:tblGrid>
                <a:gridCol w="2942948">
                  <a:extLst>
                    <a:ext uri="{9D8B030D-6E8A-4147-A177-3AD203B41FA5}">
                      <a16:colId xmlns:a16="http://schemas.microsoft.com/office/drawing/2014/main" val="1697475288"/>
                    </a:ext>
                  </a:extLst>
                </a:gridCol>
                <a:gridCol w="5286652">
                  <a:extLst>
                    <a:ext uri="{9D8B030D-6E8A-4147-A177-3AD203B41FA5}">
                      <a16:colId xmlns:a16="http://schemas.microsoft.com/office/drawing/2014/main" val="16907875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Features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44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HashMap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Unordered, allows one null key and multiple null values.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731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LinkedHashMap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Maintains insertion order.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717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TreeMap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Stores entries in </a:t>
                      </a:r>
                      <a:r>
                        <a:rPr lang="en-US" b="1"/>
                        <a:t>sorted order of keys</a:t>
                      </a:r>
                      <a:r>
                        <a:rPr lang="en-US"/>
                        <a:t> (uses Red-Black tree).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098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Hashtable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Legacy synchronized map (no null keys/values).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6257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192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878889" y="1921445"/>
            <a:ext cx="597911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r>
              <a:rPr lang="en-IN" dirty="0"/>
              <a:t>public class </a:t>
            </a:r>
            <a:r>
              <a:rPr lang="en-IN" dirty="0" err="1"/>
              <a:t>MapExample</a:t>
            </a:r>
            <a:r>
              <a:rPr lang="en-IN" dirty="0"/>
              <a:t> {</a:t>
            </a:r>
          </a:p>
          <a:p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r>
              <a:rPr lang="en-IN" dirty="0"/>
              <a:t>        Map&lt;Integer, String&gt; map = new </a:t>
            </a:r>
            <a:r>
              <a:rPr lang="en-IN" dirty="0" err="1"/>
              <a:t>HashMap</a:t>
            </a:r>
            <a:r>
              <a:rPr lang="en-IN" dirty="0"/>
              <a:t>&lt;&gt;();</a:t>
            </a:r>
          </a:p>
          <a:p>
            <a:r>
              <a:rPr lang="en-IN" dirty="0"/>
              <a:t>        </a:t>
            </a:r>
            <a:r>
              <a:rPr lang="en-IN" dirty="0" err="1"/>
              <a:t>map.put</a:t>
            </a:r>
            <a:r>
              <a:rPr lang="en-IN" dirty="0"/>
              <a:t>(101, "Ravi");</a:t>
            </a:r>
          </a:p>
          <a:p>
            <a:r>
              <a:rPr lang="en-IN" dirty="0"/>
              <a:t>        </a:t>
            </a:r>
            <a:r>
              <a:rPr lang="en-IN" dirty="0" err="1"/>
              <a:t>map.put</a:t>
            </a:r>
            <a:r>
              <a:rPr lang="en-IN" dirty="0"/>
              <a:t>(102, "</a:t>
            </a:r>
            <a:r>
              <a:rPr lang="en-IN" dirty="0" err="1"/>
              <a:t>Priya</a:t>
            </a:r>
            <a:r>
              <a:rPr lang="en-IN" dirty="0"/>
              <a:t>");</a:t>
            </a:r>
          </a:p>
          <a:p>
            <a:r>
              <a:rPr lang="en-IN" dirty="0"/>
              <a:t>        </a:t>
            </a:r>
            <a:r>
              <a:rPr lang="en-IN" dirty="0" err="1"/>
              <a:t>map.put</a:t>
            </a:r>
            <a:r>
              <a:rPr lang="en-IN" dirty="0"/>
              <a:t>(103, "Amit");</a:t>
            </a:r>
          </a:p>
          <a:p>
            <a:endParaRPr lang="en-IN" dirty="0"/>
          </a:p>
          <a:p>
            <a:r>
              <a:rPr lang="en-IN" dirty="0"/>
              <a:t>        for (</a:t>
            </a:r>
            <a:r>
              <a:rPr lang="en-IN" dirty="0" err="1"/>
              <a:t>Map.Entry</a:t>
            </a:r>
            <a:r>
              <a:rPr lang="en-IN" dirty="0"/>
              <a:t>&lt;Integer, String&gt; entry : </a:t>
            </a:r>
            <a:r>
              <a:rPr lang="en-IN" dirty="0" err="1"/>
              <a:t>map.entrySet</a:t>
            </a:r>
            <a:r>
              <a:rPr lang="en-IN" dirty="0"/>
              <a:t>()) {</a:t>
            </a:r>
          </a:p>
          <a:p>
            <a:r>
              <a:rPr lang="en-IN" dirty="0"/>
              <a:t>            </a:t>
            </a:r>
            <a:r>
              <a:rPr lang="en-IN" dirty="0" err="1"/>
              <a:t>System.out.println</a:t>
            </a:r>
            <a:r>
              <a:rPr lang="en-IN" dirty="0"/>
              <a:t>(</a:t>
            </a:r>
            <a:r>
              <a:rPr lang="en-IN" dirty="0" err="1"/>
              <a:t>entry.getKey</a:t>
            </a:r>
            <a:r>
              <a:rPr lang="en-IN" dirty="0"/>
              <a:t>() + " : " + </a:t>
            </a:r>
            <a:r>
              <a:rPr lang="en-IN" dirty="0" err="1"/>
              <a:t>entry.getValue</a:t>
            </a:r>
            <a:r>
              <a:rPr lang="en-IN" dirty="0"/>
              <a:t>());</a:t>
            </a:r>
          </a:p>
          <a:p>
            <a:r>
              <a:rPr lang="en-IN" dirty="0"/>
              <a:t>        }</a:t>
            </a:r>
          </a:p>
          <a:p>
            <a:r>
              <a:rPr lang="en-IN" dirty="0"/>
              <a:t>    }</a:t>
            </a:r>
          </a:p>
          <a:p>
            <a:r>
              <a:rPr lang="en-IN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59885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Elements in a List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Techniques</a:t>
            </a:r>
          </a:p>
          <a:p>
            <a:pPr lvl="1"/>
            <a:r>
              <a:rPr lang="en-IN" dirty="0" smtClean="0"/>
              <a:t>Using contains(Object </a:t>
            </a:r>
            <a:r>
              <a:rPr lang="en-IN" dirty="0"/>
              <a:t>o</a:t>
            </a:r>
            <a:r>
              <a:rPr lang="en-IN" dirty="0" smtClean="0"/>
              <a:t>)</a:t>
            </a:r>
          </a:p>
          <a:p>
            <a:pPr lvl="1"/>
            <a:r>
              <a:rPr lang="en-IN" dirty="0"/>
              <a:t>Using </a:t>
            </a:r>
            <a:r>
              <a:rPr lang="en-IN" dirty="0" err="1" smtClean="0"/>
              <a:t>indexOf</a:t>
            </a:r>
            <a:r>
              <a:rPr lang="en-IN" dirty="0" smtClean="0"/>
              <a:t>(Object </a:t>
            </a:r>
            <a:r>
              <a:rPr lang="en-IN" dirty="0"/>
              <a:t>o</a:t>
            </a:r>
            <a:r>
              <a:rPr lang="en-IN" dirty="0" smtClean="0"/>
              <a:t>)</a:t>
            </a:r>
          </a:p>
          <a:p>
            <a:pPr lvl="1"/>
            <a:r>
              <a:rPr lang="en-IN" dirty="0"/>
              <a:t>Using </a:t>
            </a:r>
            <a:r>
              <a:rPr lang="en-IN" dirty="0" err="1" smtClean="0"/>
              <a:t>lastIndexOf</a:t>
            </a:r>
            <a:r>
              <a:rPr lang="en-IN" dirty="0" smtClean="0"/>
              <a:t>(Object </a:t>
            </a:r>
            <a:r>
              <a:rPr lang="en-IN" dirty="0"/>
              <a:t>o</a:t>
            </a:r>
            <a:r>
              <a:rPr lang="en-IN" dirty="0" smtClean="0"/>
              <a:t>)</a:t>
            </a:r>
          </a:p>
          <a:p>
            <a:pPr lvl="1"/>
            <a:r>
              <a:rPr lang="en-US" b="1" dirty="0"/>
              <a:t>Using streams (Java 8+)</a:t>
            </a:r>
            <a:r>
              <a:rPr lang="en-US" dirty="0"/>
              <a:t> – for advanced searches.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8572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Example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SearchListExample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 marL="0" indent="0">
              <a:buNone/>
            </a:pPr>
            <a:r>
              <a:rPr lang="en-IN" dirty="0"/>
              <a:t>        List&lt;String&gt; list = </a:t>
            </a:r>
            <a:r>
              <a:rPr lang="en-IN" dirty="0" err="1"/>
              <a:t>Arrays.asList</a:t>
            </a:r>
            <a:r>
              <a:rPr lang="en-IN" dirty="0"/>
              <a:t>("Apple", "Banana", "Cherry");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</a:t>
            </a:r>
            <a:r>
              <a:rPr lang="en-IN" dirty="0" err="1"/>
              <a:t>list.contains</a:t>
            </a:r>
            <a:r>
              <a:rPr lang="en-IN" dirty="0"/>
              <a:t>("Banana"));  // true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</a:t>
            </a:r>
            <a:r>
              <a:rPr lang="en-IN" dirty="0" err="1"/>
              <a:t>list.indexOf</a:t>
            </a:r>
            <a:r>
              <a:rPr lang="en-IN" dirty="0"/>
              <a:t>("Cherry"));   // 2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513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Role of Collection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main role</a:t>
            </a:r>
            <a:r>
              <a:rPr lang="en-US" dirty="0"/>
              <a:t> of the Collection Framework is to</a:t>
            </a:r>
            <a:r>
              <a:rPr lang="en-US" dirty="0" smtClean="0"/>
              <a:t>:\</a:t>
            </a:r>
          </a:p>
          <a:p>
            <a:endParaRPr lang="en-US" sz="1500" dirty="0" smtClean="0"/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Store, retrieve, manipulate, and transmit data</a:t>
            </a:r>
            <a:r>
              <a:rPr lang="en-US" altLang="en-US" dirty="0">
                <a:latin typeface="Arial" panose="020B0604020202020204" pitchFamily="34" charset="0"/>
              </a:rPr>
              <a:t> easily and efficiently.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Provide reusable data structures</a:t>
            </a:r>
            <a:r>
              <a:rPr lang="en-US" altLang="en-US" dirty="0">
                <a:latin typeface="Arial" panose="020B0604020202020204" pitchFamily="34" charset="0"/>
              </a:rPr>
              <a:t> like lists, sets, maps, and queues</a:t>
            </a:r>
            <a:r>
              <a:rPr lang="en-US" altLang="en-US" dirty="0" smtClean="0">
                <a:latin typeface="Arial" panose="020B0604020202020204" pitchFamily="34" charset="0"/>
              </a:rPr>
              <a:t>.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err="1">
                <a:latin typeface="Arial" panose="020B0604020202020204" pitchFamily="34" charset="0"/>
              </a:rPr>
              <a:t>Suport</a:t>
            </a:r>
            <a:r>
              <a:rPr lang="en-US" altLang="en-US" b="1" dirty="0">
                <a:latin typeface="Arial" panose="020B0604020202020204" pitchFamily="34" charset="0"/>
              </a:rPr>
              <a:t> generic programming</a:t>
            </a:r>
            <a:r>
              <a:rPr lang="en-US" altLang="en-US" dirty="0">
                <a:latin typeface="Arial" panose="020B0604020202020204" pitchFamily="34" charset="0"/>
              </a:rPr>
              <a:t>, ensuring type safety at compile time.</a:t>
            </a:r>
          </a:p>
          <a:p>
            <a:pPr lvl="1"/>
            <a:r>
              <a:rPr lang="en-US" b="1" dirty="0" smtClean="0"/>
              <a:t>Improve </a:t>
            </a:r>
            <a:r>
              <a:rPr lang="en-US" b="1" dirty="0"/>
              <a:t>performance</a:t>
            </a:r>
            <a:r>
              <a:rPr lang="en-US" dirty="0"/>
              <a:t> by using optimized algorithms (e.g., searching, sorting</a:t>
            </a:r>
            <a:r>
              <a:rPr lang="en-US" dirty="0" smtClean="0"/>
              <a:t>).</a:t>
            </a:r>
          </a:p>
          <a:p>
            <a:pPr lvl="1"/>
            <a:r>
              <a:rPr lang="en-US" b="1" dirty="0"/>
              <a:t>Provide interoperability</a:t>
            </a:r>
            <a:r>
              <a:rPr lang="en-US" dirty="0"/>
              <a:t> among different types of collections through standard interfaces.</a:t>
            </a: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6703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Hash-Based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Collections that use </a:t>
            </a:r>
            <a:r>
              <a:rPr lang="en-US" b="1" dirty="0" smtClean="0"/>
              <a:t>hashing</a:t>
            </a:r>
            <a:r>
              <a:rPr lang="en-US" dirty="0" smtClean="0"/>
              <a:t> (a technique that converts an object into a hash code) for quick access.</a:t>
            </a:r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902468"/>
              </p:ext>
            </p:extLst>
          </p:nvPr>
        </p:nvGraphicFramePr>
        <p:xfrm>
          <a:off x="1012054" y="3314541"/>
          <a:ext cx="6818052" cy="1097280"/>
        </p:xfrm>
        <a:graphic>
          <a:graphicData uri="http://schemas.openxmlformats.org/drawingml/2006/table">
            <a:tbl>
              <a:tblPr/>
              <a:tblGrid>
                <a:gridCol w="1669002">
                  <a:extLst>
                    <a:ext uri="{9D8B030D-6E8A-4147-A177-3AD203B41FA5}">
                      <a16:colId xmlns:a16="http://schemas.microsoft.com/office/drawing/2014/main" val="46560475"/>
                    </a:ext>
                  </a:extLst>
                </a:gridCol>
                <a:gridCol w="5149050">
                  <a:extLst>
                    <a:ext uri="{9D8B030D-6E8A-4147-A177-3AD203B41FA5}">
                      <a16:colId xmlns:a16="http://schemas.microsoft.com/office/drawing/2014/main" val="29599187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Collection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228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HashSet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Stores unique elements using hashing.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293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HashMap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Key-value pairs; uses hash code of key.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32196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759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Fast searching</a:t>
            </a:r>
            <a:r>
              <a:rPr lang="en-US" dirty="0"/>
              <a:t>, insertion, and deletion (O(1) time complexity</a:t>
            </a:r>
            <a:r>
              <a:rPr lang="en-US" dirty="0" smtClean="0"/>
              <a:t>).</a:t>
            </a:r>
          </a:p>
          <a:p>
            <a:r>
              <a:rPr lang="en-IN" b="1" dirty="0"/>
              <a:t>Unordered storage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64178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Tree-Based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Tree-based collections maintain elements in </a:t>
            </a:r>
            <a:r>
              <a:rPr lang="en-US" b="1" dirty="0"/>
              <a:t>sorted (natural or custom) order</a:t>
            </a:r>
            <a:r>
              <a:rPr lang="en-US" dirty="0"/>
              <a:t> using a </a:t>
            </a:r>
            <a:r>
              <a:rPr lang="en-US" b="1" dirty="0"/>
              <a:t>self-balancing binary search tree (Red-Black Tree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IN" dirty="0"/>
              <a:t>Examples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IN" dirty="0" smtClean="0"/>
              <a:t>Advantages</a:t>
            </a:r>
          </a:p>
          <a:p>
            <a:pPr lvl="1"/>
            <a:r>
              <a:rPr lang="en-IN" b="1" dirty="0"/>
              <a:t>Sorted order</a:t>
            </a:r>
            <a:r>
              <a:rPr lang="en-IN" dirty="0"/>
              <a:t> of elements</a:t>
            </a:r>
            <a:r>
              <a:rPr lang="en-IN" dirty="0" smtClean="0"/>
              <a:t>.</a:t>
            </a:r>
          </a:p>
          <a:p>
            <a:pPr lvl="1"/>
            <a:r>
              <a:rPr lang="en-US" b="1" dirty="0" err="1"/>
              <a:t>ogarithmic</a:t>
            </a:r>
            <a:r>
              <a:rPr lang="en-US" b="1" dirty="0"/>
              <a:t> time complexity</a:t>
            </a:r>
            <a:r>
              <a:rPr lang="en-US" dirty="0"/>
              <a:t> for operations (O(log n)).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328501"/>
              </p:ext>
            </p:extLst>
          </p:nvPr>
        </p:nvGraphicFramePr>
        <p:xfrm>
          <a:off x="2352582" y="3314541"/>
          <a:ext cx="5823752" cy="1097280"/>
        </p:xfrm>
        <a:graphic>
          <a:graphicData uri="http://schemas.openxmlformats.org/drawingml/2006/table">
            <a:tbl>
              <a:tblPr/>
              <a:tblGrid>
                <a:gridCol w="2006354">
                  <a:extLst>
                    <a:ext uri="{9D8B030D-6E8A-4147-A177-3AD203B41FA5}">
                      <a16:colId xmlns:a16="http://schemas.microsoft.com/office/drawing/2014/main" val="2443216224"/>
                    </a:ext>
                  </a:extLst>
                </a:gridCol>
                <a:gridCol w="3817398">
                  <a:extLst>
                    <a:ext uri="{9D8B030D-6E8A-4147-A177-3AD203B41FA5}">
                      <a16:colId xmlns:a16="http://schemas.microsoft.com/office/drawing/2014/main" val="20562312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Collection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0907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 dirty="0" err="1"/>
                        <a:t>TreeSet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Sorted set; no duplicates.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73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TreeMap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Sorted map based on keys.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07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9985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Role of equals() and </a:t>
            </a:r>
            <a:r>
              <a:rPr lang="en-US" dirty="0" err="1"/>
              <a:t>hashCode</a:t>
            </a:r>
            <a:r>
              <a:rPr lang="en-US" dirty="0"/>
              <a:t>()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These two methods (inherited from </a:t>
            </a:r>
            <a:r>
              <a:rPr lang="en-IN" dirty="0"/>
              <a:t>Object </a:t>
            </a:r>
            <a:r>
              <a:rPr lang="en-IN" dirty="0" smtClean="0"/>
              <a:t>class </a:t>
            </a:r>
            <a:r>
              <a:rPr lang="en-US" dirty="0"/>
              <a:t>determine </a:t>
            </a:r>
            <a:r>
              <a:rPr lang="en-US" b="1" dirty="0"/>
              <a:t>how Java compares objects</a:t>
            </a:r>
            <a:r>
              <a:rPr lang="en-US" dirty="0"/>
              <a:t> for equality and stores them in </a:t>
            </a:r>
            <a:r>
              <a:rPr lang="en-US" b="1" dirty="0"/>
              <a:t>hash-based collections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IN" dirty="0" smtClean="0"/>
              <a:t>Important Rule</a:t>
            </a:r>
          </a:p>
          <a:p>
            <a:pPr lvl="1"/>
            <a:r>
              <a:rPr lang="en-US" dirty="0"/>
              <a:t>If two objects are equal according </a:t>
            </a:r>
            <a:r>
              <a:rPr lang="en-US" dirty="0" smtClean="0"/>
              <a:t>to </a:t>
            </a:r>
            <a:r>
              <a:rPr lang="en-IN" dirty="0"/>
              <a:t>equals</a:t>
            </a:r>
            <a:r>
              <a:rPr lang="en-IN" dirty="0" smtClean="0"/>
              <a:t>() </a:t>
            </a:r>
            <a:r>
              <a:rPr lang="en-US" dirty="0"/>
              <a:t>they </a:t>
            </a:r>
            <a:r>
              <a:rPr lang="en-US" b="1" dirty="0"/>
              <a:t>must</a:t>
            </a:r>
            <a:r>
              <a:rPr lang="en-US" dirty="0"/>
              <a:t> have the </a:t>
            </a:r>
            <a:r>
              <a:rPr lang="en-US" dirty="0" smtClean="0"/>
              <a:t>same </a:t>
            </a:r>
            <a:r>
              <a:rPr lang="en-IN" dirty="0" err="1"/>
              <a:t>hashCode</a:t>
            </a:r>
            <a:r>
              <a:rPr lang="en-IN" dirty="0"/>
              <a:t>() value</a:t>
            </a:r>
            <a:r>
              <a:rPr lang="en-IN" dirty="0" smtClean="0"/>
              <a:t>.</a:t>
            </a:r>
          </a:p>
          <a:p>
            <a:r>
              <a:rPr lang="en-IN" dirty="0"/>
              <a:t>Why Important</a:t>
            </a:r>
            <a:r>
              <a:rPr lang="en-IN" dirty="0" smtClean="0"/>
              <a:t>?</a:t>
            </a:r>
          </a:p>
          <a:p>
            <a:pPr lvl="1"/>
            <a:r>
              <a:rPr lang="en-IN" dirty="0"/>
              <a:t>Used by </a:t>
            </a:r>
            <a:r>
              <a:rPr lang="en-IN" dirty="0" err="1" smtClean="0"/>
              <a:t>HashSet</a:t>
            </a:r>
            <a:r>
              <a:rPr lang="en-IN" dirty="0"/>
              <a:t>, </a:t>
            </a:r>
            <a:r>
              <a:rPr lang="en-IN" dirty="0" err="1" smtClean="0"/>
              <a:t>HashMap</a:t>
            </a:r>
            <a:r>
              <a:rPr lang="en-IN" dirty="0"/>
              <a:t> AND </a:t>
            </a:r>
            <a:r>
              <a:rPr lang="en-IN" dirty="0" err="1" smtClean="0"/>
              <a:t>LinkedHashMap</a:t>
            </a:r>
            <a:r>
              <a:rPr lang="en-IN" dirty="0"/>
              <a:t> to </a:t>
            </a:r>
            <a:r>
              <a:rPr lang="en-IN" b="1" dirty="0"/>
              <a:t>avoid duplicates</a:t>
            </a:r>
            <a:r>
              <a:rPr lang="en-IN" dirty="0" smtClean="0"/>
              <a:t>.</a:t>
            </a:r>
          </a:p>
          <a:p>
            <a:pPr lvl="1"/>
            <a:r>
              <a:rPr lang="en-US" dirty="0"/>
              <a:t>Ensures </a:t>
            </a:r>
            <a:r>
              <a:rPr lang="en-US" b="1" dirty="0"/>
              <a:t>correct comparison</a:t>
            </a:r>
            <a:r>
              <a:rPr lang="en-US" dirty="0"/>
              <a:t> of user-defined objects.</a:t>
            </a:r>
            <a:endParaRPr lang="en-IN" dirty="0" smtClean="0"/>
          </a:p>
          <a:p>
            <a:pPr lvl="1"/>
            <a:endParaRPr lang="en-US" dirty="0" smtClean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840609"/>
              </p:ext>
            </p:extLst>
          </p:nvPr>
        </p:nvGraphicFramePr>
        <p:xfrm>
          <a:off x="1953086" y="3070848"/>
          <a:ext cx="6733714" cy="1097280"/>
        </p:xfrm>
        <a:graphic>
          <a:graphicData uri="http://schemas.openxmlformats.org/drawingml/2006/table">
            <a:tbl>
              <a:tblPr/>
              <a:tblGrid>
                <a:gridCol w="2166153">
                  <a:extLst>
                    <a:ext uri="{9D8B030D-6E8A-4147-A177-3AD203B41FA5}">
                      <a16:colId xmlns:a16="http://schemas.microsoft.com/office/drawing/2014/main" val="2009483190"/>
                    </a:ext>
                  </a:extLst>
                </a:gridCol>
                <a:gridCol w="4567561">
                  <a:extLst>
                    <a:ext uri="{9D8B030D-6E8A-4147-A177-3AD203B41FA5}">
                      <a16:colId xmlns:a16="http://schemas.microsoft.com/office/drawing/2014/main" val="39571590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Purpose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697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equals(Object </a:t>
                      </a:r>
                      <a:r>
                        <a:rPr lang="en-IN" dirty="0" err="1"/>
                        <a:t>obj</a:t>
                      </a:r>
                      <a:r>
                        <a:rPr lang="en-IN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Compares two objects for equality.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500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dirty="0" err="1"/>
                        <a:t>hashCode</a:t>
                      </a:r>
                      <a:r>
                        <a:rPr lang="en-IN" dirty="0"/>
                        <a:t>()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integer hash code used for hashing.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036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130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Comparable and Comparator Interfaces in Java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store </a:t>
            </a:r>
            <a:r>
              <a:rPr lang="en-US" b="1" dirty="0"/>
              <a:t>objects</a:t>
            </a:r>
            <a:r>
              <a:rPr lang="en-US" dirty="0"/>
              <a:t> (like students, employees, products, etc.) in a collection such </a:t>
            </a:r>
            <a:r>
              <a:rPr lang="en-US" dirty="0" smtClean="0"/>
              <a:t>as </a:t>
            </a:r>
            <a:r>
              <a:rPr lang="en-IN" dirty="0"/>
              <a:t>List, Set OR </a:t>
            </a:r>
            <a:r>
              <a:rPr lang="en-IN" dirty="0" smtClean="0"/>
              <a:t>Map </a:t>
            </a:r>
            <a:r>
              <a:rPr lang="en-US" dirty="0"/>
              <a:t>you often need to </a:t>
            </a:r>
            <a:r>
              <a:rPr lang="en-US" b="1" dirty="0"/>
              <a:t>sort</a:t>
            </a:r>
            <a:r>
              <a:rPr lang="en-US" dirty="0"/>
              <a:t> them</a:t>
            </a:r>
            <a:r>
              <a:rPr lang="en-US" dirty="0" smtClean="0"/>
              <a:t>.</a:t>
            </a:r>
          </a:p>
          <a:p>
            <a:r>
              <a:rPr lang="en-US" dirty="0"/>
              <a:t>Java provides two standard interfaces for this purpose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Comparable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IN" dirty="0"/>
              <a:t>for </a:t>
            </a:r>
            <a:r>
              <a:rPr lang="en-IN" b="1" dirty="0"/>
              <a:t>natural ordering</a:t>
            </a:r>
            <a:endParaRPr lang="en-US" dirty="0" smtClean="0"/>
          </a:p>
          <a:p>
            <a:pPr lvl="1"/>
            <a:r>
              <a:rPr lang="en-US" dirty="0" smtClean="0"/>
              <a:t>Comparator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IN" dirty="0"/>
              <a:t>for </a:t>
            </a:r>
            <a:r>
              <a:rPr lang="en-IN" b="1" dirty="0"/>
              <a:t>custom ordering</a:t>
            </a:r>
            <a:endParaRPr lang="en-US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21894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Comparable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A comparable </a:t>
            </a:r>
            <a:r>
              <a:rPr lang="en-US" dirty="0" smtClean="0"/>
              <a:t>interface </a:t>
            </a:r>
            <a:r>
              <a:rPr lang="en-US" dirty="0"/>
              <a:t>is used to </a:t>
            </a:r>
            <a:r>
              <a:rPr lang="en-US" b="1" dirty="0"/>
              <a:t>define the natural order</a:t>
            </a:r>
            <a:r>
              <a:rPr lang="en-US" dirty="0"/>
              <a:t> of objects</a:t>
            </a:r>
            <a:r>
              <a:rPr lang="en-US" dirty="0" smtClean="0"/>
              <a:t>.</a:t>
            </a:r>
          </a:p>
          <a:p>
            <a:r>
              <a:rPr lang="en-IN" dirty="0"/>
              <a:t>A class that </a:t>
            </a:r>
            <a:r>
              <a:rPr lang="en-IN" dirty="0" smtClean="0"/>
              <a:t>implements </a:t>
            </a:r>
            <a:r>
              <a:rPr lang="en-IN" dirty="0"/>
              <a:t>A comparable </a:t>
            </a:r>
            <a:r>
              <a:rPr lang="en-US" dirty="0"/>
              <a:t>can be </a:t>
            </a:r>
            <a:r>
              <a:rPr lang="en-US" b="1" dirty="0"/>
              <a:t>sorted automatically</a:t>
            </a:r>
            <a:r>
              <a:rPr lang="en-US" dirty="0"/>
              <a:t> </a:t>
            </a:r>
            <a:r>
              <a:rPr lang="en-US" dirty="0" smtClean="0"/>
              <a:t>using </a:t>
            </a:r>
            <a:r>
              <a:rPr lang="en-IN" dirty="0" err="1"/>
              <a:t>Collections.sort</a:t>
            </a:r>
            <a:r>
              <a:rPr lang="en-IN" dirty="0" smtClean="0"/>
              <a:t>() OR </a:t>
            </a:r>
            <a:r>
              <a:rPr lang="en-US" altLang="en-US" dirty="0" err="1">
                <a:latin typeface="Arial Unicode MS" panose="020B0604020202020204" pitchFamily="34" charset="-128"/>
              </a:rPr>
              <a:t>Arrays.sort</a:t>
            </a:r>
            <a:r>
              <a:rPr lang="en-US" altLang="en-US" dirty="0">
                <a:latin typeface="Arial Unicode MS" panose="020B0604020202020204" pitchFamily="34" charset="-128"/>
              </a:rPr>
              <a:t>()</a:t>
            </a:r>
            <a:r>
              <a:rPr lang="en-US" altLang="en-US" sz="800" dirty="0"/>
              <a:t>. </a:t>
            </a:r>
            <a:endParaRPr lang="en-US" altLang="en-US" sz="6000" dirty="0">
              <a:latin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fr-FR" dirty="0"/>
              <a:t>public interface Comparable&lt;T&gt; {</a:t>
            </a:r>
          </a:p>
          <a:p>
            <a:pPr marL="457200" lvl="1" indent="0">
              <a:buNone/>
            </a:pPr>
            <a:r>
              <a:rPr lang="fr-FR" dirty="0"/>
              <a:t>    public </a:t>
            </a:r>
            <a:r>
              <a:rPr lang="fr-FR" dirty="0" err="1"/>
              <a:t>int</a:t>
            </a:r>
            <a:r>
              <a:rPr lang="fr-FR" dirty="0"/>
              <a:t> </a:t>
            </a:r>
            <a:r>
              <a:rPr lang="fr-FR" dirty="0" err="1"/>
              <a:t>compareTo</a:t>
            </a:r>
            <a:r>
              <a:rPr lang="fr-FR" dirty="0"/>
              <a:t>(T o);</a:t>
            </a:r>
          </a:p>
          <a:p>
            <a:pPr marL="457200" lvl="1" indent="0">
              <a:buNone/>
            </a:pPr>
            <a:r>
              <a:rPr lang="fr-FR" dirty="0"/>
              <a:t>}</a:t>
            </a:r>
          </a:p>
          <a:p>
            <a:r>
              <a:rPr lang="en-IN" dirty="0"/>
              <a:t>Key </a:t>
            </a:r>
            <a:r>
              <a:rPr lang="en-IN" dirty="0" smtClean="0"/>
              <a:t>Method</a:t>
            </a:r>
          </a:p>
          <a:p>
            <a:pPr lvl="1"/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compareTo</a:t>
            </a:r>
            <a:r>
              <a:rPr lang="en-IN" dirty="0"/>
              <a:t>(T </a:t>
            </a:r>
            <a:r>
              <a:rPr lang="en-IN" dirty="0" err="1"/>
              <a:t>obj</a:t>
            </a:r>
            <a:r>
              <a:rPr lang="en-IN" dirty="0" smtClean="0"/>
              <a:t>)</a:t>
            </a:r>
          </a:p>
          <a:p>
            <a:pPr lvl="2"/>
            <a:r>
              <a:rPr lang="en-US" dirty="0"/>
              <a:t>Compares current object with the specified object. </a:t>
            </a:r>
            <a:r>
              <a:rPr lang="en-US" dirty="0" smtClean="0"/>
              <a:t>Returns:0 </a:t>
            </a:r>
            <a:r>
              <a:rPr lang="en-IN" dirty="0"/>
              <a:t>if equal</a:t>
            </a:r>
            <a:r>
              <a:rPr lang="en-IN" dirty="0" smtClean="0"/>
              <a:t>,</a:t>
            </a:r>
          </a:p>
          <a:p>
            <a:pPr lvl="2"/>
            <a:r>
              <a:rPr lang="en-US" dirty="0"/>
              <a:t>positive if current object &gt; </a:t>
            </a:r>
            <a:r>
              <a:rPr lang="en-US" dirty="0" err="1"/>
              <a:t>obj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negative if current object &lt; obj.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2955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961"/>
            <a:ext cx="8229600" cy="1143000"/>
          </a:xfrm>
        </p:spPr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2013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IN" sz="5600" dirty="0"/>
              <a:t>import </a:t>
            </a:r>
            <a:r>
              <a:rPr lang="en-IN" sz="5600" dirty="0" err="1"/>
              <a:t>java.util</a:t>
            </a:r>
            <a:r>
              <a:rPr lang="en-IN" sz="5600" dirty="0"/>
              <a:t>.*;</a:t>
            </a:r>
          </a:p>
          <a:p>
            <a:pPr marL="0" indent="0">
              <a:buNone/>
            </a:pPr>
            <a:r>
              <a:rPr lang="en-IN" sz="5600" dirty="0" smtClean="0"/>
              <a:t>class </a:t>
            </a:r>
            <a:r>
              <a:rPr lang="en-IN" sz="5600" dirty="0"/>
              <a:t>Student implements Comparable&lt;Student&gt; {</a:t>
            </a:r>
          </a:p>
          <a:p>
            <a:pPr marL="0" indent="0">
              <a:buNone/>
            </a:pPr>
            <a:r>
              <a:rPr lang="en-IN" sz="5600" dirty="0"/>
              <a:t>    </a:t>
            </a:r>
            <a:r>
              <a:rPr lang="en-IN" sz="5600" dirty="0" err="1"/>
              <a:t>int</a:t>
            </a:r>
            <a:r>
              <a:rPr lang="en-IN" sz="5600" dirty="0"/>
              <a:t> </a:t>
            </a:r>
            <a:r>
              <a:rPr lang="en-IN" sz="5600" dirty="0" err="1"/>
              <a:t>rollNo</a:t>
            </a:r>
            <a:r>
              <a:rPr lang="en-IN" sz="5600" dirty="0"/>
              <a:t>;</a:t>
            </a:r>
          </a:p>
          <a:p>
            <a:pPr marL="0" indent="0">
              <a:buNone/>
            </a:pPr>
            <a:r>
              <a:rPr lang="en-IN" sz="5600" dirty="0"/>
              <a:t>    String name;</a:t>
            </a:r>
          </a:p>
          <a:p>
            <a:pPr marL="0" indent="0">
              <a:buNone/>
            </a:pPr>
            <a:endParaRPr lang="en-IN" sz="5600" dirty="0"/>
          </a:p>
          <a:p>
            <a:pPr marL="0" indent="0">
              <a:buNone/>
            </a:pPr>
            <a:r>
              <a:rPr lang="en-IN" sz="5600" dirty="0"/>
              <a:t>    Student(</a:t>
            </a:r>
            <a:r>
              <a:rPr lang="en-IN" sz="5600" dirty="0" err="1"/>
              <a:t>int</a:t>
            </a:r>
            <a:r>
              <a:rPr lang="en-IN" sz="5600" dirty="0"/>
              <a:t> </a:t>
            </a:r>
            <a:r>
              <a:rPr lang="en-IN" sz="5600" dirty="0" err="1"/>
              <a:t>rollNo</a:t>
            </a:r>
            <a:r>
              <a:rPr lang="en-IN" sz="5600" dirty="0"/>
              <a:t>, String name) {</a:t>
            </a:r>
          </a:p>
          <a:p>
            <a:pPr marL="0" indent="0">
              <a:buNone/>
            </a:pPr>
            <a:r>
              <a:rPr lang="en-IN" sz="5600" dirty="0"/>
              <a:t>        </a:t>
            </a:r>
            <a:r>
              <a:rPr lang="en-IN" sz="5600" dirty="0" err="1"/>
              <a:t>this.rollNo</a:t>
            </a:r>
            <a:r>
              <a:rPr lang="en-IN" sz="5600" dirty="0"/>
              <a:t> = </a:t>
            </a:r>
            <a:r>
              <a:rPr lang="en-IN" sz="5600" dirty="0" err="1"/>
              <a:t>rollNo</a:t>
            </a:r>
            <a:r>
              <a:rPr lang="en-IN" sz="5600" dirty="0"/>
              <a:t>;</a:t>
            </a:r>
          </a:p>
          <a:p>
            <a:pPr marL="0" indent="0">
              <a:buNone/>
            </a:pPr>
            <a:r>
              <a:rPr lang="en-IN" sz="5600" dirty="0"/>
              <a:t>        this.name = name;</a:t>
            </a:r>
          </a:p>
          <a:p>
            <a:pPr marL="0" indent="0">
              <a:buNone/>
            </a:pPr>
            <a:r>
              <a:rPr lang="en-IN" sz="5600" dirty="0"/>
              <a:t>    }</a:t>
            </a:r>
          </a:p>
          <a:p>
            <a:pPr marL="0" indent="0">
              <a:buNone/>
            </a:pPr>
            <a:r>
              <a:rPr lang="en-IN" sz="5600" dirty="0" smtClean="0"/>
              <a:t>    </a:t>
            </a:r>
            <a:r>
              <a:rPr lang="en-IN" sz="5600" dirty="0"/>
              <a:t>public </a:t>
            </a:r>
            <a:r>
              <a:rPr lang="en-IN" sz="5600" dirty="0" err="1"/>
              <a:t>int</a:t>
            </a:r>
            <a:r>
              <a:rPr lang="en-IN" sz="5600" dirty="0"/>
              <a:t> </a:t>
            </a:r>
            <a:r>
              <a:rPr lang="en-IN" sz="5600" dirty="0" err="1"/>
              <a:t>compareTo</a:t>
            </a:r>
            <a:r>
              <a:rPr lang="en-IN" sz="5600" dirty="0"/>
              <a:t>(Student s) {</a:t>
            </a:r>
          </a:p>
          <a:p>
            <a:pPr marL="0" indent="0">
              <a:buNone/>
            </a:pPr>
            <a:r>
              <a:rPr lang="en-IN" sz="5600" dirty="0"/>
              <a:t>        return </a:t>
            </a:r>
            <a:r>
              <a:rPr lang="en-IN" sz="5600" dirty="0" err="1"/>
              <a:t>this.rollNo</a:t>
            </a:r>
            <a:r>
              <a:rPr lang="en-IN" sz="5600" dirty="0"/>
              <a:t> - </a:t>
            </a:r>
            <a:r>
              <a:rPr lang="en-IN" sz="5600" dirty="0" err="1"/>
              <a:t>s.rollNo</a:t>
            </a:r>
            <a:r>
              <a:rPr lang="en-IN" sz="5600" dirty="0"/>
              <a:t>; // ascending by roll number</a:t>
            </a:r>
          </a:p>
          <a:p>
            <a:pPr marL="0" indent="0">
              <a:buNone/>
            </a:pPr>
            <a:r>
              <a:rPr lang="en-IN" sz="5600" dirty="0"/>
              <a:t>    }</a:t>
            </a:r>
          </a:p>
          <a:p>
            <a:pPr marL="0" indent="0">
              <a:buNone/>
            </a:pPr>
            <a:r>
              <a:rPr lang="en-IN" sz="5600" dirty="0" smtClean="0"/>
              <a:t>    </a:t>
            </a:r>
            <a:r>
              <a:rPr lang="en-IN" sz="5600" dirty="0"/>
              <a:t>public String </a:t>
            </a:r>
            <a:r>
              <a:rPr lang="en-IN" sz="5600" dirty="0" err="1"/>
              <a:t>toString</a:t>
            </a:r>
            <a:r>
              <a:rPr lang="en-IN" sz="5600" dirty="0"/>
              <a:t>() {</a:t>
            </a:r>
          </a:p>
          <a:p>
            <a:pPr marL="0" indent="0">
              <a:buNone/>
            </a:pPr>
            <a:r>
              <a:rPr lang="en-IN" sz="5600" dirty="0"/>
              <a:t>        return </a:t>
            </a:r>
            <a:r>
              <a:rPr lang="en-IN" sz="5600" dirty="0" err="1"/>
              <a:t>rollNo</a:t>
            </a:r>
            <a:r>
              <a:rPr lang="en-IN" sz="5600" dirty="0"/>
              <a:t> + " " + name;</a:t>
            </a:r>
          </a:p>
          <a:p>
            <a:pPr marL="0" indent="0">
              <a:buNone/>
            </a:pPr>
            <a:r>
              <a:rPr lang="en-IN" sz="5600" dirty="0"/>
              <a:t>    }</a:t>
            </a:r>
          </a:p>
          <a:p>
            <a:pPr marL="0" indent="0">
              <a:buNone/>
            </a:pPr>
            <a:r>
              <a:rPr lang="en-IN" sz="5600" dirty="0"/>
              <a:t>}</a:t>
            </a:r>
          </a:p>
          <a:p>
            <a:pPr marL="0" indent="0">
              <a:buNone/>
            </a:pPr>
            <a:r>
              <a:rPr lang="en-IN" sz="5600" dirty="0" smtClean="0"/>
              <a:t>public </a:t>
            </a:r>
            <a:r>
              <a:rPr lang="en-IN" sz="5600" dirty="0"/>
              <a:t>class </a:t>
            </a:r>
            <a:r>
              <a:rPr lang="en-IN" sz="5600" dirty="0" err="1"/>
              <a:t>ComparableExample</a:t>
            </a:r>
            <a:r>
              <a:rPr lang="en-IN" sz="5600" dirty="0"/>
              <a:t> {</a:t>
            </a:r>
          </a:p>
          <a:p>
            <a:pPr marL="0" indent="0">
              <a:buNone/>
            </a:pPr>
            <a:r>
              <a:rPr lang="en-IN" sz="5600" dirty="0"/>
              <a:t>    public static void main(String[] </a:t>
            </a:r>
            <a:r>
              <a:rPr lang="en-IN" sz="5600" dirty="0" err="1"/>
              <a:t>args</a:t>
            </a:r>
            <a:r>
              <a:rPr lang="en-IN" sz="5600" dirty="0"/>
              <a:t>) {</a:t>
            </a:r>
          </a:p>
          <a:p>
            <a:pPr marL="0" indent="0">
              <a:buNone/>
            </a:pPr>
            <a:r>
              <a:rPr lang="en-IN" sz="5600" dirty="0"/>
              <a:t>        List&lt;Student&gt; list = new </a:t>
            </a:r>
            <a:r>
              <a:rPr lang="en-IN" sz="5600" dirty="0" err="1"/>
              <a:t>ArrayList</a:t>
            </a:r>
            <a:r>
              <a:rPr lang="en-IN" sz="5600" dirty="0"/>
              <a:t>&lt;&gt;();</a:t>
            </a:r>
          </a:p>
          <a:p>
            <a:pPr marL="0" indent="0">
              <a:buNone/>
            </a:pPr>
            <a:r>
              <a:rPr lang="en-IN" sz="5600" dirty="0"/>
              <a:t>        </a:t>
            </a:r>
            <a:r>
              <a:rPr lang="en-IN" sz="5600" dirty="0" err="1"/>
              <a:t>list.add</a:t>
            </a:r>
            <a:r>
              <a:rPr lang="en-IN" sz="5600" dirty="0"/>
              <a:t>(new Student(103, "Ravi"));</a:t>
            </a:r>
          </a:p>
          <a:p>
            <a:pPr marL="0" indent="0">
              <a:buNone/>
            </a:pPr>
            <a:r>
              <a:rPr lang="en-IN" sz="5600" dirty="0"/>
              <a:t>        </a:t>
            </a:r>
            <a:r>
              <a:rPr lang="en-IN" sz="5600" dirty="0" err="1"/>
              <a:t>list.add</a:t>
            </a:r>
            <a:r>
              <a:rPr lang="en-IN" sz="5600" dirty="0"/>
              <a:t>(new Student(101, "</a:t>
            </a:r>
            <a:r>
              <a:rPr lang="en-IN" sz="5600" dirty="0" err="1"/>
              <a:t>Priya</a:t>
            </a:r>
            <a:r>
              <a:rPr lang="en-IN" sz="5600" dirty="0"/>
              <a:t>"));</a:t>
            </a:r>
          </a:p>
          <a:p>
            <a:pPr marL="0" indent="0">
              <a:buNone/>
            </a:pPr>
            <a:r>
              <a:rPr lang="en-IN" sz="5600" dirty="0"/>
              <a:t>        </a:t>
            </a:r>
            <a:r>
              <a:rPr lang="en-IN" sz="5600" dirty="0" err="1"/>
              <a:t>list.add</a:t>
            </a:r>
            <a:r>
              <a:rPr lang="en-IN" sz="5600" dirty="0"/>
              <a:t>(new Student(102, "Amit"));</a:t>
            </a:r>
          </a:p>
          <a:p>
            <a:pPr marL="0" indent="0">
              <a:buNone/>
            </a:pPr>
            <a:r>
              <a:rPr lang="en-IN" sz="5600" dirty="0" smtClean="0"/>
              <a:t>        </a:t>
            </a:r>
            <a:r>
              <a:rPr lang="en-IN" sz="5600" dirty="0" err="1"/>
              <a:t>Collections.sort</a:t>
            </a:r>
            <a:r>
              <a:rPr lang="en-IN" sz="5600" dirty="0"/>
              <a:t>(list); // Uses </a:t>
            </a:r>
            <a:r>
              <a:rPr lang="en-IN" sz="5600" dirty="0" err="1"/>
              <a:t>compareTo</a:t>
            </a:r>
            <a:r>
              <a:rPr lang="en-IN" sz="5600" dirty="0"/>
              <a:t>()</a:t>
            </a:r>
          </a:p>
          <a:p>
            <a:pPr marL="0" indent="0">
              <a:buNone/>
            </a:pPr>
            <a:r>
              <a:rPr lang="en-IN" sz="5600" dirty="0"/>
              <a:t>        </a:t>
            </a:r>
            <a:r>
              <a:rPr lang="en-IN" sz="5600" dirty="0" err="1"/>
              <a:t>System.out.println</a:t>
            </a:r>
            <a:r>
              <a:rPr lang="en-IN" sz="5600" dirty="0"/>
              <a:t>(list);</a:t>
            </a:r>
          </a:p>
          <a:p>
            <a:pPr marL="0" indent="0">
              <a:buNone/>
            </a:pPr>
            <a:r>
              <a:rPr lang="en-IN" sz="5600" dirty="0"/>
              <a:t>    }</a:t>
            </a:r>
          </a:p>
          <a:p>
            <a:pPr marL="0" indent="0">
              <a:buNone/>
            </a:pPr>
            <a:r>
              <a:rPr lang="en-IN" sz="5600" dirty="0" smtClean="0"/>
              <a:t>} </a:t>
            </a:r>
          </a:p>
          <a:p>
            <a:pPr marL="0" indent="0">
              <a:buNone/>
            </a:pPr>
            <a:r>
              <a:rPr lang="en-IN" sz="6400" dirty="0" smtClean="0"/>
              <a:t> </a:t>
            </a:r>
            <a:r>
              <a:rPr lang="en-IN" sz="6400" b="1" dirty="0" smtClean="0"/>
              <a:t>output:</a:t>
            </a:r>
            <a:r>
              <a:rPr lang="fi-FI" sz="6400" b="1" dirty="0" smtClean="0"/>
              <a:t>[101 </a:t>
            </a:r>
            <a:r>
              <a:rPr lang="fi-FI" sz="6400" b="1" dirty="0"/>
              <a:t>Priya, 102 Amit, 103 Ravi]</a:t>
            </a:r>
            <a:endParaRPr lang="en-IN" sz="6400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3048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Advantages </a:t>
            </a:r>
            <a:r>
              <a:rPr lang="en-IN" dirty="0" smtClean="0"/>
              <a:t>&amp;</a:t>
            </a:r>
            <a:r>
              <a:rPr lang="en-IN" dirty="0"/>
              <a:t>Limitations</a:t>
            </a:r>
            <a:br>
              <a:rPr lang="en-IN" dirty="0"/>
            </a:br>
            <a:r>
              <a:rPr lang="en-IN" dirty="0" smtClean="0"/>
              <a:t>  of Comparable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Defines </a:t>
            </a:r>
            <a:r>
              <a:rPr lang="en-US" b="1" dirty="0"/>
              <a:t>default sorting logic</a:t>
            </a:r>
            <a:r>
              <a:rPr lang="en-US" dirty="0"/>
              <a:t> inside the class itself</a:t>
            </a:r>
            <a:r>
              <a:rPr lang="en-US" dirty="0" smtClean="0"/>
              <a:t>.</a:t>
            </a:r>
          </a:p>
          <a:p>
            <a:r>
              <a:rPr lang="en-US" dirty="0"/>
              <a:t>Easy to use when there’s </a:t>
            </a:r>
            <a:r>
              <a:rPr lang="en-US" b="1" dirty="0"/>
              <a:t>only one way to sort</a:t>
            </a:r>
            <a:r>
              <a:rPr lang="en-US" dirty="0"/>
              <a:t> objects</a:t>
            </a:r>
            <a:r>
              <a:rPr lang="en-US" dirty="0" smtClean="0"/>
              <a:t>.</a:t>
            </a:r>
          </a:p>
          <a:p>
            <a:r>
              <a:rPr lang="en-IN" dirty="0" smtClean="0"/>
              <a:t>Limitations</a:t>
            </a:r>
          </a:p>
          <a:p>
            <a:pPr lvl="1"/>
            <a:r>
              <a:rPr lang="en-US" dirty="0"/>
              <a:t>Can define </a:t>
            </a:r>
            <a:r>
              <a:rPr lang="en-US" b="1" dirty="0"/>
              <a:t>only one sorting logic</a:t>
            </a:r>
            <a:r>
              <a:rPr lang="en-US" dirty="0"/>
              <a:t> (by roll number, for example</a:t>
            </a:r>
            <a:r>
              <a:rPr lang="en-US" dirty="0" smtClean="0"/>
              <a:t>).</a:t>
            </a:r>
          </a:p>
          <a:p>
            <a:pPr lvl="1"/>
            <a:r>
              <a:rPr lang="en-US" altLang="en-US" dirty="0">
                <a:latin typeface="Arial" panose="020B0604020202020204" pitchFamily="34" charset="0"/>
              </a:rPr>
              <a:t>To sort the same objects differently (e.g., by name), we use </a:t>
            </a:r>
            <a:r>
              <a:rPr lang="en-US" altLang="en-US" b="1" dirty="0">
                <a:latin typeface="Arial" panose="020B0604020202020204" pitchFamily="34" charset="0"/>
              </a:rPr>
              <a:t>Comparator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731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Comparator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Comparator </a:t>
            </a:r>
            <a:r>
              <a:rPr lang="en-US" dirty="0" smtClean="0"/>
              <a:t>interface </a:t>
            </a:r>
            <a:r>
              <a:rPr lang="en-US" dirty="0"/>
              <a:t>is used to define </a:t>
            </a:r>
            <a:r>
              <a:rPr lang="en-US" b="1" dirty="0"/>
              <a:t>multiple or external sorting logics</a:t>
            </a:r>
            <a:r>
              <a:rPr lang="en-US" dirty="0"/>
              <a:t> for objects.</a:t>
            </a:r>
            <a:br>
              <a:rPr lang="en-US" dirty="0"/>
            </a:br>
            <a:r>
              <a:rPr lang="en-US" dirty="0"/>
              <a:t>It is implemented </a:t>
            </a:r>
            <a:r>
              <a:rPr lang="en-US" b="1" dirty="0"/>
              <a:t>outside the class</a:t>
            </a:r>
            <a:r>
              <a:rPr lang="en-US" dirty="0"/>
              <a:t> being sorted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r>
              <a:rPr lang="fr-FR" dirty="0"/>
              <a:t>public interface </a:t>
            </a:r>
            <a:r>
              <a:rPr lang="fr-FR" dirty="0" err="1"/>
              <a:t>Comparator</a:t>
            </a:r>
            <a:r>
              <a:rPr lang="fr-FR" dirty="0"/>
              <a:t>&lt;T&gt; {</a:t>
            </a:r>
          </a:p>
          <a:p>
            <a:pPr marL="457200" lvl="1" indent="0">
              <a:buNone/>
            </a:pPr>
            <a:r>
              <a:rPr lang="fr-FR" dirty="0"/>
              <a:t>    public </a:t>
            </a:r>
            <a:r>
              <a:rPr lang="fr-FR" dirty="0" err="1"/>
              <a:t>int</a:t>
            </a:r>
            <a:r>
              <a:rPr lang="fr-FR" dirty="0"/>
              <a:t> compare(T o1, T o2);</a:t>
            </a:r>
          </a:p>
          <a:p>
            <a:pPr marL="457200" lvl="1" indent="0">
              <a:buNone/>
            </a:pPr>
            <a:r>
              <a:rPr lang="fr-FR" dirty="0" smtClean="0"/>
              <a:t>}</a:t>
            </a:r>
            <a:endParaRPr lang="en-IN" dirty="0" smtClean="0"/>
          </a:p>
          <a:p>
            <a:pPr marL="514350" indent="-457200"/>
            <a:r>
              <a:rPr lang="en-IN" dirty="0"/>
              <a:t>Key </a:t>
            </a:r>
            <a:r>
              <a:rPr lang="en-IN" dirty="0" smtClean="0"/>
              <a:t>Method</a:t>
            </a:r>
          </a:p>
          <a:p>
            <a:pPr marL="914400" lvl="1" indent="-457200"/>
            <a:r>
              <a:rPr lang="fr-FR" dirty="0" err="1"/>
              <a:t>int</a:t>
            </a:r>
            <a:r>
              <a:rPr lang="fr-FR" dirty="0"/>
              <a:t> compare(T o1, T o2</a:t>
            </a:r>
            <a:r>
              <a:rPr lang="fr-FR" dirty="0" smtClean="0"/>
              <a:t>)   :</a:t>
            </a:r>
            <a:r>
              <a:rPr lang="en-US" dirty="0"/>
              <a:t> Compares two different objects. Returns</a:t>
            </a:r>
            <a:r>
              <a:rPr lang="en-US" dirty="0" smtClean="0"/>
              <a:t>: 0 if equals</a:t>
            </a:r>
          </a:p>
          <a:p>
            <a:pPr marL="457200" lvl="1" indent="0">
              <a:buNone/>
            </a:pPr>
            <a:r>
              <a:rPr lang="pt-BR" dirty="0" smtClean="0"/>
              <a:t>     positive </a:t>
            </a:r>
            <a:r>
              <a:rPr lang="pt-BR" dirty="0"/>
              <a:t>if o1 &gt; o2, </a:t>
            </a:r>
            <a:br>
              <a:rPr lang="pt-BR" dirty="0"/>
            </a:br>
            <a:r>
              <a:rPr lang="pt-BR" dirty="0" smtClean="0"/>
              <a:t>    negative </a:t>
            </a:r>
            <a:r>
              <a:rPr lang="pt-BR" dirty="0"/>
              <a:t>if o1 &lt; o2.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36182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108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0012"/>
            <a:ext cx="8229600" cy="5987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200" dirty="0"/>
              <a:t>import </a:t>
            </a:r>
            <a:r>
              <a:rPr lang="en-IN" sz="1200" dirty="0" err="1"/>
              <a:t>java.util</a:t>
            </a:r>
            <a:r>
              <a:rPr lang="en-IN" sz="1200" dirty="0"/>
              <a:t>.*;</a:t>
            </a:r>
          </a:p>
          <a:p>
            <a:pPr marL="0" indent="0">
              <a:buNone/>
            </a:pPr>
            <a:endParaRPr lang="en-IN" sz="1200" dirty="0"/>
          </a:p>
          <a:p>
            <a:pPr marL="0" indent="0">
              <a:buNone/>
            </a:pPr>
            <a:r>
              <a:rPr lang="en-IN" sz="1200" dirty="0"/>
              <a:t>class Student {</a:t>
            </a:r>
          </a:p>
          <a:p>
            <a:pPr marL="0" indent="0">
              <a:buNone/>
            </a:pPr>
            <a:r>
              <a:rPr lang="en-IN" sz="1200" dirty="0"/>
              <a:t>    </a:t>
            </a:r>
            <a:r>
              <a:rPr lang="en-IN" sz="1200" dirty="0" err="1"/>
              <a:t>int</a:t>
            </a:r>
            <a:r>
              <a:rPr lang="en-IN" sz="1200" dirty="0"/>
              <a:t> </a:t>
            </a:r>
            <a:r>
              <a:rPr lang="en-IN" sz="1200" dirty="0" err="1"/>
              <a:t>rollNo</a:t>
            </a:r>
            <a:r>
              <a:rPr lang="en-IN" sz="1200" dirty="0"/>
              <a:t>;</a:t>
            </a:r>
          </a:p>
          <a:p>
            <a:pPr marL="0" indent="0">
              <a:buNone/>
            </a:pPr>
            <a:r>
              <a:rPr lang="en-IN" sz="1200" dirty="0"/>
              <a:t>    String name;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/>
              <a:t>Student(</a:t>
            </a:r>
            <a:r>
              <a:rPr lang="en-IN" sz="1200" dirty="0" err="1"/>
              <a:t>int</a:t>
            </a:r>
            <a:r>
              <a:rPr lang="en-IN" sz="1200" dirty="0"/>
              <a:t> </a:t>
            </a:r>
            <a:r>
              <a:rPr lang="en-IN" sz="1200" dirty="0" err="1"/>
              <a:t>rollNo</a:t>
            </a:r>
            <a:r>
              <a:rPr lang="en-IN" sz="1200" dirty="0"/>
              <a:t>, String name) {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this.rollNo</a:t>
            </a:r>
            <a:r>
              <a:rPr lang="en-IN" sz="1200" dirty="0"/>
              <a:t> = </a:t>
            </a:r>
            <a:r>
              <a:rPr lang="en-IN" sz="1200" dirty="0" err="1"/>
              <a:t>rollNo</a:t>
            </a:r>
            <a:r>
              <a:rPr lang="en-IN" sz="1200" dirty="0"/>
              <a:t>;</a:t>
            </a:r>
          </a:p>
          <a:p>
            <a:pPr marL="0" indent="0">
              <a:buNone/>
            </a:pPr>
            <a:r>
              <a:rPr lang="en-IN" sz="1200" dirty="0"/>
              <a:t>        this.name = name;</a:t>
            </a:r>
          </a:p>
          <a:p>
            <a:pPr marL="0" indent="0">
              <a:buNone/>
            </a:pPr>
            <a:r>
              <a:rPr lang="en-IN" sz="1200" dirty="0"/>
              <a:t>    }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/>
              <a:t>public String </a:t>
            </a:r>
            <a:r>
              <a:rPr lang="en-IN" sz="1200" dirty="0" err="1"/>
              <a:t>toString</a:t>
            </a:r>
            <a:r>
              <a:rPr lang="en-IN" sz="1200" dirty="0"/>
              <a:t>() {</a:t>
            </a:r>
          </a:p>
          <a:p>
            <a:pPr marL="0" indent="0">
              <a:buNone/>
            </a:pPr>
            <a:r>
              <a:rPr lang="en-IN" sz="1200" dirty="0"/>
              <a:t>        return </a:t>
            </a:r>
            <a:r>
              <a:rPr lang="en-IN" sz="1200" dirty="0" err="1"/>
              <a:t>rollNo</a:t>
            </a:r>
            <a:r>
              <a:rPr lang="en-IN" sz="1200" dirty="0"/>
              <a:t> + " " + name;</a:t>
            </a:r>
          </a:p>
          <a:p>
            <a:pPr marL="0" indent="0">
              <a:buNone/>
            </a:pPr>
            <a:r>
              <a:rPr lang="en-IN" sz="1200" dirty="0"/>
              <a:t>    }</a:t>
            </a:r>
          </a:p>
          <a:p>
            <a:pPr marL="0" indent="0">
              <a:buNone/>
            </a:pPr>
            <a:r>
              <a:rPr lang="en-IN" sz="1200" dirty="0"/>
              <a:t>}</a:t>
            </a:r>
          </a:p>
          <a:p>
            <a:pPr marL="0" indent="0">
              <a:buNone/>
            </a:pPr>
            <a:r>
              <a:rPr lang="en-IN" sz="1200" dirty="0" smtClean="0"/>
              <a:t>// </a:t>
            </a:r>
            <a:r>
              <a:rPr lang="en-IN" sz="1200" dirty="0"/>
              <a:t>Comparator to sort by name</a:t>
            </a:r>
          </a:p>
          <a:p>
            <a:pPr marL="0" indent="0">
              <a:buNone/>
            </a:pPr>
            <a:r>
              <a:rPr lang="en-IN" sz="1200" dirty="0"/>
              <a:t>class </a:t>
            </a:r>
            <a:r>
              <a:rPr lang="en-IN" sz="1200" dirty="0" err="1"/>
              <a:t>NameComparator</a:t>
            </a:r>
            <a:r>
              <a:rPr lang="en-IN" sz="1200" dirty="0"/>
              <a:t> implements Comparator&lt;Student&gt; {</a:t>
            </a:r>
          </a:p>
          <a:p>
            <a:pPr marL="0" indent="0">
              <a:buNone/>
            </a:pPr>
            <a:r>
              <a:rPr lang="en-IN" sz="1200" dirty="0"/>
              <a:t>    public </a:t>
            </a:r>
            <a:r>
              <a:rPr lang="en-IN" sz="1200" dirty="0" err="1"/>
              <a:t>int</a:t>
            </a:r>
            <a:r>
              <a:rPr lang="en-IN" sz="1200" dirty="0"/>
              <a:t> compare(Student s1, Student s2) {</a:t>
            </a:r>
          </a:p>
          <a:p>
            <a:pPr marL="0" indent="0">
              <a:buNone/>
            </a:pPr>
            <a:r>
              <a:rPr lang="en-IN" sz="1200" dirty="0"/>
              <a:t>        return s1.name.compareTo(s2.name);</a:t>
            </a:r>
          </a:p>
          <a:p>
            <a:pPr marL="0" indent="0">
              <a:buNone/>
            </a:pPr>
            <a:r>
              <a:rPr lang="en-IN" sz="1200" dirty="0"/>
              <a:t>    }</a:t>
            </a:r>
          </a:p>
          <a:p>
            <a:pPr marL="0" indent="0">
              <a:buNone/>
            </a:pPr>
            <a:r>
              <a:rPr lang="en-IN" sz="1200" dirty="0"/>
              <a:t>}</a:t>
            </a:r>
          </a:p>
          <a:p>
            <a:pPr marL="0" indent="0">
              <a:buNone/>
            </a:pPr>
            <a:r>
              <a:rPr lang="en-IN" sz="1200" dirty="0" smtClean="0"/>
              <a:t>// </a:t>
            </a:r>
            <a:r>
              <a:rPr lang="en-IN" sz="1200" dirty="0"/>
              <a:t>Comparator to sort by roll number descending</a:t>
            </a:r>
          </a:p>
          <a:p>
            <a:pPr marL="0" indent="0">
              <a:buNone/>
            </a:pPr>
            <a:r>
              <a:rPr lang="en-IN" sz="1200" dirty="0"/>
              <a:t>class </a:t>
            </a:r>
            <a:r>
              <a:rPr lang="en-IN" sz="1200" dirty="0" err="1"/>
              <a:t>RollNoDescComparator</a:t>
            </a:r>
            <a:r>
              <a:rPr lang="en-IN" sz="1200" dirty="0"/>
              <a:t> implements Comparator&lt;Student&gt; {</a:t>
            </a:r>
          </a:p>
          <a:p>
            <a:pPr marL="0" indent="0">
              <a:buNone/>
            </a:pPr>
            <a:r>
              <a:rPr lang="en-IN" sz="1200" dirty="0"/>
              <a:t>    public </a:t>
            </a:r>
            <a:r>
              <a:rPr lang="en-IN" sz="1200" dirty="0" err="1"/>
              <a:t>int</a:t>
            </a:r>
            <a:r>
              <a:rPr lang="en-IN" sz="1200" dirty="0"/>
              <a:t> compare(Student s1, Student s2) {</a:t>
            </a:r>
          </a:p>
          <a:p>
            <a:pPr marL="0" indent="0">
              <a:buNone/>
            </a:pPr>
            <a:r>
              <a:rPr lang="en-IN" sz="1200" dirty="0"/>
              <a:t>        return s2.rollNo - s1.rollNo;</a:t>
            </a:r>
          </a:p>
          <a:p>
            <a:pPr marL="0" indent="0">
              <a:buNone/>
            </a:pPr>
            <a:r>
              <a:rPr lang="en-IN" sz="1200" dirty="0"/>
              <a:t>    }</a:t>
            </a:r>
          </a:p>
          <a:p>
            <a:pPr marL="0" indent="0">
              <a:buNone/>
            </a:pPr>
            <a:r>
              <a:rPr lang="en-IN" sz="1200" dirty="0" smtClean="0"/>
              <a:t>}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23398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Importance of Collection Framework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267996"/>
              </p:ext>
            </p:extLst>
          </p:nvPr>
        </p:nvGraphicFramePr>
        <p:xfrm>
          <a:off x="457200" y="1760061"/>
          <a:ext cx="8229600" cy="3383280"/>
        </p:xfrm>
        <a:graphic>
          <a:graphicData uri="http://schemas.openxmlformats.org/drawingml/2006/table">
            <a:tbl>
              <a:tblPr/>
              <a:tblGrid>
                <a:gridCol w="1930893">
                  <a:extLst>
                    <a:ext uri="{9D8B030D-6E8A-4147-A177-3AD203B41FA5}">
                      <a16:colId xmlns:a16="http://schemas.microsoft.com/office/drawing/2014/main" val="4164559096"/>
                    </a:ext>
                  </a:extLst>
                </a:gridCol>
                <a:gridCol w="6298707">
                  <a:extLst>
                    <a:ext uri="{9D8B030D-6E8A-4147-A177-3AD203B41FA5}">
                      <a16:colId xmlns:a16="http://schemas.microsoft.com/office/drawing/2014/main" val="897619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Aspect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Importance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089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Reusability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Predefined classes like ArrayList, HashSet, etc., can be reused directly.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957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Maintainability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Unified interfaces make code easier to read and maintain.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452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Scalability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Collections automatically resize as elements are added or removed.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631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Performance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Uses efficient data structures and algorithms internally.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573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Flexibility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Collections can be easily converted, e.g., List ↔ Set.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230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Reduced Effort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need to write complex code for basic operations like sorting or searching.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444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9692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1086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Cont..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0012"/>
            <a:ext cx="8229600" cy="5987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200" dirty="0" smtClean="0"/>
              <a:t>public </a:t>
            </a:r>
            <a:r>
              <a:rPr lang="en-IN" sz="1200" dirty="0"/>
              <a:t>class </a:t>
            </a:r>
            <a:r>
              <a:rPr lang="en-IN" sz="1200" dirty="0" err="1"/>
              <a:t>ComparatorExample</a:t>
            </a:r>
            <a:r>
              <a:rPr lang="en-IN" sz="1200" dirty="0"/>
              <a:t> {</a:t>
            </a:r>
          </a:p>
          <a:p>
            <a:pPr marL="0" indent="0">
              <a:buNone/>
            </a:pPr>
            <a:r>
              <a:rPr lang="en-IN" sz="1200" dirty="0"/>
              <a:t>    public static void main(String[] </a:t>
            </a:r>
            <a:r>
              <a:rPr lang="en-IN" sz="1200" dirty="0" err="1"/>
              <a:t>args</a:t>
            </a:r>
            <a:r>
              <a:rPr lang="en-IN" sz="1200" dirty="0"/>
              <a:t>) {</a:t>
            </a:r>
          </a:p>
          <a:p>
            <a:pPr marL="0" indent="0">
              <a:buNone/>
            </a:pPr>
            <a:r>
              <a:rPr lang="en-IN" sz="1200" dirty="0"/>
              <a:t>        List&lt;Student&gt; list = new </a:t>
            </a:r>
            <a:r>
              <a:rPr lang="en-IN" sz="1200" dirty="0" err="1"/>
              <a:t>ArrayList</a:t>
            </a:r>
            <a:r>
              <a:rPr lang="en-IN" sz="1200" dirty="0"/>
              <a:t>&lt;&gt;();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list.add</a:t>
            </a:r>
            <a:r>
              <a:rPr lang="en-IN" sz="1200" dirty="0"/>
              <a:t>(new Student(103, "Ravi"));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list.add</a:t>
            </a:r>
            <a:r>
              <a:rPr lang="en-IN" sz="1200" dirty="0"/>
              <a:t>(new Student(101, "</a:t>
            </a:r>
            <a:r>
              <a:rPr lang="en-IN" sz="1200" dirty="0" err="1"/>
              <a:t>Priya</a:t>
            </a:r>
            <a:r>
              <a:rPr lang="en-IN" sz="1200" dirty="0"/>
              <a:t>"));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list.add</a:t>
            </a:r>
            <a:r>
              <a:rPr lang="en-IN" sz="1200" dirty="0"/>
              <a:t>(new Student(102, "Amit"));</a:t>
            </a:r>
          </a:p>
          <a:p>
            <a:pPr marL="0" indent="0">
              <a:buNone/>
            </a:pPr>
            <a:endParaRPr lang="en-IN" sz="1200" dirty="0"/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Collections.sort</a:t>
            </a:r>
            <a:r>
              <a:rPr lang="en-IN" sz="1200" dirty="0"/>
              <a:t>(list, new </a:t>
            </a:r>
            <a:r>
              <a:rPr lang="en-IN" sz="1200" dirty="0" err="1"/>
              <a:t>NameComparator</a:t>
            </a:r>
            <a:r>
              <a:rPr lang="en-IN" sz="1200" dirty="0"/>
              <a:t>());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System.out.println</a:t>
            </a:r>
            <a:r>
              <a:rPr lang="en-IN" sz="1200" dirty="0"/>
              <a:t>("Sorted by name: " + list);</a:t>
            </a:r>
          </a:p>
          <a:p>
            <a:pPr marL="0" indent="0">
              <a:buNone/>
            </a:pPr>
            <a:endParaRPr lang="en-IN" sz="1200" dirty="0"/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Collections.sort</a:t>
            </a:r>
            <a:r>
              <a:rPr lang="en-IN" sz="1200" dirty="0"/>
              <a:t>(list, new </a:t>
            </a:r>
            <a:r>
              <a:rPr lang="en-IN" sz="1200" dirty="0" err="1"/>
              <a:t>RollNoDescComparator</a:t>
            </a:r>
            <a:r>
              <a:rPr lang="en-IN" sz="1200" dirty="0"/>
              <a:t>());</a:t>
            </a:r>
          </a:p>
          <a:p>
            <a:pPr marL="0" indent="0">
              <a:buNone/>
            </a:pPr>
            <a:r>
              <a:rPr lang="en-IN" sz="1200" dirty="0"/>
              <a:t>        </a:t>
            </a:r>
            <a:r>
              <a:rPr lang="en-IN" sz="1200" dirty="0" err="1"/>
              <a:t>System.out.println</a:t>
            </a:r>
            <a:r>
              <a:rPr lang="en-IN" sz="1200" dirty="0"/>
              <a:t>("Sorted by </a:t>
            </a:r>
            <a:r>
              <a:rPr lang="en-IN" sz="1200" dirty="0" err="1"/>
              <a:t>rollNo</a:t>
            </a:r>
            <a:r>
              <a:rPr lang="en-IN" sz="1200" dirty="0"/>
              <a:t> descending: " + list);</a:t>
            </a:r>
          </a:p>
          <a:p>
            <a:pPr marL="0" indent="0">
              <a:buNone/>
            </a:pPr>
            <a:r>
              <a:rPr lang="en-IN" sz="1200" dirty="0"/>
              <a:t>    }</a:t>
            </a:r>
          </a:p>
          <a:p>
            <a:pPr marL="0" indent="0">
              <a:buNone/>
            </a:pPr>
            <a:r>
              <a:rPr lang="en-IN" sz="1200" dirty="0"/>
              <a:t>}</a:t>
            </a:r>
          </a:p>
          <a:p>
            <a:r>
              <a:rPr lang="en-IN" sz="1200" b="1" dirty="0" smtClean="0"/>
              <a:t>Output</a:t>
            </a:r>
          </a:p>
          <a:p>
            <a:pPr marL="0" indent="0">
              <a:buNone/>
            </a:pPr>
            <a:r>
              <a:rPr lang="en-US" sz="1200" b="1" dirty="0"/>
              <a:t>Sorted by name: [102 Amit, 101 </a:t>
            </a:r>
            <a:r>
              <a:rPr lang="en-US" sz="1200" b="1" dirty="0" err="1"/>
              <a:t>Priya</a:t>
            </a:r>
            <a:r>
              <a:rPr lang="en-US" sz="1200" b="1" dirty="0"/>
              <a:t>, 103 Ravi]</a:t>
            </a:r>
          </a:p>
          <a:p>
            <a:pPr marL="0" indent="0">
              <a:buNone/>
            </a:pPr>
            <a:r>
              <a:rPr lang="en-US" sz="1200" b="1" dirty="0"/>
              <a:t>Sorted by </a:t>
            </a:r>
            <a:r>
              <a:rPr lang="en-US" sz="1200" b="1" dirty="0" err="1"/>
              <a:t>rollNo</a:t>
            </a:r>
            <a:r>
              <a:rPr lang="en-US" sz="1200" b="1" dirty="0"/>
              <a:t> descending: [103 Ravi, 102 Amit, 101 </a:t>
            </a:r>
            <a:r>
              <a:rPr lang="en-US" sz="1200" b="1" dirty="0" err="1"/>
              <a:t>Priya</a:t>
            </a:r>
            <a:r>
              <a:rPr lang="en-US" sz="1200" b="1" dirty="0"/>
              <a:t>]</a:t>
            </a:r>
            <a:endParaRPr lang="en-IN" sz="1200" b="1" dirty="0"/>
          </a:p>
        </p:txBody>
      </p:sp>
    </p:spTree>
    <p:extLst>
      <p:ext uri="{BB962C8B-B14F-4D97-AF65-F5344CB8AC3E}">
        <p14:creationId xmlns:p14="http://schemas.microsoft.com/office/powerpoint/2010/main" val="6509102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Comparable vs Comparator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71541"/>
          <a:ext cx="8229600" cy="338328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377611049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5882239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8301538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Feature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Comparable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Comparator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871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Package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java.lang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java.util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845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Method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compareTo(Object 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compare(Object o1, Object o2)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509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Sorting Logic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Defined </a:t>
                      </a:r>
                      <a:r>
                        <a:rPr lang="en-IN" b="1"/>
                        <a:t>inside</a:t>
                      </a:r>
                      <a:r>
                        <a:rPr lang="en-IN"/>
                        <a:t> the 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Defined </a:t>
                      </a:r>
                      <a:r>
                        <a:rPr lang="en-IN" b="1"/>
                        <a:t>outside</a:t>
                      </a:r>
                      <a:r>
                        <a:rPr lang="en-IN"/>
                        <a:t> the 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095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Number of Sort Orders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Only </a:t>
                      </a:r>
                      <a:r>
                        <a:rPr lang="en-IN" b="1"/>
                        <a:t>one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Multiple</a:t>
                      </a:r>
                      <a:r>
                        <a:rPr lang="en-IN"/>
                        <a:t> possible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41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Used With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Collections.sort(list)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Collections.sort(list, comparator)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286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Example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Natural order (e.g., by roll number)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 order (e.g., by name or descending order)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15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930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IN" dirty="0"/>
              <a:t>class Student {</a:t>
            </a:r>
          </a:p>
          <a:p>
            <a:pPr marL="0" indent="0">
              <a:buNone/>
            </a:pPr>
            <a:r>
              <a:rPr lang="en-IN" dirty="0"/>
              <a:t>    </a:t>
            </a: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rollNo</a:t>
            </a:r>
            <a:r>
              <a:rPr lang="en-IN" dirty="0"/>
              <a:t>;</a:t>
            </a:r>
          </a:p>
          <a:p>
            <a:pPr marL="0" indent="0">
              <a:buNone/>
            </a:pPr>
            <a:r>
              <a:rPr lang="en-IN" dirty="0"/>
              <a:t>    String name;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public Student(</a:t>
            </a: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rollNo</a:t>
            </a:r>
            <a:r>
              <a:rPr lang="en-IN" dirty="0"/>
              <a:t>, String name) {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this.rollNo</a:t>
            </a:r>
            <a:r>
              <a:rPr lang="en-IN" dirty="0"/>
              <a:t> = </a:t>
            </a:r>
            <a:r>
              <a:rPr lang="en-IN" dirty="0" err="1"/>
              <a:t>rollNo</a:t>
            </a:r>
            <a:r>
              <a:rPr lang="en-IN" dirty="0"/>
              <a:t>;</a:t>
            </a:r>
          </a:p>
          <a:p>
            <a:pPr marL="0" indent="0">
              <a:buNone/>
            </a:pPr>
            <a:r>
              <a:rPr lang="en-IN" dirty="0"/>
              <a:t>        this.name = name;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public </a:t>
            </a:r>
            <a:r>
              <a:rPr lang="en-IN" dirty="0" err="1"/>
              <a:t>boolean</a:t>
            </a:r>
            <a:r>
              <a:rPr lang="en-IN" dirty="0"/>
              <a:t> equals(Object o) {</a:t>
            </a:r>
          </a:p>
          <a:p>
            <a:pPr marL="0" indent="0">
              <a:buNone/>
            </a:pPr>
            <a:r>
              <a:rPr lang="en-IN" dirty="0"/>
              <a:t>        if (this == o) return true;</a:t>
            </a:r>
          </a:p>
          <a:p>
            <a:pPr marL="0" indent="0">
              <a:buNone/>
            </a:pPr>
            <a:r>
              <a:rPr lang="en-IN" dirty="0"/>
              <a:t>        if (!(o </a:t>
            </a:r>
            <a:r>
              <a:rPr lang="en-IN" dirty="0" err="1"/>
              <a:t>instanceof</a:t>
            </a:r>
            <a:r>
              <a:rPr lang="en-IN" dirty="0"/>
              <a:t> Student)) return false;</a:t>
            </a:r>
          </a:p>
          <a:p>
            <a:pPr marL="0" indent="0">
              <a:buNone/>
            </a:pPr>
            <a:r>
              <a:rPr lang="en-IN" dirty="0"/>
              <a:t>        Student s = (Student) o;</a:t>
            </a:r>
          </a:p>
          <a:p>
            <a:pPr marL="0" indent="0">
              <a:buNone/>
            </a:pPr>
            <a:r>
              <a:rPr lang="en-IN" dirty="0"/>
              <a:t>        return </a:t>
            </a:r>
            <a:r>
              <a:rPr lang="en-IN" dirty="0" err="1"/>
              <a:t>rollNo</a:t>
            </a:r>
            <a:r>
              <a:rPr lang="en-IN" dirty="0"/>
              <a:t> == </a:t>
            </a:r>
            <a:r>
              <a:rPr lang="en-IN" dirty="0" err="1"/>
              <a:t>s.rollNo</a:t>
            </a:r>
            <a:r>
              <a:rPr lang="en-IN" dirty="0"/>
              <a:t> &amp;&amp; </a:t>
            </a:r>
            <a:r>
              <a:rPr lang="en-IN" dirty="0" err="1"/>
              <a:t>name.equals</a:t>
            </a:r>
            <a:r>
              <a:rPr lang="en-IN" dirty="0"/>
              <a:t>(s.name);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public </a:t>
            </a: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hashCode</a:t>
            </a:r>
            <a:r>
              <a:rPr lang="en-IN" dirty="0"/>
              <a:t>() {</a:t>
            </a:r>
          </a:p>
          <a:p>
            <a:pPr marL="0" indent="0">
              <a:buNone/>
            </a:pPr>
            <a:r>
              <a:rPr lang="en-IN" dirty="0"/>
              <a:t>        return </a:t>
            </a:r>
            <a:r>
              <a:rPr lang="en-IN" dirty="0" err="1"/>
              <a:t>Objects.hash</a:t>
            </a:r>
            <a:r>
              <a:rPr lang="en-IN" dirty="0"/>
              <a:t>(</a:t>
            </a:r>
            <a:r>
              <a:rPr lang="en-IN" dirty="0" err="1"/>
              <a:t>rollNo</a:t>
            </a:r>
            <a:r>
              <a:rPr lang="en-IN" dirty="0"/>
              <a:t>, name);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4443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Thread Safety and Vector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/>
              <a:t>Thread Safety: Ability of object to be used safely by multiple threads.</a:t>
            </a:r>
          </a:p>
          <a:p>
            <a:endParaRPr dirty="0"/>
          </a:p>
          <a:p>
            <a:r>
              <a:rPr dirty="0"/>
              <a:t>Thread-safe collections: Vector, </a:t>
            </a:r>
            <a:r>
              <a:rPr dirty="0" err="1"/>
              <a:t>Hashtable</a:t>
            </a:r>
            <a:r>
              <a:rPr dirty="0"/>
              <a:t>, Stack</a:t>
            </a:r>
          </a:p>
          <a:p>
            <a:r>
              <a:rPr dirty="0"/>
              <a:t>Non-thread-safe collections: </a:t>
            </a:r>
            <a:r>
              <a:rPr dirty="0" err="1"/>
              <a:t>ArrayList</a:t>
            </a:r>
            <a:r>
              <a:rPr dirty="0"/>
              <a:t>, </a:t>
            </a:r>
            <a:r>
              <a:rPr dirty="0" err="1"/>
              <a:t>HashMap</a:t>
            </a:r>
            <a:r>
              <a:rPr dirty="0"/>
              <a:t>, </a:t>
            </a:r>
            <a:r>
              <a:rPr dirty="0" err="1"/>
              <a:t>HashSet</a:t>
            </a:r>
            <a:endParaRPr dirty="0"/>
          </a:p>
          <a:p>
            <a:r>
              <a:rPr dirty="0" smtClean="0"/>
              <a:t>Vector</a:t>
            </a:r>
            <a:r>
              <a:rPr dirty="0"/>
              <a:t>: Synchronized dynamic array</a:t>
            </a:r>
          </a:p>
          <a:p>
            <a:r>
              <a:rPr dirty="0"/>
              <a:t>Features:</a:t>
            </a:r>
          </a:p>
          <a:p>
            <a:pPr lvl="1"/>
            <a:r>
              <a:rPr dirty="0" smtClean="0"/>
              <a:t>Maintains </a:t>
            </a:r>
            <a:r>
              <a:rPr dirty="0"/>
              <a:t>insertion order</a:t>
            </a:r>
          </a:p>
          <a:p>
            <a:pPr lvl="1"/>
            <a:r>
              <a:rPr dirty="0" smtClean="0"/>
              <a:t> </a:t>
            </a:r>
            <a:r>
              <a:rPr dirty="0"/>
              <a:t>Allows duplicates</a:t>
            </a:r>
          </a:p>
          <a:p>
            <a:pPr lvl="1"/>
            <a:r>
              <a:rPr dirty="0" smtClean="0"/>
              <a:t>Default </a:t>
            </a:r>
            <a:r>
              <a:rPr dirty="0"/>
              <a:t>capacity = 10</a:t>
            </a:r>
          </a:p>
          <a:p>
            <a:pPr lvl="1"/>
            <a:r>
              <a:rPr dirty="0" smtClean="0"/>
              <a:t>Grows </a:t>
            </a:r>
            <a:r>
              <a:rPr dirty="0"/>
              <a:t>automatically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Enumeration vs Iterator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Enumeration (Legacy):</a:t>
            </a:r>
          </a:p>
          <a:p>
            <a:r>
              <a:t>• Only for legacy classes (Vector, Hashtable)</a:t>
            </a:r>
          </a:p>
          <a:p>
            <a:r>
              <a:t>• Methods: hasMoreElements(), nextElement()</a:t>
            </a:r>
          </a:p>
          <a:p>
            <a:r>
              <a:t>• Forward-only, cannot remove elements</a:t>
            </a:r>
          </a:p>
          <a:p>
            <a:endParaRPr/>
          </a:p>
          <a:p>
            <a:r>
              <a:t>Iterator (Modern):</a:t>
            </a:r>
          </a:p>
          <a:p>
            <a:r>
              <a:t>• Works with all collections</a:t>
            </a:r>
          </a:p>
          <a:p>
            <a:r>
              <a:t>• Methods: hasNext(), next(), remove()</a:t>
            </a:r>
          </a:p>
          <a:p>
            <a:r>
              <a:t>• Can remove elements</a:t>
            </a:r>
          </a:p>
          <a:p>
            <a:r>
              <a:t>• Fail-fast</a:t>
            </a:r>
          </a:p>
          <a:p>
            <a:endParaRPr/>
          </a:p>
          <a:p>
            <a:r>
              <a:t>Iterator is preferred over Enumeration.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 Safety and Generics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Type Safety: Ensures only one data type is stored in a collection.</a:t>
            </a:r>
          </a:p>
          <a:p>
            <a:r>
              <a:t>Prevents ClassCastException.</a:t>
            </a:r>
          </a:p>
          <a:p>
            <a:endParaRPr/>
          </a:p>
          <a:p>
            <a:r>
              <a:t>Generics: Introduced in Java 5</a:t>
            </a:r>
          </a:p>
          <a:p>
            <a:r>
              <a:t>Syntax: ClassName&lt;DataType&gt;</a:t>
            </a:r>
          </a:p>
          <a:p>
            <a:endParaRPr/>
          </a:p>
          <a:p>
            <a:r>
              <a:t>Advantages:</a:t>
            </a:r>
          </a:p>
          <a:p>
            <a:r>
              <a:t>• Compile-time checking</a:t>
            </a:r>
          </a:p>
          <a:p>
            <a:r>
              <a:t>• No type casting</a:t>
            </a:r>
          </a:p>
          <a:p>
            <a:r>
              <a:t>• Reusability</a:t>
            </a:r>
          </a:p>
          <a:p>
            <a:endParaRPr/>
          </a:p>
          <a:p>
            <a:r>
              <a:t>Example:</a:t>
            </a:r>
          </a:p>
          <a:p>
            <a:r>
              <a:t>ArrayList&lt;String&gt; list = new ArrayList&lt;&gt;();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Collections Class and Common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Collections class: Utility class in java.util</a:t>
            </a:r>
          </a:p>
          <a:p>
            <a:r>
              <a:t>Provides static methods for algorithms</a:t>
            </a:r>
          </a:p>
          <a:p>
            <a:endParaRPr/>
          </a:p>
          <a:p>
            <a:r>
              <a:t>Common methods:</a:t>
            </a:r>
          </a:p>
          <a:p>
            <a:r>
              <a:t>• sort(), reverse(), shuffle(), binarySearch()</a:t>
            </a:r>
          </a:p>
          <a:p>
            <a:r>
              <a:t>• max(), min(), frequency(), swap(), synchronizedList()</a:t>
            </a:r>
          </a:p>
          <a:p>
            <a:endParaRPr/>
          </a:p>
          <a:p>
            <a:r>
              <a:t>Algorithms used:</a:t>
            </a:r>
          </a:p>
          <a:p>
            <a:r>
              <a:t>• Sorting – TimSort</a:t>
            </a:r>
          </a:p>
          <a:p>
            <a:r>
              <a:t>• Searching – Binary Search</a:t>
            </a:r>
          </a:p>
          <a:p>
            <a:r>
              <a:t>• Shuffling – Fisher–Yates</a:t>
            </a:r>
          </a:p>
          <a:p>
            <a:r>
              <a:t>• Max/Min – Linear Search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Collections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List&lt;Integer&gt; list = Arrays.asList(3,8,1,6,2,9);</a:t>
            </a:r>
          </a:p>
          <a:p>
            <a:r>
              <a:t>Collections.sort(list);</a:t>
            </a:r>
          </a:p>
          <a:p>
            <a:r>
              <a:t>Collections.reverse(list);</a:t>
            </a:r>
          </a:p>
          <a:p>
            <a:r>
              <a:t>Collections.shuffle(list);</a:t>
            </a:r>
          </a:p>
          <a:p>
            <a:r>
              <a:t>Collections.binarySearch(list, 6);</a:t>
            </a:r>
          </a:p>
          <a:p>
            <a:r>
              <a:t>Collections.max(list);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Properties Class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Properties class: Subclass of Hashtable</a:t>
            </a:r>
          </a:p>
          <a:p>
            <a:r>
              <a:t>Used for managing configuration data</a:t>
            </a:r>
          </a:p>
          <a:p>
            <a:endParaRPr/>
          </a:p>
          <a:p>
            <a:r>
              <a:t>Structure of .properties file:</a:t>
            </a:r>
          </a:p>
          <a:p>
            <a:r>
              <a:t>username=admin</a:t>
            </a:r>
          </a:p>
          <a:p>
            <a:r>
              <a:t>password=12345</a:t>
            </a:r>
          </a:p>
          <a:p>
            <a:r>
              <a:t>url=jdbc:mysql://localhost:3306/mydb</a:t>
            </a:r>
          </a:p>
          <a:p>
            <a:endParaRPr/>
          </a:p>
          <a:p>
            <a:r>
              <a:t>Methods:</a:t>
            </a:r>
          </a:p>
          <a:p>
            <a:r>
              <a:t>• load(InputStream)</a:t>
            </a:r>
          </a:p>
          <a:p>
            <a:r>
              <a:t>• getProperty(key)</a:t>
            </a:r>
          </a:p>
          <a:p>
            <a:r>
              <a:t>• setProperty(key, value)</a:t>
            </a:r>
          </a:p>
          <a:p>
            <a:r>
              <a:t>• store(OutputStream, comment)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 a Properties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Properties props = new Properties();</a:t>
            </a:r>
          </a:p>
          <a:p>
            <a:r>
              <a:t>FileInputStream fis = new FileInputStream("config.properties");</a:t>
            </a:r>
          </a:p>
          <a:p>
            <a:r>
              <a:t>props.load(fis);</a:t>
            </a:r>
          </a:p>
          <a:p>
            <a:r>
              <a:t>System.out.println(props.getProperty("username"));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List-Based </a:t>
            </a:r>
            <a:r>
              <a:rPr lang="en-IN" dirty="0" smtClean="0"/>
              <a:t>Collections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List</a:t>
            </a:r>
            <a:r>
              <a:rPr lang="en-US" dirty="0"/>
              <a:t> is an </a:t>
            </a:r>
            <a:r>
              <a:rPr lang="en-US" b="1" dirty="0"/>
              <a:t>ordered collection</a:t>
            </a:r>
            <a:r>
              <a:rPr lang="en-US" dirty="0"/>
              <a:t> that allows </a:t>
            </a:r>
            <a:r>
              <a:rPr lang="en-US" b="1" dirty="0"/>
              <a:t>duplicate elements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dirty="0"/>
              <a:t>maintains insertion order and provides positional access to elements.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3362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a Properties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Properties props = new Properties();</a:t>
            </a:r>
          </a:p>
          <a:p>
            <a:r>
              <a:t>props.setProperty("username", "admin");</a:t>
            </a:r>
          </a:p>
          <a:p>
            <a:r>
              <a:t>props.store(new FileOutputStream("config.properties"), "Database Config");</a:t>
            </a:r>
          </a:p>
          <a:p>
            <a:r>
              <a:t>System.out.println("File saved successfully!");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Thread Safety → Synchronization for safe multi-thread access</a:t>
            </a:r>
          </a:p>
          <a:p>
            <a:r>
              <a:t>Vector → Thread-safe dynamic array</a:t>
            </a:r>
          </a:p>
          <a:p>
            <a:r>
              <a:t>Iterator vs Enumeration → Iterator preferred</a:t>
            </a:r>
          </a:p>
          <a:p>
            <a:r>
              <a:t>Type Safety &amp; Generics → Compile-time checking</a:t>
            </a:r>
          </a:p>
          <a:p>
            <a:r>
              <a:t>Collections Class → Utility for common algorithms</a:t>
            </a:r>
          </a:p>
          <a:p>
            <a:r>
              <a:t>Properties Class → Manage app configuration (key=value)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Common Implementations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899187"/>
              </p:ext>
            </p:extLst>
          </p:nvPr>
        </p:nvGraphicFramePr>
        <p:xfrm>
          <a:off x="457200" y="1651245"/>
          <a:ext cx="8229600" cy="340065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10549348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617848416"/>
                    </a:ext>
                  </a:extLst>
                </a:gridCol>
              </a:tblGrid>
              <a:tr h="523178">
                <a:tc>
                  <a:txBody>
                    <a:bodyPr/>
                    <a:lstStyle/>
                    <a:p>
                      <a:r>
                        <a:rPr lang="en-IN" b="1"/>
                        <a:t>Class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Description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547314"/>
                  </a:ext>
                </a:extLst>
              </a:tr>
              <a:tr h="915561">
                <a:tc>
                  <a:txBody>
                    <a:bodyPr/>
                    <a:lstStyle/>
                    <a:p>
                      <a:r>
                        <a:rPr lang="en-IN" b="1"/>
                        <a:t>ArrayList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Dynamic array; fast random access; slow insertion/deletion in middle.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582501"/>
                  </a:ext>
                </a:extLst>
              </a:tr>
              <a:tr h="915561">
                <a:tc>
                  <a:txBody>
                    <a:bodyPr/>
                    <a:lstStyle/>
                    <a:p>
                      <a:r>
                        <a:rPr lang="en-IN" b="1"/>
                        <a:t>LinkedList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Doubly linked list; efficient insertion and deletion.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7046338"/>
                  </a:ext>
                </a:extLst>
              </a:tr>
              <a:tr h="523178">
                <a:tc>
                  <a:txBody>
                    <a:bodyPr/>
                    <a:lstStyle/>
                    <a:p>
                      <a:r>
                        <a:rPr lang="en-IN" b="1"/>
                        <a:t>Vector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Synchronized version of ArrayList (legacy).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267487"/>
                  </a:ext>
                </a:extLst>
              </a:tr>
              <a:tr h="523178">
                <a:tc>
                  <a:txBody>
                    <a:bodyPr/>
                    <a:lstStyle/>
                    <a:p>
                      <a:r>
                        <a:rPr lang="en-IN" b="1"/>
                        <a:t>Stack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LIFO (Last-In-First-Out) subclass of Vector.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832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86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r>
              <a:rPr lang="en-IN" dirty="0"/>
              <a:t>public class </a:t>
            </a:r>
            <a:r>
              <a:rPr lang="en-IN" dirty="0" err="1"/>
              <a:t>ListExample</a:t>
            </a:r>
            <a:r>
              <a:rPr lang="en-IN" dirty="0"/>
              <a:t> {</a:t>
            </a:r>
          </a:p>
          <a:p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r>
              <a:rPr lang="en-IN" dirty="0"/>
              <a:t>        List&lt;String&gt; list = new </a:t>
            </a:r>
            <a:r>
              <a:rPr lang="en-IN" dirty="0" err="1"/>
              <a:t>ArrayList</a:t>
            </a:r>
            <a:r>
              <a:rPr lang="en-IN" dirty="0"/>
              <a:t>&lt;&gt;();</a:t>
            </a:r>
          </a:p>
          <a:p>
            <a:r>
              <a:rPr lang="en-IN" dirty="0"/>
              <a:t>        </a:t>
            </a:r>
            <a:r>
              <a:rPr lang="en-IN" dirty="0" err="1"/>
              <a:t>list.add</a:t>
            </a:r>
            <a:r>
              <a:rPr lang="en-IN" dirty="0"/>
              <a:t>("Apple");</a:t>
            </a:r>
          </a:p>
          <a:p>
            <a:r>
              <a:rPr lang="en-IN" dirty="0"/>
              <a:t>        </a:t>
            </a:r>
            <a:r>
              <a:rPr lang="en-IN" dirty="0" err="1"/>
              <a:t>list.add</a:t>
            </a:r>
            <a:r>
              <a:rPr lang="en-IN" dirty="0"/>
              <a:t>("Banana");</a:t>
            </a:r>
          </a:p>
          <a:p>
            <a:r>
              <a:rPr lang="en-IN" dirty="0"/>
              <a:t>        </a:t>
            </a:r>
            <a:r>
              <a:rPr lang="en-IN" dirty="0" err="1"/>
              <a:t>list.add</a:t>
            </a:r>
            <a:r>
              <a:rPr lang="en-IN" dirty="0"/>
              <a:t>("Apple"); // duplicates allowed</a:t>
            </a:r>
          </a:p>
          <a:p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(list);</a:t>
            </a:r>
          </a:p>
          <a:p>
            <a:r>
              <a:rPr lang="en-IN" dirty="0"/>
              <a:t>    }</a:t>
            </a:r>
          </a:p>
          <a:p>
            <a:r>
              <a:rPr lang="en-IN" dirty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9561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Set-Based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Set</a:t>
            </a:r>
            <a:r>
              <a:rPr lang="en-US" dirty="0"/>
              <a:t> is an </a:t>
            </a:r>
            <a:r>
              <a:rPr lang="en-US" b="1" dirty="0"/>
              <a:t>unordered collection</a:t>
            </a:r>
            <a:r>
              <a:rPr lang="en-US" dirty="0"/>
              <a:t> that </a:t>
            </a:r>
            <a:r>
              <a:rPr lang="en-US" b="1" dirty="0"/>
              <a:t>does not allow duplicate elements</a:t>
            </a:r>
            <a:r>
              <a:rPr lang="en-US" dirty="0" smtClean="0"/>
              <a:t>.</a:t>
            </a:r>
          </a:p>
          <a:p>
            <a:r>
              <a:rPr lang="en-IN" dirty="0"/>
              <a:t>Common Implementations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776950"/>
              </p:ext>
            </p:extLst>
          </p:nvPr>
        </p:nvGraphicFramePr>
        <p:xfrm>
          <a:off x="1642368" y="3349608"/>
          <a:ext cx="6067888" cy="1737360"/>
        </p:xfrm>
        <a:graphic>
          <a:graphicData uri="http://schemas.openxmlformats.org/drawingml/2006/table">
            <a:tbl>
              <a:tblPr/>
              <a:tblGrid>
                <a:gridCol w="1935333">
                  <a:extLst>
                    <a:ext uri="{9D8B030D-6E8A-4147-A177-3AD203B41FA5}">
                      <a16:colId xmlns:a16="http://schemas.microsoft.com/office/drawing/2014/main" val="1603988432"/>
                    </a:ext>
                  </a:extLst>
                </a:gridCol>
                <a:gridCol w="4132555">
                  <a:extLst>
                    <a:ext uri="{9D8B030D-6E8A-4147-A177-3AD203B41FA5}">
                      <a16:colId xmlns:a16="http://schemas.microsoft.com/office/drawing/2014/main" val="2897482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Class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Description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763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HashSet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Uses hashing; no order maintained.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131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LinkedHashSet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Maintains insertion order.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404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TreeSet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Stores elements in </a:t>
                      </a:r>
                      <a:r>
                        <a:rPr lang="en-US" b="1" dirty="0"/>
                        <a:t>sorted order</a:t>
                      </a:r>
                      <a:r>
                        <a:rPr lang="en-US" dirty="0"/>
                        <a:t> (ascending by default).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765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422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/>
              <a:t>import </a:t>
            </a:r>
            <a:r>
              <a:rPr lang="en-IN" dirty="0" err="1"/>
              <a:t>java.util</a:t>
            </a:r>
            <a:r>
              <a:rPr lang="en-IN" dirty="0"/>
              <a:t>.*;</a:t>
            </a:r>
          </a:p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SetExample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{</a:t>
            </a:r>
          </a:p>
          <a:p>
            <a:pPr marL="0" indent="0">
              <a:buNone/>
            </a:pPr>
            <a:r>
              <a:rPr lang="en-IN" dirty="0"/>
              <a:t>        Set&lt;String&gt; set = new </a:t>
            </a:r>
            <a:r>
              <a:rPr lang="en-IN" dirty="0" err="1"/>
              <a:t>HashSet</a:t>
            </a:r>
            <a:r>
              <a:rPr lang="en-IN" dirty="0"/>
              <a:t>&lt;&gt;();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set.add</a:t>
            </a:r>
            <a:r>
              <a:rPr lang="en-IN" dirty="0"/>
              <a:t>("Apple");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set.add</a:t>
            </a:r>
            <a:r>
              <a:rPr lang="en-IN" dirty="0"/>
              <a:t>("Banana");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set.add</a:t>
            </a:r>
            <a:r>
              <a:rPr lang="en-IN" dirty="0"/>
              <a:t>("Apple"); // duplicate ignored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(set);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 smtClean="0"/>
              <a:t>}</a:t>
            </a:r>
          </a:p>
          <a:p>
            <a:endParaRPr lang="en-US" altLang="en-US" b="1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b="1" dirty="0" smtClean="0">
                <a:latin typeface="Arial" panose="020B0604020202020204" pitchFamily="34" charset="0"/>
              </a:rPr>
              <a:t>Output </a:t>
            </a:r>
            <a:r>
              <a:rPr lang="en-US" altLang="en-US" b="1" dirty="0">
                <a:latin typeface="Arial" panose="020B0604020202020204" pitchFamily="34" charset="0"/>
              </a:rPr>
              <a:t>(unordered):</a:t>
            </a:r>
            <a:r>
              <a:rPr lang="en-US" altLang="en-US" dirty="0">
                <a:latin typeface="Arial" panose="020B0604020202020204" pitchFamily="34" charset="0"/>
              </a:rPr>
              <a:t/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sz="1400" dirty="0">
                <a:latin typeface="Arial Unicode MS" panose="020B0604020202020204" pitchFamily="34" charset="-128"/>
              </a:rPr>
              <a:t>[Banana, Apple]</a:t>
            </a:r>
            <a:r>
              <a:rPr lang="en-US" altLang="en-US" sz="800" dirty="0"/>
              <a:t> </a:t>
            </a:r>
            <a:endParaRPr lang="en-US" altLang="en-US" dirty="0">
              <a:latin typeface="Arial" panose="020B0604020202020204" pitchFamily="34" charset="0"/>
            </a:endParaRP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649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between List and Set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626963"/>
              </p:ext>
            </p:extLst>
          </p:nvPr>
        </p:nvGraphicFramePr>
        <p:xfrm>
          <a:off x="457200" y="1580223"/>
          <a:ext cx="8229600" cy="3745998"/>
        </p:xfrm>
        <a:graphic>
          <a:graphicData uri="http://schemas.openxmlformats.org/drawingml/2006/table">
            <a:tbl>
              <a:tblPr/>
              <a:tblGrid>
                <a:gridCol w="1779973">
                  <a:extLst>
                    <a:ext uri="{9D8B030D-6E8A-4147-A177-3AD203B41FA5}">
                      <a16:colId xmlns:a16="http://schemas.microsoft.com/office/drawing/2014/main" val="2726334051"/>
                    </a:ext>
                  </a:extLst>
                </a:gridCol>
                <a:gridCol w="3320248">
                  <a:extLst>
                    <a:ext uri="{9D8B030D-6E8A-4147-A177-3AD203B41FA5}">
                      <a16:colId xmlns:a16="http://schemas.microsoft.com/office/drawing/2014/main" val="3863044866"/>
                    </a:ext>
                  </a:extLst>
                </a:gridCol>
                <a:gridCol w="3129379">
                  <a:extLst>
                    <a:ext uri="{9D8B030D-6E8A-4147-A177-3AD203B41FA5}">
                      <a16:colId xmlns:a16="http://schemas.microsoft.com/office/drawing/2014/main" val="2280066314"/>
                    </a:ext>
                  </a:extLst>
                </a:gridCol>
              </a:tblGrid>
              <a:tr h="468250">
                <a:tc>
                  <a:txBody>
                    <a:bodyPr/>
                    <a:lstStyle/>
                    <a:p>
                      <a:r>
                        <a:rPr lang="en-IN" b="1"/>
                        <a:t>Feature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List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/>
                        <a:t>Set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365891"/>
                  </a:ext>
                </a:extLst>
              </a:tr>
              <a:tr h="1170624">
                <a:tc>
                  <a:txBody>
                    <a:bodyPr/>
                    <a:lstStyle/>
                    <a:p>
                      <a:r>
                        <a:rPr lang="en-IN" b="1"/>
                        <a:t>Order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Maintains insertion order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No guaranteed order (except LinkedHashSet/TreeSet)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558212"/>
                  </a:ext>
                </a:extLst>
              </a:tr>
              <a:tr h="468250">
                <a:tc>
                  <a:txBody>
                    <a:bodyPr/>
                    <a:lstStyle/>
                    <a:p>
                      <a:r>
                        <a:rPr lang="en-IN" b="1"/>
                        <a:t>Duplicates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Allowed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Not allowed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032449"/>
                  </a:ext>
                </a:extLst>
              </a:tr>
              <a:tr h="819437">
                <a:tc>
                  <a:txBody>
                    <a:bodyPr/>
                    <a:lstStyle/>
                    <a:p>
                      <a:r>
                        <a:rPr lang="en-IN" b="1"/>
                        <a:t>Access Type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Positional access using index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No index access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820749"/>
                  </a:ext>
                </a:extLst>
              </a:tr>
              <a:tr h="819437">
                <a:tc>
                  <a:txBody>
                    <a:bodyPr/>
                    <a:lstStyle/>
                    <a:p>
                      <a:r>
                        <a:rPr lang="en-IN" b="1"/>
                        <a:t>Performance</a:t>
                      </a:r>
                      <a:endParaRPr lang="en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Faster for iteration and indexed retrieval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Faster for searching unique elements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704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47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2389</Words>
  <Application>Microsoft Office PowerPoint</Application>
  <PresentationFormat>On-screen Show (4:3)</PresentationFormat>
  <Paragraphs>471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 Unicode MS</vt:lpstr>
      <vt:lpstr>Arial</vt:lpstr>
      <vt:lpstr>Calibri</vt:lpstr>
      <vt:lpstr>Wingdings</vt:lpstr>
      <vt:lpstr>Office Theme</vt:lpstr>
      <vt:lpstr>Role and Importance of Collection Framework in Java</vt:lpstr>
      <vt:lpstr>Role of Collection Framework</vt:lpstr>
      <vt:lpstr>Importance of Collection Framework</vt:lpstr>
      <vt:lpstr>List-Based Collections </vt:lpstr>
      <vt:lpstr>Common Implementations</vt:lpstr>
      <vt:lpstr>Example  </vt:lpstr>
      <vt:lpstr>Set-Based Collections</vt:lpstr>
      <vt:lpstr>Example</vt:lpstr>
      <vt:lpstr>Comparison between List and Set</vt:lpstr>
      <vt:lpstr>Iterator &amp; ListIterator</vt:lpstr>
      <vt:lpstr>Common Methods</vt:lpstr>
      <vt:lpstr>Example</vt:lpstr>
      <vt:lpstr>ListIterator </vt:lpstr>
      <vt:lpstr>Common Methods</vt:lpstr>
      <vt:lpstr>Example</vt:lpstr>
      <vt:lpstr>Maps</vt:lpstr>
      <vt:lpstr>Example</vt:lpstr>
      <vt:lpstr>Searching Elements in a List</vt:lpstr>
      <vt:lpstr>Example </vt:lpstr>
      <vt:lpstr>Hash-Based Collections</vt:lpstr>
      <vt:lpstr>Advantages</vt:lpstr>
      <vt:lpstr>Tree-Based Collections</vt:lpstr>
      <vt:lpstr>Role of equals() and hashCode() Methods</vt:lpstr>
      <vt:lpstr>Comparable and Comparator Interfaces in Java</vt:lpstr>
      <vt:lpstr>Comparable Interface</vt:lpstr>
      <vt:lpstr>Example</vt:lpstr>
      <vt:lpstr>Advantages &amp;Limitations   of Comparable </vt:lpstr>
      <vt:lpstr>Comparator Interface</vt:lpstr>
      <vt:lpstr>PowerPoint Presentation</vt:lpstr>
      <vt:lpstr>Cont..</vt:lpstr>
      <vt:lpstr>Comparable vs Comparator</vt:lpstr>
      <vt:lpstr>Example</vt:lpstr>
      <vt:lpstr>Thread Safety and Vector</vt:lpstr>
      <vt:lpstr>Enumeration vs Iterator</vt:lpstr>
      <vt:lpstr>Type Safety and Generics</vt:lpstr>
      <vt:lpstr>Collections Class and Common Algorithms</vt:lpstr>
      <vt:lpstr>Example: Collections Methods</vt:lpstr>
      <vt:lpstr>Properties Class – Overview</vt:lpstr>
      <vt:lpstr>Reading a Properties File</vt:lpstr>
      <vt:lpstr>Writing a Properties File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and Importance of Collection Framework in Java</dc:title>
  <dc:subject/>
  <dc:creator/>
  <cp:keywords/>
  <dc:description>generated using python-pptx</dc:description>
  <cp:lastModifiedBy>cse</cp:lastModifiedBy>
  <cp:revision>7</cp:revision>
  <dcterms:created xsi:type="dcterms:W3CDTF">2013-01-27T09:14:16Z</dcterms:created>
  <dcterms:modified xsi:type="dcterms:W3CDTF">2025-10-30T07:22:17Z</dcterms:modified>
  <cp:category/>
</cp:coreProperties>
</file>