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Using Cookies, Session Tracking, and Security Issues in Servlets (Java)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Prepared by Dr. Savita Sheoran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Issues in Servlets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smtClean="0"/>
              <a:t>Session Hijacking </a:t>
            </a:r>
            <a:endParaRPr lang="en-IN" dirty="0" smtClean="0"/>
          </a:p>
          <a:p>
            <a:pPr marL="400050" lvl="1" indent="0">
              <a:buNone/>
            </a:pPr>
            <a:r>
              <a:rPr dirty="0" smtClean="0"/>
              <a:t>– </a:t>
            </a:r>
            <a:r>
              <a:rPr dirty="0"/>
              <a:t>Unauthorized use of session ID.</a:t>
            </a:r>
          </a:p>
          <a:p>
            <a:r>
              <a:rPr dirty="0" smtClean="0"/>
              <a:t>Cross-Site </a:t>
            </a:r>
            <a:r>
              <a:rPr dirty="0"/>
              <a:t>Scripting (XSS</a:t>
            </a:r>
            <a:r>
              <a:rPr dirty="0" smtClean="0"/>
              <a:t>) </a:t>
            </a:r>
            <a:endParaRPr lang="en-IN" dirty="0" smtClean="0"/>
          </a:p>
          <a:p>
            <a:pPr lvl="1"/>
            <a:r>
              <a:rPr dirty="0" smtClean="0"/>
              <a:t> </a:t>
            </a:r>
            <a:r>
              <a:rPr dirty="0"/>
              <a:t>Injecting malicious scripts.</a:t>
            </a:r>
          </a:p>
          <a:p>
            <a:r>
              <a:rPr dirty="0" smtClean="0"/>
              <a:t>Cross-Site </a:t>
            </a:r>
            <a:r>
              <a:rPr dirty="0"/>
              <a:t>Request Forgery (CSRF</a:t>
            </a:r>
            <a:r>
              <a:rPr dirty="0" smtClean="0"/>
              <a:t>)</a:t>
            </a:r>
            <a:endParaRPr lang="en-IN" dirty="0" smtClean="0"/>
          </a:p>
          <a:p>
            <a:pPr lvl="1"/>
            <a:r>
              <a:rPr dirty="0" smtClean="0"/>
              <a:t>Unauthorized </a:t>
            </a:r>
            <a:r>
              <a:rPr dirty="0"/>
              <a:t>requests on behalf of users.</a:t>
            </a:r>
          </a:p>
          <a:p>
            <a:r>
              <a:rPr dirty="0" smtClean="0"/>
              <a:t>Cookie Theft </a:t>
            </a:r>
            <a:endParaRPr lang="en-IN" dirty="0" smtClean="0"/>
          </a:p>
          <a:p>
            <a:pPr lvl="1"/>
            <a:r>
              <a:rPr dirty="0" smtClean="0"/>
              <a:t> </a:t>
            </a:r>
            <a:r>
              <a:rPr dirty="0"/>
              <a:t>Reading cookies via client-side vulnerabilities.</a:t>
            </a:r>
          </a:p>
          <a:p>
            <a:r>
              <a:rPr dirty="0" smtClean="0"/>
              <a:t>Data Exposure </a:t>
            </a:r>
            <a:endParaRPr lang="en-IN" dirty="0" smtClean="0"/>
          </a:p>
          <a:p>
            <a:pPr lvl="1"/>
            <a:r>
              <a:rPr dirty="0" smtClean="0"/>
              <a:t> </a:t>
            </a:r>
            <a:r>
              <a:rPr dirty="0"/>
              <a:t>Sensitive data in URLs or cookies.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Security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Use </a:t>
            </a:r>
            <a:r>
              <a:rPr dirty="0"/>
              <a:t>HTTPS to encrypt session data.</a:t>
            </a:r>
          </a:p>
          <a:p>
            <a:r>
              <a:rPr dirty="0" smtClean="0"/>
              <a:t>Set </a:t>
            </a:r>
            <a:r>
              <a:rPr dirty="0" err="1"/>
              <a:t>HttpOnly</a:t>
            </a:r>
            <a:r>
              <a:rPr dirty="0"/>
              <a:t> and Secure flags in cookies.</a:t>
            </a:r>
          </a:p>
          <a:p>
            <a:r>
              <a:rPr dirty="0" smtClean="0"/>
              <a:t>Regenerate </a:t>
            </a:r>
            <a:r>
              <a:rPr dirty="0"/>
              <a:t>session IDs after login.</a:t>
            </a:r>
          </a:p>
          <a:p>
            <a:r>
              <a:rPr dirty="0" smtClean="0"/>
              <a:t>Avoid </a:t>
            </a:r>
            <a:r>
              <a:rPr dirty="0"/>
              <a:t>storing sensitive information in cookies.</a:t>
            </a:r>
          </a:p>
          <a:p>
            <a:r>
              <a:rPr dirty="0" smtClean="0"/>
              <a:t>Implement </a:t>
            </a:r>
            <a:r>
              <a:rPr dirty="0"/>
              <a:t>proper input validation and sanitization.</a:t>
            </a:r>
          </a:p>
          <a:p>
            <a:r>
              <a:rPr dirty="0" smtClean="0"/>
              <a:t> </a:t>
            </a:r>
            <a:r>
              <a:rPr dirty="0"/>
              <a:t>Use short session timeout values.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State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 smtClean="0"/>
              <a:t>HTTP </a:t>
            </a:r>
            <a:r>
              <a:rPr dirty="0"/>
              <a:t>is a stateless protocol; each request is independent.</a:t>
            </a:r>
          </a:p>
          <a:p>
            <a:r>
              <a:rPr dirty="0" smtClean="0"/>
              <a:t>State </a:t>
            </a:r>
            <a:r>
              <a:rPr dirty="0"/>
              <a:t>management is required to maintain user data across multiple requests.</a:t>
            </a:r>
          </a:p>
          <a:p>
            <a:r>
              <a:rPr dirty="0" smtClean="0"/>
              <a:t>In </a:t>
            </a:r>
            <a:r>
              <a:rPr dirty="0"/>
              <a:t>Servlets, state can be maintained using:</a:t>
            </a:r>
          </a:p>
          <a:p>
            <a:pPr marL="0" indent="0">
              <a:buNone/>
            </a:pPr>
            <a:r>
              <a:rPr dirty="0"/>
              <a:t>   1. Cookies</a:t>
            </a:r>
          </a:p>
          <a:p>
            <a:pPr marL="0" indent="0">
              <a:buNone/>
            </a:pPr>
            <a:r>
              <a:rPr dirty="0"/>
              <a:t>   2. URL Rewriting</a:t>
            </a:r>
          </a:p>
          <a:p>
            <a:pPr marL="0" indent="0">
              <a:buNone/>
            </a:pPr>
            <a:r>
              <a:rPr dirty="0"/>
              <a:t>   3. Hidden Form Fields</a:t>
            </a:r>
          </a:p>
          <a:p>
            <a:pPr marL="0" indent="0">
              <a:buNone/>
            </a:pPr>
            <a:r>
              <a:rPr dirty="0"/>
              <a:t>   4. </a:t>
            </a:r>
            <a:r>
              <a:rPr dirty="0" err="1"/>
              <a:t>HttpSession</a:t>
            </a:r>
            <a:r>
              <a:rPr dirty="0"/>
              <a:t> Object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Cookies in Servlets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A </a:t>
            </a:r>
            <a:r>
              <a:rPr dirty="0"/>
              <a:t>Cookie is a small piece of information stored on the client’s computer.</a:t>
            </a:r>
          </a:p>
          <a:p>
            <a:r>
              <a:rPr dirty="0" smtClean="0"/>
              <a:t>Sent </a:t>
            </a:r>
            <a:r>
              <a:rPr dirty="0"/>
              <a:t>by the server to the client and returned by the browser with each request.</a:t>
            </a:r>
          </a:p>
          <a:p>
            <a:r>
              <a:rPr dirty="0" smtClean="0"/>
              <a:t>Used </a:t>
            </a:r>
            <a:r>
              <a:rPr dirty="0"/>
              <a:t>to identify users and maintain session information.</a:t>
            </a:r>
          </a:p>
          <a:p>
            <a:r>
              <a:rPr dirty="0" smtClean="0"/>
              <a:t>Defined </a:t>
            </a:r>
            <a:r>
              <a:rPr dirty="0"/>
              <a:t>in </a:t>
            </a:r>
            <a:r>
              <a:rPr dirty="0" err="1"/>
              <a:t>javax.servlet.http.Cookie</a:t>
            </a:r>
            <a:r>
              <a:rPr dirty="0"/>
              <a:t> class.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Cookies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Persistent Cookies </a:t>
            </a:r>
            <a:endParaRPr lang="en-IN" dirty="0" smtClean="0"/>
          </a:p>
          <a:p>
            <a:pPr lvl="1"/>
            <a:r>
              <a:rPr dirty="0" smtClean="0"/>
              <a:t> </a:t>
            </a:r>
            <a:r>
              <a:rPr dirty="0"/>
              <a:t>Stored on the client’s disk and </a:t>
            </a:r>
            <a:r>
              <a:rPr lang="en-IN" dirty="0" smtClean="0"/>
              <a:t>remains</a:t>
            </a:r>
            <a:r>
              <a:rPr dirty="0" smtClean="0"/>
              <a:t> </a:t>
            </a:r>
            <a:r>
              <a:rPr dirty="0"/>
              <a:t>available until expiration.</a:t>
            </a:r>
          </a:p>
          <a:p>
            <a:r>
              <a:rPr dirty="0" smtClean="0"/>
              <a:t>Non-Persistent </a:t>
            </a:r>
            <a:r>
              <a:rPr dirty="0"/>
              <a:t>Cookies (Session Cookies</a:t>
            </a:r>
            <a:r>
              <a:rPr dirty="0" smtClean="0"/>
              <a:t>) </a:t>
            </a:r>
            <a:endParaRPr lang="en-IN" dirty="0" smtClean="0"/>
          </a:p>
          <a:p>
            <a:pPr marL="400050" lvl="1" indent="0">
              <a:buNone/>
            </a:pPr>
            <a:r>
              <a:rPr dirty="0" smtClean="0"/>
              <a:t>– </a:t>
            </a:r>
            <a:r>
              <a:rPr dirty="0"/>
              <a:t>Stored temporarily in browser memory and deleted </a:t>
            </a:r>
            <a:r>
              <a:rPr dirty="0" smtClean="0"/>
              <a:t>when</a:t>
            </a:r>
            <a:r>
              <a:rPr lang="en-IN" dirty="0" smtClean="0"/>
              <a:t>the </a:t>
            </a:r>
            <a:r>
              <a:rPr dirty="0" smtClean="0"/>
              <a:t> </a:t>
            </a:r>
            <a:r>
              <a:rPr dirty="0"/>
              <a:t>browser closes.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Creating and Reading Cookies in Servlet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// Creating Cookie</a:t>
            </a:r>
          </a:p>
          <a:p>
            <a:r>
              <a:t>Cookie c = new Cookie("user", "Savita");</a:t>
            </a:r>
          </a:p>
          <a:p>
            <a:r>
              <a:t>response.addCookie(c);</a:t>
            </a:r>
          </a:p>
          <a:p>
            <a:endParaRPr/>
          </a:p>
          <a:p>
            <a:r>
              <a:t>// Reading Cookie</a:t>
            </a:r>
          </a:p>
          <a:p>
            <a:r>
              <a:t>Cookie[] cookies = request.getCookies();</a:t>
            </a:r>
          </a:p>
          <a:p>
            <a:r>
              <a:t>for(Cookie ck : cookies){</a:t>
            </a:r>
          </a:p>
          <a:p>
            <a:r>
              <a:t>   out.println(ck.getName() + " = " + ck.getValue());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Tracking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A session represents a conversation between a client and a server.</a:t>
            </a:r>
          </a:p>
          <a:p>
            <a:r>
              <a:rPr dirty="0" smtClean="0"/>
              <a:t>Session </a:t>
            </a:r>
            <a:r>
              <a:rPr dirty="0"/>
              <a:t>Tracking is used to maintain user-specific data across multiple pages.</a:t>
            </a:r>
          </a:p>
          <a:p>
            <a:r>
              <a:rPr dirty="0" smtClean="0"/>
              <a:t>Servlets </a:t>
            </a:r>
            <a:r>
              <a:rPr dirty="0"/>
              <a:t>provide </a:t>
            </a:r>
            <a:r>
              <a:rPr dirty="0" err="1"/>
              <a:t>HttpSession</a:t>
            </a:r>
            <a:r>
              <a:rPr dirty="0"/>
              <a:t> interface for session management.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Techniques for Session Tracking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Cookies</a:t>
            </a:r>
            <a:endParaRPr dirty="0"/>
          </a:p>
          <a:p>
            <a:r>
              <a:rPr dirty="0" smtClean="0"/>
              <a:t>Hidden </a:t>
            </a:r>
            <a:r>
              <a:rPr dirty="0"/>
              <a:t>Form Fields</a:t>
            </a:r>
          </a:p>
          <a:p>
            <a:r>
              <a:rPr dirty="0" smtClean="0"/>
              <a:t>URL </a:t>
            </a:r>
            <a:r>
              <a:rPr dirty="0"/>
              <a:t>Rewriting</a:t>
            </a:r>
          </a:p>
          <a:p>
            <a:r>
              <a:rPr dirty="0" err="1" smtClean="0"/>
              <a:t>HttpSession</a:t>
            </a:r>
            <a:r>
              <a:rPr dirty="0" smtClean="0"/>
              <a:t> </a:t>
            </a:r>
            <a:r>
              <a:rPr dirty="0"/>
              <a:t>Object</a:t>
            </a:r>
          </a:p>
          <a:p>
            <a:endParaRPr dirty="0"/>
          </a:p>
          <a:p>
            <a:r>
              <a:rPr dirty="0" err="1"/>
              <a:t>HttpSession</a:t>
            </a:r>
            <a:r>
              <a:rPr dirty="0"/>
              <a:t> is the most reliable and preferred method.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HttpSession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 smtClean="0"/>
              <a:t> </a:t>
            </a:r>
            <a:r>
              <a:rPr dirty="0" err="1"/>
              <a:t>HttpSession</a:t>
            </a:r>
            <a:r>
              <a:rPr dirty="0"/>
              <a:t> </a:t>
            </a:r>
            <a:r>
              <a:rPr dirty="0" smtClean="0"/>
              <a:t>interface</a:t>
            </a:r>
            <a:r>
              <a:rPr lang="en-IN" dirty="0" smtClean="0"/>
              <a:t> </a:t>
            </a:r>
            <a:r>
              <a:rPr dirty="0" smtClean="0"/>
              <a:t>(</a:t>
            </a:r>
            <a:r>
              <a:rPr dirty="0" err="1" smtClean="0"/>
              <a:t>javax.servlet.http.HttpSession</a:t>
            </a:r>
            <a:r>
              <a:rPr dirty="0"/>
              <a:t>) provides a way to identify a user across multiple requests.</a:t>
            </a:r>
          </a:p>
          <a:p>
            <a:r>
              <a:rPr dirty="0" smtClean="0"/>
              <a:t> </a:t>
            </a:r>
            <a:r>
              <a:rPr dirty="0"/>
              <a:t>Common Methods:</a:t>
            </a:r>
          </a:p>
          <a:p>
            <a:pPr marL="400050" lvl="1" indent="0">
              <a:buNone/>
            </a:pPr>
            <a:r>
              <a:rPr dirty="0"/>
              <a:t>   - </a:t>
            </a:r>
            <a:r>
              <a:rPr dirty="0" err="1"/>
              <a:t>getId</a:t>
            </a:r>
            <a:r>
              <a:rPr dirty="0"/>
              <a:t>(): Returns session ID.</a:t>
            </a:r>
          </a:p>
          <a:p>
            <a:pPr marL="400050" lvl="1" indent="0">
              <a:buNone/>
            </a:pPr>
            <a:r>
              <a:rPr dirty="0"/>
              <a:t>   - </a:t>
            </a:r>
            <a:r>
              <a:rPr dirty="0" err="1"/>
              <a:t>getAttribute</a:t>
            </a:r>
            <a:r>
              <a:rPr dirty="0"/>
              <a:t>(String name): Gets an attribute.</a:t>
            </a:r>
          </a:p>
          <a:p>
            <a:pPr marL="400050" lvl="1" indent="0">
              <a:buNone/>
            </a:pPr>
            <a:r>
              <a:rPr dirty="0"/>
              <a:t>   - </a:t>
            </a:r>
            <a:r>
              <a:rPr dirty="0" err="1"/>
              <a:t>setAttribute</a:t>
            </a:r>
            <a:r>
              <a:rPr dirty="0"/>
              <a:t>(String name, Object value): Stores an attribute.</a:t>
            </a:r>
          </a:p>
          <a:p>
            <a:pPr marL="400050" lvl="1" indent="0">
              <a:buNone/>
            </a:pPr>
            <a:r>
              <a:rPr dirty="0"/>
              <a:t>   - invalidate(): Destroys the session.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Using HttpSession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// Creating Session and Adding Data</a:t>
            </a:r>
          </a:p>
          <a:p>
            <a:r>
              <a:t>HttpSession session = request.getSession();</a:t>
            </a:r>
          </a:p>
          <a:p>
            <a:r>
              <a:t>session.setAttribute("user", "Dr. Savita");</a:t>
            </a:r>
          </a:p>
          <a:p>
            <a:endParaRPr/>
          </a:p>
          <a:p>
            <a:r>
              <a:t>// Retrieving Data from Session</a:t>
            </a:r>
          </a:p>
          <a:p>
            <a:r>
              <a:t>String name = (String) session.getAttribute("user");</a:t>
            </a:r>
          </a:p>
          <a:p>
            <a:r>
              <a:t>out.println("Welcome, " + name);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470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Using Cookies, Session Tracking, and Security Issues in Servlets (Java)</vt:lpstr>
      <vt:lpstr>Introduction to State Management</vt:lpstr>
      <vt:lpstr>Cookies in Servlets</vt:lpstr>
      <vt:lpstr>Types of Cookies</vt:lpstr>
      <vt:lpstr>Creating and Reading Cookies in Servlet</vt:lpstr>
      <vt:lpstr>Session Tracking Overview</vt:lpstr>
      <vt:lpstr>Techniques for Session Tracking</vt:lpstr>
      <vt:lpstr>HttpSession Interface</vt:lpstr>
      <vt:lpstr>Example: Using HttpSession</vt:lpstr>
      <vt:lpstr>Security Issues in Servlets</vt:lpstr>
      <vt:lpstr>Best Security Practices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Cookies, Session Tracking, and Security Issues in Servlets (Java)</dc:title>
  <dc:subject/>
  <dc:creator>cse</dc:creator>
  <cp:keywords/>
  <dc:description>generated using python-pptx</dc:description>
  <cp:lastModifiedBy>cse</cp:lastModifiedBy>
  <cp:revision>3</cp:revision>
  <dcterms:created xsi:type="dcterms:W3CDTF">2013-01-27T09:14:16Z</dcterms:created>
  <dcterms:modified xsi:type="dcterms:W3CDTF">2025-10-27T05:56:14Z</dcterms:modified>
  <cp:category/>
</cp:coreProperties>
</file>