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8" d="100"/>
          <a:sy n="108" d="100"/>
        </p:scale>
        <p:origin x="1704" y="1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Nested, Inner, and Anonymous Inner Classes in Java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By: Dr. Savita Sheoran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Introduction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Java allows classes to be defined within other classes. These are known as Nested Classes.</a:t>
            </a:r>
          </a:p>
          <a:p>
            <a:r>
              <a:t>They help logically group classes that are only used in one place and increase encapsulation.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Types of Nested Classes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dirty="0"/>
              <a:t>1. Static Nested Class</a:t>
            </a:r>
          </a:p>
          <a:p>
            <a:pPr marL="0" indent="0">
              <a:buNone/>
            </a:pPr>
            <a:r>
              <a:rPr dirty="0"/>
              <a:t>   </a:t>
            </a:r>
            <a:r>
              <a:rPr lang="en-IN" dirty="0"/>
              <a:t>	</a:t>
            </a:r>
            <a:r>
              <a:rPr lang="en-IN" dirty="0" smtClean="0"/>
              <a:t>	</a:t>
            </a:r>
            <a:r>
              <a:rPr sz="2400" dirty="0" smtClean="0"/>
              <a:t>- </a:t>
            </a:r>
            <a:r>
              <a:rPr sz="2400" dirty="0"/>
              <a:t>Declared as </a:t>
            </a:r>
            <a:r>
              <a:rPr sz="2400" dirty="0"/>
              <a:t>static.</a:t>
            </a:r>
          </a:p>
          <a:p>
            <a:pPr marL="800100" lvl="2" indent="0">
              <a:buNone/>
            </a:pPr>
            <a:r>
              <a:rPr dirty="0"/>
              <a:t> </a:t>
            </a:r>
            <a:r>
              <a:rPr dirty="0" smtClean="0"/>
              <a:t>- </a:t>
            </a:r>
            <a:r>
              <a:rPr dirty="0"/>
              <a:t>Cannot access non-static members of the outer class.</a:t>
            </a:r>
          </a:p>
          <a:p>
            <a:r>
              <a:rPr dirty="0" smtClean="0"/>
              <a:t>2</a:t>
            </a:r>
            <a:r>
              <a:rPr dirty="0"/>
              <a:t>. Non-Static Nested Class (Inner Class)</a:t>
            </a:r>
          </a:p>
          <a:p>
            <a:pPr marL="0" indent="0">
              <a:buNone/>
            </a:pPr>
            <a:r>
              <a:rPr dirty="0"/>
              <a:t>   </a:t>
            </a:r>
            <a:r>
              <a:rPr lang="en-IN" dirty="0" smtClean="0"/>
              <a:t>	  </a:t>
            </a:r>
            <a:r>
              <a:rPr sz="2400" dirty="0" smtClean="0"/>
              <a:t>- </a:t>
            </a:r>
            <a:r>
              <a:rPr sz="2400" dirty="0"/>
              <a:t>Associated with an instance of the outer class.</a:t>
            </a:r>
          </a:p>
          <a:p>
            <a:pPr marL="0" indent="0">
              <a:buNone/>
            </a:pPr>
            <a:r>
              <a:rPr lang="en-IN" sz="2400" dirty="0" smtClean="0"/>
              <a:t>	</a:t>
            </a:r>
            <a:r>
              <a:rPr sz="2400" dirty="0" smtClean="0"/>
              <a:t>   </a:t>
            </a:r>
            <a:r>
              <a:rPr sz="2400" dirty="0"/>
              <a:t>- Can </a:t>
            </a:r>
            <a:r>
              <a:rPr sz="2400" dirty="0"/>
              <a:t>access outer class members directly</a:t>
            </a:r>
            <a:r>
              <a:rPr dirty="0"/>
              <a:t>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Inner Classes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dirty="0" smtClean="0"/>
              <a:t> </a:t>
            </a:r>
            <a:r>
              <a:rPr dirty="0"/>
              <a:t>Defined within another class but outside any method.</a:t>
            </a:r>
          </a:p>
          <a:p>
            <a:r>
              <a:rPr dirty="0" smtClean="0"/>
              <a:t> </a:t>
            </a:r>
            <a:r>
              <a:rPr dirty="0"/>
              <a:t>Can access private data members of the outer class.</a:t>
            </a:r>
          </a:p>
          <a:p>
            <a:r>
              <a:rPr dirty="0" smtClean="0"/>
              <a:t> </a:t>
            </a:r>
            <a:r>
              <a:rPr dirty="0"/>
              <a:t>Often used to logically group classes that belong together.</a:t>
            </a:r>
          </a:p>
          <a:p>
            <a:pPr marL="400050" lvl="1" indent="0">
              <a:buNone/>
            </a:pPr>
            <a:r>
              <a:rPr dirty="0" smtClean="0"/>
              <a:t>Example</a:t>
            </a:r>
            <a:r>
              <a:rPr dirty="0"/>
              <a:t>:</a:t>
            </a:r>
          </a:p>
          <a:p>
            <a:pPr marL="400050" lvl="1" indent="0">
              <a:buNone/>
            </a:pPr>
            <a:r>
              <a:rPr dirty="0"/>
              <a:t>class Outer </a:t>
            </a:r>
            <a:endParaRPr lang="en-IN" dirty="0" smtClean="0"/>
          </a:p>
          <a:p>
            <a:pPr marL="400050" lvl="1" indent="0">
              <a:buNone/>
            </a:pPr>
            <a:r>
              <a:rPr dirty="0" smtClean="0"/>
              <a:t>{</a:t>
            </a:r>
            <a:endParaRPr dirty="0"/>
          </a:p>
          <a:p>
            <a:pPr marL="400050" lvl="1" indent="0">
              <a:buNone/>
            </a:pPr>
            <a:r>
              <a:rPr dirty="0"/>
              <a:t>   class </a:t>
            </a:r>
            <a:r>
              <a:rPr dirty="0" smtClean="0"/>
              <a:t>Inner</a:t>
            </a:r>
            <a:endParaRPr lang="en-IN" dirty="0" smtClean="0"/>
          </a:p>
          <a:p>
            <a:pPr marL="400050" lvl="1" indent="0">
              <a:buNone/>
            </a:pPr>
            <a:r>
              <a:rPr dirty="0" smtClean="0"/>
              <a:t> </a:t>
            </a:r>
            <a:r>
              <a:rPr dirty="0"/>
              <a:t>{</a:t>
            </a:r>
          </a:p>
          <a:p>
            <a:pPr marL="400050" lvl="1" indent="0">
              <a:buNone/>
            </a:pPr>
            <a:r>
              <a:rPr dirty="0"/>
              <a:t>      void show() { </a:t>
            </a:r>
            <a:r>
              <a:rPr dirty="0" err="1"/>
              <a:t>System.out.println</a:t>
            </a:r>
            <a:r>
              <a:rPr dirty="0"/>
              <a:t>("Inner Class"); }</a:t>
            </a:r>
          </a:p>
          <a:p>
            <a:pPr marL="400050" lvl="1" indent="0">
              <a:buNone/>
            </a:pPr>
            <a:r>
              <a:rPr dirty="0"/>
              <a:t>   }</a:t>
            </a:r>
          </a:p>
          <a:p>
            <a:pPr marL="400050" lvl="1" indent="0">
              <a:buNone/>
            </a:pPr>
            <a:r>
              <a:rPr dirty="0"/>
              <a:t>}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Method-local Inner Class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dirty="0" smtClean="0"/>
              <a:t>Defined </a:t>
            </a:r>
            <a:r>
              <a:rPr dirty="0"/>
              <a:t>inside a method of the outer class.</a:t>
            </a:r>
          </a:p>
          <a:p>
            <a:r>
              <a:rPr dirty="0" smtClean="0"/>
              <a:t> </a:t>
            </a:r>
            <a:r>
              <a:rPr dirty="0"/>
              <a:t>Accessible only within the method where it is defined.</a:t>
            </a:r>
          </a:p>
          <a:p>
            <a:endParaRPr dirty="0"/>
          </a:p>
          <a:p>
            <a:pPr marL="400050" lvl="1" indent="0">
              <a:buNone/>
            </a:pPr>
            <a:r>
              <a:rPr dirty="0"/>
              <a:t>Example:</a:t>
            </a:r>
          </a:p>
          <a:p>
            <a:pPr marL="400050" lvl="1" indent="0">
              <a:buNone/>
            </a:pPr>
            <a:r>
              <a:rPr dirty="0"/>
              <a:t>class Outer {</a:t>
            </a:r>
          </a:p>
          <a:p>
            <a:pPr marL="400050" lvl="1" indent="0">
              <a:buNone/>
            </a:pPr>
            <a:r>
              <a:rPr dirty="0"/>
              <a:t>   void display() {</a:t>
            </a:r>
          </a:p>
          <a:p>
            <a:pPr marL="400050" lvl="1" indent="0">
              <a:buNone/>
            </a:pPr>
            <a:r>
              <a:rPr dirty="0"/>
              <a:t>      class Inner {</a:t>
            </a:r>
          </a:p>
          <a:p>
            <a:pPr marL="400050" lvl="1" indent="0">
              <a:buNone/>
            </a:pPr>
            <a:r>
              <a:rPr dirty="0"/>
              <a:t>         void </a:t>
            </a:r>
            <a:r>
              <a:rPr dirty="0" err="1"/>
              <a:t>msg</a:t>
            </a:r>
            <a:r>
              <a:rPr dirty="0"/>
              <a:t>() { </a:t>
            </a:r>
            <a:r>
              <a:rPr dirty="0" err="1"/>
              <a:t>System.out.println</a:t>
            </a:r>
            <a:r>
              <a:rPr dirty="0"/>
              <a:t>("Inside Method-local Inner Class"); }</a:t>
            </a:r>
          </a:p>
          <a:p>
            <a:pPr marL="400050" lvl="1" indent="0">
              <a:buNone/>
            </a:pPr>
            <a:r>
              <a:rPr dirty="0"/>
              <a:t>      }</a:t>
            </a:r>
          </a:p>
          <a:p>
            <a:pPr marL="400050" lvl="1" indent="0">
              <a:buNone/>
            </a:pPr>
            <a:r>
              <a:rPr dirty="0"/>
              <a:t>      Inner in = new Inner();</a:t>
            </a:r>
          </a:p>
          <a:p>
            <a:pPr marL="400050" lvl="1" indent="0">
              <a:buNone/>
            </a:pPr>
            <a:r>
              <a:rPr dirty="0"/>
              <a:t>      in.msg();</a:t>
            </a:r>
          </a:p>
          <a:p>
            <a:pPr marL="400050" lvl="1" indent="0">
              <a:buNone/>
            </a:pPr>
            <a:r>
              <a:rPr dirty="0"/>
              <a:t>   }</a:t>
            </a:r>
          </a:p>
          <a:p>
            <a:pPr marL="400050" lvl="1" indent="0">
              <a:buNone/>
            </a:pPr>
            <a:r>
              <a:rPr dirty="0"/>
              <a:t>}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Anonymous Inner Class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dirty="0" smtClean="0"/>
              <a:t> </a:t>
            </a:r>
            <a:r>
              <a:rPr dirty="0"/>
              <a:t>A class without a name.</a:t>
            </a:r>
          </a:p>
          <a:p>
            <a:r>
              <a:rPr dirty="0" smtClean="0"/>
              <a:t> </a:t>
            </a:r>
            <a:r>
              <a:rPr dirty="0"/>
              <a:t>Declared and instantiated at the same time.</a:t>
            </a:r>
          </a:p>
          <a:p>
            <a:r>
              <a:rPr dirty="0" smtClean="0"/>
              <a:t> </a:t>
            </a:r>
            <a:r>
              <a:rPr dirty="0"/>
              <a:t>Commonly used for implementing interfaces or abstract classes.</a:t>
            </a:r>
          </a:p>
          <a:p>
            <a:endParaRPr dirty="0"/>
          </a:p>
          <a:p>
            <a:pPr marL="400050" lvl="1" indent="0">
              <a:buNone/>
            </a:pPr>
            <a:r>
              <a:rPr dirty="0"/>
              <a:t>Example:</a:t>
            </a:r>
          </a:p>
          <a:p>
            <a:pPr marL="400050" lvl="1" indent="0">
              <a:buNone/>
            </a:pPr>
            <a:r>
              <a:rPr dirty="0"/>
              <a:t>abstract class Person </a:t>
            </a:r>
            <a:endParaRPr lang="en-IN" dirty="0" smtClean="0"/>
          </a:p>
          <a:p>
            <a:pPr marL="400050" lvl="1" indent="0">
              <a:buNone/>
            </a:pPr>
            <a:r>
              <a:rPr dirty="0" smtClean="0"/>
              <a:t>{</a:t>
            </a:r>
            <a:endParaRPr dirty="0"/>
          </a:p>
          <a:p>
            <a:pPr marL="400050" lvl="1" indent="0">
              <a:buNone/>
            </a:pPr>
            <a:r>
              <a:rPr dirty="0"/>
              <a:t>   abstract void eat();</a:t>
            </a:r>
          </a:p>
          <a:p>
            <a:pPr marL="400050" lvl="1" indent="0">
              <a:buNone/>
            </a:pPr>
            <a:r>
              <a:rPr dirty="0"/>
              <a:t>}</a:t>
            </a:r>
          </a:p>
          <a:p>
            <a:pPr marL="400050" lvl="1" indent="0">
              <a:buNone/>
            </a:pPr>
            <a:r>
              <a:rPr dirty="0"/>
              <a:t>Person p = new Person() </a:t>
            </a:r>
            <a:endParaRPr lang="en-IN" dirty="0" smtClean="0"/>
          </a:p>
          <a:p>
            <a:pPr marL="400050" lvl="1" indent="0">
              <a:buNone/>
            </a:pPr>
            <a:r>
              <a:rPr dirty="0" smtClean="0"/>
              <a:t>{</a:t>
            </a:r>
            <a:endParaRPr dirty="0"/>
          </a:p>
          <a:p>
            <a:pPr marL="400050" lvl="1" indent="0">
              <a:buNone/>
            </a:pPr>
            <a:r>
              <a:rPr dirty="0"/>
              <a:t>   void eat() { </a:t>
            </a:r>
            <a:r>
              <a:rPr dirty="0" err="1"/>
              <a:t>System.out.println</a:t>
            </a:r>
            <a:r>
              <a:rPr dirty="0"/>
              <a:t>("Eating"); }</a:t>
            </a:r>
          </a:p>
          <a:p>
            <a:pPr marL="400050" lvl="1" indent="0">
              <a:buNone/>
            </a:pPr>
            <a:r>
              <a:rPr dirty="0" smtClean="0"/>
              <a:t>};</a:t>
            </a:r>
            <a:endParaRPr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Advantages of Nested and Inner Classes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 smtClean="0"/>
              <a:t> </a:t>
            </a:r>
            <a:r>
              <a:rPr dirty="0"/>
              <a:t>Improves code readability and logical grouping.</a:t>
            </a:r>
          </a:p>
          <a:p>
            <a:r>
              <a:rPr dirty="0" smtClean="0"/>
              <a:t>Provides </a:t>
            </a:r>
            <a:r>
              <a:rPr dirty="0"/>
              <a:t>better encapsulation.</a:t>
            </a:r>
          </a:p>
          <a:p>
            <a:r>
              <a:rPr dirty="0" smtClean="0"/>
              <a:t>Useful </a:t>
            </a:r>
            <a:r>
              <a:rPr dirty="0"/>
              <a:t>for implementing event-handling in GUI applications.</a:t>
            </a:r>
          </a:p>
          <a:p>
            <a:r>
              <a:rPr dirty="0" smtClean="0"/>
              <a:t>Reduces </a:t>
            </a:r>
            <a:r>
              <a:rPr dirty="0"/>
              <a:t>code complexity by keeping related code together.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 smtClean="0"/>
              <a:t>Nested </a:t>
            </a:r>
            <a:r>
              <a:rPr dirty="0"/>
              <a:t>Classes are classes inside other classes.</a:t>
            </a:r>
          </a:p>
          <a:p>
            <a:r>
              <a:rPr dirty="0" smtClean="0"/>
              <a:t>Inner </a:t>
            </a:r>
            <a:r>
              <a:rPr dirty="0"/>
              <a:t>Classes are non-static nested classes.</a:t>
            </a:r>
          </a:p>
          <a:p>
            <a:r>
              <a:rPr dirty="0" smtClean="0"/>
              <a:t>Anonymous </a:t>
            </a:r>
            <a:r>
              <a:rPr dirty="0"/>
              <a:t>Inner Classes are unnamed classes used for short-term use.</a:t>
            </a:r>
          </a:p>
          <a:p>
            <a:r>
              <a:rPr dirty="0" smtClean="0"/>
              <a:t>They </a:t>
            </a:r>
            <a:r>
              <a:rPr dirty="0"/>
              <a:t>all help improve encapsulation and maintainability in Java programs.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365</Words>
  <Application>Microsoft Office PowerPoint</Application>
  <PresentationFormat>On-screen Show (4:3)</PresentationFormat>
  <Paragraphs>62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Nested, Inner, and Anonymous Inner Classes in Java</vt:lpstr>
      <vt:lpstr>Introduction</vt:lpstr>
      <vt:lpstr>Types of Nested Classes</vt:lpstr>
      <vt:lpstr>Inner Classes</vt:lpstr>
      <vt:lpstr>Method-local Inner Class</vt:lpstr>
      <vt:lpstr>Anonymous Inner Class</vt:lpstr>
      <vt:lpstr>Advantages of Nested and Inner Classes</vt:lpstr>
      <vt:lpstr>Summary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Nested, Inner, and Anonymous Inner Classes in Java</dc:title>
  <dc:subject/>
  <dc:creator/>
  <cp:keywords/>
  <dc:description>generated using python-pptx</dc:description>
  <cp:lastModifiedBy>cse</cp:lastModifiedBy>
  <cp:revision>2</cp:revision>
  <dcterms:created xsi:type="dcterms:W3CDTF">2013-01-27T09:14:16Z</dcterms:created>
  <dcterms:modified xsi:type="dcterms:W3CDTF">2025-10-06T05:30:33Z</dcterms:modified>
  <cp:category/>
</cp:coreProperties>
</file>