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7" r:id="rId8"/>
    <p:sldId id="258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329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754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514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82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32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914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196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07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69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00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90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8595A-6067-4A68-9439-14720E1B6C40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55632-E7F1-4C35-BCEB-B34B6A191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Chaining </a:t>
            </a:r>
            <a:r>
              <a:rPr lang="en-IN" dirty="0" err="1" smtClean="0"/>
              <a:t>mathod</a:t>
            </a:r>
            <a:r>
              <a:rPr lang="en-IN" dirty="0" smtClean="0"/>
              <a:t> and constructor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80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Differences</a:t>
            </a:r>
            <a:endParaRPr lang="en-IN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2675414"/>
          <a:ext cx="10515600" cy="265176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12227562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6450675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698577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Feature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Constructor Chaining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Method Chaining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0358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Definition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Calling one constructor from another in the same 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Calling multiple methods sequentially on the same object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08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Keyword Used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this()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this (returned object)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251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Purpose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Code reuse and initialization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Concise method calls, fluent interface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349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Return Type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No return type (constructors don’t return values)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return this (object reference)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6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54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What are Wrapper Classes?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is an </a:t>
            </a:r>
            <a:r>
              <a:rPr lang="en-US" b="1" dirty="0" smtClean="0"/>
              <a:t>object-oriented language</a:t>
            </a:r>
            <a:r>
              <a:rPr lang="en-US" dirty="0" smtClean="0"/>
              <a:t>, but </a:t>
            </a:r>
            <a:r>
              <a:rPr lang="en-US" b="1" dirty="0" smtClean="0"/>
              <a:t>primitive types</a:t>
            </a:r>
            <a:r>
              <a:rPr lang="en-US" dirty="0" smtClean="0"/>
              <a:t> (</a:t>
            </a:r>
            <a:r>
              <a:rPr lang="en-US" dirty="0" err="1" smtClean="0"/>
              <a:t>int</a:t>
            </a:r>
            <a:r>
              <a:rPr lang="en-US" dirty="0" smtClean="0"/>
              <a:t>, float Boolean, etc. </a:t>
            </a:r>
            <a:r>
              <a:rPr lang="en-IN" dirty="0" smtClean="0"/>
              <a:t>are </a:t>
            </a:r>
            <a:r>
              <a:rPr lang="en-IN" b="1" dirty="0" smtClean="0"/>
              <a:t>not objects</a:t>
            </a:r>
            <a:r>
              <a:rPr lang="en-IN" dirty="0" smtClean="0"/>
              <a:t>.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997148"/>
              </p:ext>
            </p:extLst>
          </p:nvPr>
        </p:nvGraphicFramePr>
        <p:xfrm>
          <a:off x="863367" y="3034883"/>
          <a:ext cx="10515600" cy="329184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344700124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0971397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Primitive Type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Wrapper Class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383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byte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Byte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702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short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Short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156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int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Integer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013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long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Long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98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float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Float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06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double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Double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449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char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Character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863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boolean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Boolean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531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1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Why Wrapper Classes?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229" y="1825625"/>
            <a:ext cx="11417417" cy="4351338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 smtClean="0"/>
              <a:t>Collections</a:t>
            </a:r>
            <a:r>
              <a:rPr lang="en-IN" dirty="0" smtClean="0"/>
              <a:t> like </a:t>
            </a:r>
            <a:r>
              <a:rPr lang="en-IN" dirty="0" err="1" smtClean="0"/>
              <a:t>ArrayList</a:t>
            </a:r>
            <a:r>
              <a:rPr lang="en-IN" dirty="0" smtClean="0"/>
              <a:t>, </a:t>
            </a:r>
            <a:r>
              <a:rPr lang="en-IN" dirty="0" err="1" smtClean="0"/>
              <a:t>HashMap</a:t>
            </a:r>
            <a:r>
              <a:rPr lang="en-IN" dirty="0" smtClean="0"/>
              <a:t> </a:t>
            </a:r>
            <a:r>
              <a:rPr lang="en-US" dirty="0" smtClean="0"/>
              <a:t>store only objects, not primitives.</a:t>
            </a:r>
          </a:p>
          <a:p>
            <a:pPr lvl="1"/>
            <a:r>
              <a:rPr lang="en-IN" dirty="0" smtClean="0"/>
              <a:t>Wrappers make primitives usable inside collections.</a:t>
            </a:r>
          </a:p>
          <a:p>
            <a:r>
              <a:rPr lang="en-US" b="1" dirty="0" smtClean="0"/>
              <a:t>Utility methods</a:t>
            </a:r>
            <a:r>
              <a:rPr lang="en-US" dirty="0" smtClean="0"/>
              <a:t> – Wrappers provide useful constants and methods --&gt; </a:t>
            </a:r>
            <a:r>
              <a:rPr lang="en-IN" dirty="0" err="1" smtClean="0"/>
              <a:t>Integer.parseInt</a:t>
            </a:r>
            <a:r>
              <a:rPr lang="en-IN" dirty="0" smtClean="0"/>
              <a:t>()</a:t>
            </a:r>
          </a:p>
          <a:p>
            <a:pPr mar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 dirty="0" smtClean="0"/>
              <a:t> Object-oriented </a:t>
            </a:r>
            <a:r>
              <a:rPr lang="en-US" altLang="en-US" sz="2000" b="1" dirty="0"/>
              <a:t>features – </a:t>
            </a:r>
            <a:r>
              <a:rPr lang="en-US" altLang="en-US" sz="2000" dirty="0"/>
              <a:t>Treat primitives as objects (pass them where objects are </a:t>
            </a:r>
            <a:r>
              <a:rPr lang="en-US" altLang="en-US" sz="2000" dirty="0" smtClean="0"/>
              <a:t>	needed</a:t>
            </a:r>
            <a:r>
              <a:rPr lang="en-US" altLang="en-US" sz="2000" dirty="0"/>
              <a:t>).</a:t>
            </a:r>
          </a:p>
          <a:p>
            <a:pPr mar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Autoboxing</a:t>
            </a:r>
            <a:r>
              <a:rPr lang="en-US" altLang="en-US" sz="2000" b="1" dirty="0" smtClean="0"/>
              <a:t>/Unboxing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– Java automatically converts primitives ↔ </a:t>
            </a:r>
            <a:r>
              <a:rPr lang="en-US" altLang="en-US" sz="2000" dirty="0" smtClean="0"/>
              <a:t>wrappers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000" dirty="0" smtClean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public class </a:t>
            </a:r>
            <a:r>
              <a:rPr lang="en-IN" sz="2000" dirty="0" err="1" smtClean="0"/>
              <a:t>WrapperExample</a:t>
            </a:r>
            <a:r>
              <a:rPr lang="en-IN" sz="2000" dirty="0" smtClean="0"/>
              <a:t> {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public static void main(String[] </a:t>
            </a:r>
            <a:r>
              <a:rPr lang="en-IN" sz="2000" dirty="0" err="1" smtClean="0"/>
              <a:t>args</a:t>
            </a:r>
            <a:r>
              <a:rPr lang="en-IN" sz="2000" dirty="0" smtClean="0"/>
              <a:t>) {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    </a:t>
            </a:r>
            <a:r>
              <a:rPr lang="en-IN" sz="2000" dirty="0" err="1" smtClean="0"/>
              <a:t>int</a:t>
            </a:r>
            <a:r>
              <a:rPr lang="en-IN" sz="2000" dirty="0" smtClean="0"/>
              <a:t> a = 10;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    Integer </a:t>
            </a:r>
            <a:r>
              <a:rPr lang="en-IN" sz="2000" dirty="0" err="1" smtClean="0"/>
              <a:t>obj</a:t>
            </a:r>
            <a:r>
              <a:rPr lang="en-IN" sz="2000" dirty="0" smtClean="0"/>
              <a:t> = </a:t>
            </a:r>
            <a:r>
              <a:rPr lang="en-IN" sz="2000" dirty="0" err="1" smtClean="0"/>
              <a:t>Integer.valueOf</a:t>
            </a:r>
            <a:r>
              <a:rPr lang="en-IN" sz="2000" dirty="0" smtClean="0"/>
              <a:t>(a);  // Boxing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    </a:t>
            </a:r>
            <a:r>
              <a:rPr lang="en-IN" sz="2000" dirty="0" err="1" smtClean="0"/>
              <a:t>int</a:t>
            </a:r>
            <a:r>
              <a:rPr lang="en-IN" sz="2000" dirty="0" smtClean="0"/>
              <a:t> b = </a:t>
            </a:r>
            <a:r>
              <a:rPr lang="en-IN" sz="2000" dirty="0" err="1" smtClean="0"/>
              <a:t>obj.intValue</a:t>
            </a:r>
            <a:r>
              <a:rPr lang="en-IN" sz="2000" dirty="0" smtClean="0"/>
              <a:t>();            // Unboxing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    </a:t>
            </a:r>
            <a:r>
              <a:rPr lang="en-IN" sz="2000" dirty="0" err="1" smtClean="0"/>
              <a:t>System.out.println</a:t>
            </a:r>
            <a:r>
              <a:rPr lang="en-IN" sz="2000" dirty="0" smtClean="0"/>
              <a:t>("Boxed: " + </a:t>
            </a:r>
            <a:r>
              <a:rPr lang="en-IN" sz="2000" dirty="0" err="1" smtClean="0"/>
              <a:t>obj</a:t>
            </a:r>
            <a:r>
              <a:rPr lang="en-IN" sz="2000" dirty="0" smtClean="0"/>
              <a:t> + ", Unboxed: " + b);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    }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000" dirty="0" smtClean="0"/>
              <a:t>}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IN" sz="2000" dirty="0"/>
          </a:p>
          <a:p>
            <a:pPr lvl="2"/>
            <a:endParaRPr lang="en-IN" sz="1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055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public class </a:t>
            </a:r>
            <a:r>
              <a:rPr lang="en-IN" dirty="0" err="1" smtClean="0"/>
              <a:t>WrapperExample</a:t>
            </a:r>
            <a:r>
              <a:rPr lang="en-IN" dirty="0" smtClean="0"/>
              <a:t>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int</a:t>
            </a:r>
            <a:r>
              <a:rPr lang="en-IN" dirty="0" smtClean="0"/>
              <a:t> a = 10;</a:t>
            </a:r>
          </a:p>
          <a:p>
            <a:pPr marL="0" indent="0">
              <a:buNone/>
            </a:pPr>
            <a:r>
              <a:rPr lang="en-IN" dirty="0" smtClean="0"/>
              <a:t>        Integer </a:t>
            </a:r>
            <a:r>
              <a:rPr lang="en-IN" dirty="0" err="1" smtClean="0"/>
              <a:t>obj</a:t>
            </a:r>
            <a:r>
              <a:rPr lang="en-IN" dirty="0" smtClean="0"/>
              <a:t> = a;   // </a:t>
            </a:r>
            <a:r>
              <a:rPr lang="en-IN" dirty="0" err="1" smtClean="0"/>
              <a:t>Autoboxing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int</a:t>
            </a:r>
            <a:r>
              <a:rPr lang="en-IN" dirty="0" smtClean="0"/>
              <a:t> b = </a:t>
            </a:r>
            <a:r>
              <a:rPr lang="en-IN" dirty="0" err="1" smtClean="0"/>
              <a:t>obj</a:t>
            </a:r>
            <a:r>
              <a:rPr lang="en-IN" dirty="0" smtClean="0"/>
              <a:t>;       // Unboxing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("Boxed: " + </a:t>
            </a:r>
            <a:r>
              <a:rPr lang="en-IN" dirty="0" err="1" smtClean="0"/>
              <a:t>obj</a:t>
            </a:r>
            <a:r>
              <a:rPr lang="en-IN" dirty="0" smtClean="0"/>
              <a:t> + ", Unboxed: " + b);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2371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Useful Wrapper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dirty="0" smtClean="0"/>
              <a:t>public class </a:t>
            </a:r>
            <a:r>
              <a:rPr lang="en-IN" dirty="0" err="1" smtClean="0"/>
              <a:t>WrapperMethods</a:t>
            </a:r>
            <a:r>
              <a:rPr lang="en-IN" dirty="0" smtClean="0"/>
              <a:t>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String </a:t>
            </a:r>
            <a:r>
              <a:rPr lang="en-IN" dirty="0" err="1" smtClean="0"/>
              <a:t>numStr</a:t>
            </a:r>
            <a:r>
              <a:rPr lang="en-IN" dirty="0" smtClean="0"/>
              <a:t> = "100";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int</a:t>
            </a:r>
            <a:r>
              <a:rPr lang="en-IN" dirty="0" smtClean="0"/>
              <a:t> </a:t>
            </a:r>
            <a:r>
              <a:rPr lang="en-IN" dirty="0" err="1" smtClean="0"/>
              <a:t>num</a:t>
            </a:r>
            <a:r>
              <a:rPr lang="en-IN" dirty="0" smtClean="0"/>
              <a:t> = </a:t>
            </a:r>
            <a:r>
              <a:rPr lang="en-IN" dirty="0" err="1" smtClean="0"/>
              <a:t>Integer.parseInt</a:t>
            </a:r>
            <a:r>
              <a:rPr lang="en-IN" dirty="0" smtClean="0"/>
              <a:t>(</a:t>
            </a:r>
            <a:r>
              <a:rPr lang="en-IN" dirty="0" err="1" smtClean="0"/>
              <a:t>numStr</a:t>
            </a:r>
            <a:r>
              <a:rPr lang="en-IN" dirty="0" smtClean="0"/>
              <a:t>);   // String → </a:t>
            </a:r>
            <a:r>
              <a:rPr lang="en-IN" dirty="0" err="1" smtClean="0"/>
              <a:t>int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double d = </a:t>
            </a:r>
            <a:r>
              <a:rPr lang="en-IN" dirty="0" err="1" smtClean="0"/>
              <a:t>Double.valueOf</a:t>
            </a:r>
            <a:r>
              <a:rPr lang="en-IN" dirty="0" smtClean="0"/>
              <a:t>("45.67");   // String → Double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("Parsed </a:t>
            </a:r>
            <a:r>
              <a:rPr lang="en-IN" dirty="0" err="1" smtClean="0"/>
              <a:t>int</a:t>
            </a:r>
            <a:r>
              <a:rPr lang="en-IN" dirty="0" smtClean="0"/>
              <a:t>: " + </a:t>
            </a:r>
            <a:r>
              <a:rPr lang="en-IN" dirty="0" err="1" smtClean="0"/>
              <a:t>num</a:t>
            </a:r>
            <a:r>
              <a:rPr lang="en-IN" dirty="0" smtClean="0"/>
              <a:t>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("Parsed double: " + d);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("Max of 10, 20: " + </a:t>
            </a:r>
            <a:r>
              <a:rPr lang="en-IN" dirty="0" err="1" smtClean="0"/>
              <a:t>Integer.max</a:t>
            </a:r>
            <a:r>
              <a:rPr lang="en-IN" dirty="0" smtClean="0"/>
              <a:t>(10, 20));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9398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Using Wrappers in Collections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dirty="0" smtClean="0"/>
              <a:t>public class </a:t>
            </a:r>
            <a:r>
              <a:rPr lang="en-IN" dirty="0" err="1" smtClean="0"/>
              <a:t>WrapperMethods</a:t>
            </a:r>
            <a:r>
              <a:rPr lang="en-IN" dirty="0" smtClean="0"/>
              <a:t>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String </a:t>
            </a:r>
            <a:r>
              <a:rPr lang="en-IN" dirty="0" err="1" smtClean="0"/>
              <a:t>numStr</a:t>
            </a:r>
            <a:r>
              <a:rPr lang="en-IN" dirty="0" smtClean="0"/>
              <a:t> = "100";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int</a:t>
            </a:r>
            <a:r>
              <a:rPr lang="en-IN" dirty="0" smtClean="0"/>
              <a:t> </a:t>
            </a:r>
            <a:r>
              <a:rPr lang="en-IN" dirty="0" err="1" smtClean="0"/>
              <a:t>num</a:t>
            </a:r>
            <a:r>
              <a:rPr lang="en-IN" dirty="0" smtClean="0"/>
              <a:t> = </a:t>
            </a:r>
            <a:r>
              <a:rPr lang="en-IN" dirty="0" err="1" smtClean="0"/>
              <a:t>Integer.parseInt</a:t>
            </a:r>
            <a:r>
              <a:rPr lang="en-IN" dirty="0" smtClean="0"/>
              <a:t>(</a:t>
            </a:r>
            <a:r>
              <a:rPr lang="en-IN" dirty="0" err="1" smtClean="0"/>
              <a:t>numStr</a:t>
            </a:r>
            <a:r>
              <a:rPr lang="en-IN" dirty="0" smtClean="0"/>
              <a:t>);   // String → </a:t>
            </a:r>
            <a:r>
              <a:rPr lang="en-IN" dirty="0" err="1" smtClean="0"/>
              <a:t>int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double d = </a:t>
            </a:r>
            <a:r>
              <a:rPr lang="en-IN" dirty="0" err="1" smtClean="0"/>
              <a:t>Double.valueOf</a:t>
            </a:r>
            <a:r>
              <a:rPr lang="en-IN" dirty="0" smtClean="0"/>
              <a:t>("45.67");   // String → Double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("Parsed </a:t>
            </a:r>
            <a:r>
              <a:rPr lang="en-IN" dirty="0" err="1" smtClean="0"/>
              <a:t>int</a:t>
            </a:r>
            <a:r>
              <a:rPr lang="en-IN" dirty="0" smtClean="0"/>
              <a:t>: " + </a:t>
            </a:r>
            <a:r>
              <a:rPr lang="en-IN" dirty="0" err="1" smtClean="0"/>
              <a:t>num</a:t>
            </a:r>
            <a:r>
              <a:rPr lang="en-IN" dirty="0" smtClean="0"/>
              <a:t>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("Parsed double: " + d);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("Max of 10, 20: " + </a:t>
            </a:r>
            <a:r>
              <a:rPr lang="en-IN" dirty="0" err="1" smtClean="0"/>
              <a:t>Integer.max</a:t>
            </a:r>
            <a:r>
              <a:rPr lang="en-IN" dirty="0" smtClean="0"/>
              <a:t>(10, 20));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4986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What is the Object class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The Object </a:t>
            </a:r>
            <a:r>
              <a:rPr lang="en-US" b="1" dirty="0" smtClean="0"/>
              <a:t>class</a:t>
            </a:r>
            <a:r>
              <a:rPr lang="en-US" dirty="0" smtClean="0"/>
              <a:t> is the </a:t>
            </a:r>
            <a:r>
              <a:rPr lang="en-US" b="1" dirty="0" smtClean="0"/>
              <a:t>root class</a:t>
            </a:r>
            <a:r>
              <a:rPr lang="en-US" dirty="0" smtClean="0"/>
              <a:t> of Java’s class hierarchy.</a:t>
            </a:r>
          </a:p>
          <a:p>
            <a:r>
              <a:rPr lang="en-US" dirty="0" smtClean="0"/>
              <a:t>Every class in Java </a:t>
            </a:r>
            <a:r>
              <a:rPr lang="en-US" b="1" dirty="0" smtClean="0"/>
              <a:t>directly or indirectly inherits</a:t>
            </a:r>
            <a:r>
              <a:rPr lang="en-US" dirty="0" smtClean="0"/>
              <a:t> from </a:t>
            </a:r>
            <a:r>
              <a:rPr lang="en-IN" dirty="0" smtClean="0"/>
              <a:t>Object.</a:t>
            </a:r>
          </a:p>
          <a:p>
            <a:r>
              <a:rPr lang="en-IN" dirty="0" smtClean="0"/>
              <a:t>Located in the </a:t>
            </a:r>
            <a:r>
              <a:rPr lang="en-IN" dirty="0" err="1" smtClean="0"/>
              <a:t>java.lang</a:t>
            </a:r>
            <a:r>
              <a:rPr lang="en-IN" dirty="0" smtClean="0"/>
              <a:t> package (imported by default).</a:t>
            </a:r>
          </a:p>
          <a:p>
            <a:r>
              <a:rPr lang="en-US" dirty="0" smtClean="0"/>
              <a:t>If no superclass is specified, a class </a:t>
            </a:r>
            <a:r>
              <a:rPr lang="en-US" b="1" dirty="0" smtClean="0"/>
              <a:t>implicitly extends </a:t>
            </a:r>
            <a:r>
              <a:rPr lang="en-IN" dirty="0" smtClean="0"/>
              <a:t>Object.</a:t>
            </a:r>
          </a:p>
          <a:p>
            <a:pPr marL="457200" lvl="1" indent="0">
              <a:buNone/>
            </a:pPr>
            <a:r>
              <a:rPr lang="en-IN" dirty="0" smtClean="0"/>
              <a:t>class Student {</a:t>
            </a:r>
          </a:p>
          <a:p>
            <a:pPr marL="457200" lvl="1" indent="0">
              <a:buNone/>
            </a:pPr>
            <a:r>
              <a:rPr lang="en-IN" dirty="0" smtClean="0"/>
              <a:t>    String name;</a:t>
            </a:r>
          </a:p>
          <a:p>
            <a:pPr marL="457200" lvl="1" indent="0">
              <a:buNone/>
            </a:pPr>
            <a:r>
              <a:rPr lang="en-IN" dirty="0" smtClean="0"/>
              <a:t>}</a:t>
            </a:r>
          </a:p>
          <a:p>
            <a:pPr marL="457200" lvl="1" indent="0">
              <a:buNone/>
            </a:pPr>
            <a:r>
              <a:rPr lang="en-IN" dirty="0" smtClean="0"/>
              <a:t>Internally behaves like:</a:t>
            </a:r>
          </a:p>
          <a:p>
            <a:pPr marL="457200" lvl="1" indent="0">
              <a:buNone/>
            </a:pPr>
            <a:r>
              <a:rPr lang="en-US" dirty="0" smtClean="0"/>
              <a:t>class Student extends Object {</a:t>
            </a:r>
          </a:p>
          <a:p>
            <a:pPr marL="457200" lvl="1" indent="0">
              <a:buNone/>
            </a:pPr>
            <a:r>
              <a:rPr lang="en-US" dirty="0" smtClean="0"/>
              <a:t>    String name;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0516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Important Methods of Object Class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172494"/>
          <a:ext cx="10515600" cy="36576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407999266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776208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Method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Description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97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String toString()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a string representation of the object.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66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boolean equals(Object obj)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Compares two objects for equality.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023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int hashCode()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a hash code (used in hashing collections).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801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protected Object clone()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Creates and returns a copy of the object.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095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Class&lt;?&gt; getClass()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Returns runtime class information.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706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protected void finalize()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Called by GC before object is destroyed (deprecated).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637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void notify()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Wakes up one thread waiting on this object’s monitor.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30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void notifyAll()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Wakes up all threads waiting on this object’s monitor.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245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public void wait()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Causes thread to wait until notified.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148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690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Student {</a:t>
            </a:r>
          </a:p>
          <a:p>
            <a:pPr marL="0" indent="0">
              <a:buNone/>
            </a:pPr>
            <a:r>
              <a:rPr lang="en-IN" dirty="0" smtClean="0"/>
              <a:t>    String name;</a:t>
            </a:r>
          </a:p>
          <a:p>
            <a:pPr marL="0" indent="0">
              <a:buNone/>
            </a:pPr>
            <a:r>
              <a:rPr lang="en-IN" dirty="0" smtClean="0"/>
              <a:t>    </a:t>
            </a:r>
            <a:r>
              <a:rPr lang="en-IN" dirty="0" err="1" smtClean="0"/>
              <a:t>int</a:t>
            </a:r>
            <a:r>
              <a:rPr lang="en-IN" dirty="0" smtClean="0"/>
              <a:t> age;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Student(String name, </a:t>
            </a:r>
            <a:r>
              <a:rPr lang="en-IN" dirty="0" err="1" smtClean="0"/>
              <a:t>int</a:t>
            </a:r>
            <a:r>
              <a:rPr lang="en-IN" dirty="0" smtClean="0"/>
              <a:t> age) {</a:t>
            </a:r>
          </a:p>
          <a:p>
            <a:pPr marL="0" indent="0">
              <a:buNone/>
            </a:pPr>
            <a:r>
              <a:rPr lang="en-IN" dirty="0" smtClean="0"/>
              <a:t>        this.name = name;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this.age</a:t>
            </a:r>
            <a:r>
              <a:rPr lang="en-IN" dirty="0" smtClean="0"/>
              <a:t> = age;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 smtClean="0"/>
              <a:t> public String </a:t>
            </a:r>
            <a:r>
              <a:rPr lang="en-IN" dirty="0" err="1" smtClean="0"/>
              <a:t>toString</a:t>
            </a:r>
            <a:r>
              <a:rPr lang="en-IN" dirty="0" smtClean="0"/>
              <a:t>() {</a:t>
            </a:r>
          </a:p>
          <a:p>
            <a:pPr marL="0" indent="0">
              <a:buNone/>
            </a:pPr>
            <a:r>
              <a:rPr lang="en-IN" dirty="0" smtClean="0"/>
              <a:t>        return "Student[name=" + name + ", age=" + age + "]";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Student s = new Student("Alice", 21);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(s);   // calls </a:t>
            </a:r>
            <a:r>
              <a:rPr lang="en-IN" dirty="0" err="1" smtClean="0"/>
              <a:t>toString</a:t>
            </a:r>
            <a:r>
              <a:rPr lang="en-IN" dirty="0" smtClean="0"/>
              <a:t>()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519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</a:t>
            </a:r>
            <a:r>
              <a:rPr lang="en-IN" dirty="0" smtClean="0"/>
              <a:t>rgument </a:t>
            </a:r>
            <a:r>
              <a:rPr lang="en-IN" dirty="0"/>
              <a:t>P</a:t>
            </a:r>
            <a:r>
              <a:rPr lang="en-IN" dirty="0" smtClean="0"/>
              <a:t>assing in java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="1" dirty="0" smtClean="0"/>
              <a:t>Java</a:t>
            </a:r>
            <a:r>
              <a:rPr lang="en-US" dirty="0" smtClean="0"/>
              <a:t>, </a:t>
            </a:r>
            <a:r>
              <a:rPr lang="en-US" i="1" dirty="0" smtClean="0"/>
              <a:t>argument passing</a:t>
            </a:r>
            <a:r>
              <a:rPr lang="en-US" dirty="0" smtClean="0"/>
              <a:t> refers to how values are passed to methods when they are called. Java uses a very </a:t>
            </a:r>
            <a:r>
              <a:rPr lang="en-US" b="1" dirty="0" smtClean="0"/>
              <a:t>specific rule</a:t>
            </a:r>
            <a:r>
              <a:rPr lang="en-US" dirty="0" smtClean="0"/>
              <a:t> for this:</a:t>
            </a:r>
          </a:p>
          <a:p>
            <a:r>
              <a:rPr lang="en-US" b="1" dirty="0" smtClean="0"/>
              <a:t>Java is strictly </a:t>
            </a:r>
            <a:r>
              <a:rPr lang="en-US" b="1" i="1" dirty="0" smtClean="0"/>
              <a:t>pass-by-value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But what that </a:t>
            </a:r>
            <a:r>
              <a:rPr lang="en-US" i="1" dirty="0" smtClean="0"/>
              <a:t>value</a:t>
            </a:r>
            <a:r>
              <a:rPr lang="en-US" dirty="0" smtClean="0"/>
              <a:t> represents depends on whether we are passing a </a:t>
            </a:r>
            <a:r>
              <a:rPr lang="en-US" b="1" dirty="0" smtClean="0"/>
              <a:t>primitive type</a:t>
            </a:r>
            <a:r>
              <a:rPr lang="en-US" dirty="0" smtClean="0"/>
              <a:t> or a </a:t>
            </a:r>
            <a:r>
              <a:rPr lang="en-US" b="1" dirty="0" smtClean="0"/>
              <a:t>reference type</a:t>
            </a:r>
            <a:r>
              <a:rPr lang="en-US" dirty="0" smtClean="0"/>
              <a:t>.</a:t>
            </a:r>
          </a:p>
          <a:p>
            <a:r>
              <a:rPr lang="en-IN" dirty="0" smtClean="0"/>
              <a:t>Passing </a:t>
            </a:r>
            <a:r>
              <a:rPr lang="en-IN" b="1" dirty="0" smtClean="0"/>
              <a:t>Primitive Data Types</a:t>
            </a:r>
          </a:p>
          <a:p>
            <a:pPr lvl="1"/>
            <a:r>
              <a:rPr lang="en-IN" dirty="0" smtClean="0"/>
              <a:t>For types like </a:t>
            </a:r>
            <a:r>
              <a:rPr lang="en-IN" dirty="0" err="1" smtClean="0"/>
              <a:t>int,float</a:t>
            </a:r>
            <a:r>
              <a:rPr lang="en-IN" dirty="0" smtClean="0"/>
              <a:t>, double, </a:t>
            </a:r>
            <a:r>
              <a:rPr lang="en-IN" dirty="0" err="1" smtClean="0"/>
              <a:t>etc</a:t>
            </a:r>
            <a:r>
              <a:rPr lang="en-IN" dirty="0" smtClean="0"/>
              <a:t>, </a:t>
            </a:r>
            <a:r>
              <a:rPr lang="en-US" altLang="en-US" dirty="0">
                <a:latin typeface="Arial" panose="020B0604020202020204" pitchFamily="34" charset="0"/>
              </a:rPr>
              <a:t>the </a:t>
            </a:r>
            <a:r>
              <a:rPr lang="en-US" altLang="en-US" b="1" dirty="0">
                <a:latin typeface="Arial" panose="020B0604020202020204" pitchFamily="34" charset="0"/>
              </a:rPr>
              <a:t>actual value</a:t>
            </a:r>
            <a:r>
              <a:rPr lang="en-US" altLang="en-US" dirty="0">
                <a:latin typeface="Arial" panose="020B0604020202020204" pitchFamily="34" charset="0"/>
              </a:rPr>
              <a:t> is copied and sent to the method.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Changes made to the parameter inside the method </a:t>
            </a:r>
            <a:r>
              <a:rPr lang="en-US" altLang="en-US" b="1" dirty="0">
                <a:latin typeface="Arial" panose="020B0604020202020204" pitchFamily="34" charset="0"/>
              </a:rPr>
              <a:t>do not affect</a:t>
            </a:r>
            <a:r>
              <a:rPr lang="en-US" altLang="en-US" dirty="0">
                <a:latin typeface="Arial" panose="020B0604020202020204" pitchFamily="34" charset="0"/>
              </a:rPr>
              <a:t> the original variable.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1892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45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void </a:t>
            </a:r>
            <a:r>
              <a:rPr lang="en-IN" dirty="0" err="1" smtClean="0"/>
              <a:t>changeValue</a:t>
            </a:r>
            <a:r>
              <a:rPr lang="en-IN" dirty="0" smtClean="0"/>
              <a:t>(</a:t>
            </a:r>
            <a:r>
              <a:rPr lang="en-IN" dirty="0" err="1" smtClean="0"/>
              <a:t>int</a:t>
            </a:r>
            <a:r>
              <a:rPr lang="en-IN" dirty="0" smtClean="0"/>
              <a:t> </a:t>
            </a:r>
            <a:r>
              <a:rPr lang="en-IN" dirty="0" err="1" smtClean="0"/>
              <a:t>num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num</a:t>
            </a:r>
            <a:r>
              <a:rPr lang="en-IN" dirty="0" smtClean="0"/>
              <a:t> = </a:t>
            </a:r>
            <a:r>
              <a:rPr lang="en-IN" dirty="0" err="1" smtClean="0"/>
              <a:t>num</a:t>
            </a:r>
            <a:r>
              <a:rPr lang="en-IN" dirty="0" smtClean="0"/>
              <a:t> + 10;  // only local copy is changed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int</a:t>
            </a:r>
            <a:r>
              <a:rPr lang="en-IN" dirty="0" smtClean="0"/>
              <a:t> x = 5;</a:t>
            </a:r>
          </a:p>
          <a:p>
            <a:pPr marL="0" indent="0">
              <a:buNone/>
            </a:pPr>
            <a:r>
              <a:rPr lang="en-IN" dirty="0" smtClean="0"/>
              <a:t>        Test t = new Test();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t.changeValue</a:t>
            </a:r>
            <a:r>
              <a:rPr lang="en-IN" dirty="0" smtClean="0"/>
              <a:t>(x);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("x = " + x); // Output: 5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013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Passing </a:t>
            </a:r>
            <a:r>
              <a:rPr lang="en-IN" b="1" dirty="0" smtClean="0"/>
              <a:t>Objects (Reference Types)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For objects, the </a:t>
            </a:r>
            <a:r>
              <a:rPr lang="en-US" altLang="en-US" b="1" dirty="0">
                <a:latin typeface="Arial" panose="020B0604020202020204" pitchFamily="34" charset="0"/>
              </a:rPr>
              <a:t>reference (memory address)</a:t>
            </a:r>
            <a:r>
              <a:rPr lang="en-US" altLang="en-US" dirty="0">
                <a:latin typeface="Arial" panose="020B0604020202020204" pitchFamily="34" charset="0"/>
              </a:rPr>
              <a:t> to the object is passed </a:t>
            </a:r>
            <a:r>
              <a:rPr lang="en-US" altLang="en-US" b="1" dirty="0">
                <a:latin typeface="Arial" panose="020B0604020202020204" pitchFamily="34" charset="0"/>
              </a:rPr>
              <a:t>by value</a:t>
            </a:r>
            <a:r>
              <a:rPr lang="en-US" altLang="en-US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This means both the caller and the method parameter point to the same object in memory.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If the method </a:t>
            </a:r>
            <a:r>
              <a:rPr lang="en-US" altLang="en-US" b="1" dirty="0">
                <a:latin typeface="Arial" panose="020B0604020202020204" pitchFamily="34" charset="0"/>
              </a:rPr>
              <a:t>modifies the object’s fields</a:t>
            </a:r>
            <a:r>
              <a:rPr lang="en-US" altLang="en-US" dirty="0">
                <a:latin typeface="Arial" panose="020B0604020202020204" pitchFamily="34" charset="0"/>
              </a:rPr>
              <a:t>, the changes are visible outside.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If the method </a:t>
            </a:r>
            <a:r>
              <a:rPr lang="en-US" altLang="en-US" b="1" dirty="0">
                <a:latin typeface="Arial" panose="020B0604020202020204" pitchFamily="34" charset="0"/>
              </a:rPr>
              <a:t>reassigns the reference</a:t>
            </a:r>
            <a:r>
              <a:rPr lang="en-US" altLang="en-US" dirty="0">
                <a:latin typeface="Arial" panose="020B0604020202020204" pitchFamily="34" charset="0"/>
              </a:rPr>
              <a:t>, the change won’t affect the caller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501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0117"/>
            <a:ext cx="10515600" cy="565684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Person {</a:t>
            </a:r>
          </a:p>
          <a:p>
            <a:pPr marL="0" indent="0">
              <a:buNone/>
            </a:pPr>
            <a:r>
              <a:rPr lang="en-IN" dirty="0" smtClean="0"/>
              <a:t>    String name;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void </a:t>
            </a:r>
            <a:r>
              <a:rPr lang="en-IN" dirty="0" err="1" smtClean="0"/>
              <a:t>changeName</a:t>
            </a:r>
            <a:r>
              <a:rPr lang="en-IN" dirty="0" smtClean="0"/>
              <a:t>(Person p) {</a:t>
            </a:r>
          </a:p>
          <a:p>
            <a:pPr marL="0" indent="0">
              <a:buNone/>
            </a:pPr>
            <a:r>
              <a:rPr lang="en-IN" dirty="0" smtClean="0"/>
              <a:t>        p.name = "Alice";  // modifies the same object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Person </a:t>
            </a:r>
            <a:r>
              <a:rPr lang="en-IN" dirty="0" err="1" smtClean="0"/>
              <a:t>person</a:t>
            </a:r>
            <a:r>
              <a:rPr lang="en-IN" dirty="0" smtClean="0"/>
              <a:t> = new Person();</a:t>
            </a:r>
          </a:p>
          <a:p>
            <a:pPr marL="0" indent="0">
              <a:buNone/>
            </a:pPr>
            <a:r>
              <a:rPr lang="en-IN" dirty="0" smtClean="0"/>
              <a:t>        person.name = "Bob";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Test t = new Test();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t.changeName</a:t>
            </a:r>
            <a:r>
              <a:rPr lang="en-IN" dirty="0" smtClean="0"/>
              <a:t>(person);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(person.name); // Output: Alice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7534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Reassigning reference inside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Person {</a:t>
            </a:r>
          </a:p>
          <a:p>
            <a:pPr marL="0" indent="0">
              <a:buNone/>
            </a:pPr>
            <a:r>
              <a:rPr lang="en-IN" dirty="0" smtClean="0"/>
              <a:t>    String name;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void reassign(Person p) {</a:t>
            </a:r>
          </a:p>
          <a:p>
            <a:pPr marL="0" indent="0">
              <a:buNone/>
            </a:pPr>
            <a:r>
              <a:rPr lang="en-IN" dirty="0" smtClean="0"/>
              <a:t>        p = new Person();  // new object created, only local reference changed</a:t>
            </a:r>
          </a:p>
          <a:p>
            <a:pPr marL="0" indent="0">
              <a:buNone/>
            </a:pPr>
            <a:r>
              <a:rPr lang="en-IN" dirty="0" smtClean="0"/>
              <a:t>        p.name = "Charlie";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 smtClean="0"/>
              <a:t>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Person </a:t>
            </a:r>
            <a:r>
              <a:rPr lang="en-IN" dirty="0" err="1" smtClean="0"/>
              <a:t>person</a:t>
            </a:r>
            <a:r>
              <a:rPr lang="en-IN" dirty="0" smtClean="0"/>
              <a:t> = new Person();</a:t>
            </a:r>
          </a:p>
          <a:p>
            <a:pPr marL="0" indent="0">
              <a:buNone/>
            </a:pPr>
            <a:r>
              <a:rPr lang="en-IN" dirty="0" smtClean="0"/>
              <a:t>        person.name = "Bob";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Test t = new Test();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t.reassign</a:t>
            </a:r>
            <a:r>
              <a:rPr lang="en-IN" dirty="0" smtClean="0"/>
              <a:t>(person);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(person.name); // Output: Bob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249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Method Chaining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Calculator </a:t>
            </a:r>
          </a:p>
          <a:p>
            <a:pPr marL="0" indent="0">
              <a:buNone/>
            </a:pPr>
            <a:r>
              <a:rPr lang="en-IN" dirty="0" smtClean="0"/>
              <a:t>{</a:t>
            </a:r>
          </a:p>
          <a:p>
            <a:pPr marL="0" indent="0">
              <a:buNone/>
            </a:pPr>
            <a:r>
              <a:rPr lang="en-IN" dirty="0" smtClean="0"/>
              <a:t>    </a:t>
            </a:r>
            <a:r>
              <a:rPr lang="en-IN" dirty="0" err="1" smtClean="0"/>
              <a:t>int</a:t>
            </a:r>
            <a:r>
              <a:rPr lang="en-IN" dirty="0" smtClean="0"/>
              <a:t> value;</a:t>
            </a:r>
          </a:p>
          <a:p>
            <a:pPr marL="0" indent="0">
              <a:buNone/>
            </a:pPr>
            <a:r>
              <a:rPr lang="en-IN" dirty="0" smtClean="0"/>
              <a:t>    Calculator add(</a:t>
            </a:r>
            <a:r>
              <a:rPr lang="en-IN" dirty="0" err="1" smtClean="0"/>
              <a:t>int</a:t>
            </a:r>
            <a:r>
              <a:rPr lang="en-IN" dirty="0" smtClean="0"/>
              <a:t> x) {</a:t>
            </a:r>
          </a:p>
          <a:p>
            <a:pPr marL="0" indent="0">
              <a:buNone/>
            </a:pPr>
            <a:r>
              <a:rPr lang="en-IN" dirty="0" smtClean="0"/>
              <a:t>        value += x;</a:t>
            </a:r>
          </a:p>
          <a:p>
            <a:pPr marL="0" indent="0">
              <a:buNone/>
            </a:pPr>
            <a:r>
              <a:rPr lang="en-IN" dirty="0" smtClean="0"/>
              <a:t>        return this; // return current object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Calculator multiply(</a:t>
            </a:r>
            <a:r>
              <a:rPr lang="en-IN" dirty="0" err="1" smtClean="0"/>
              <a:t>int</a:t>
            </a:r>
            <a:r>
              <a:rPr lang="en-IN" dirty="0" smtClean="0"/>
              <a:t> x) {</a:t>
            </a:r>
          </a:p>
          <a:p>
            <a:pPr marL="0" indent="0">
              <a:buNone/>
            </a:pPr>
            <a:r>
              <a:rPr lang="en-IN" dirty="0" smtClean="0"/>
              <a:t>        value *= x;</a:t>
            </a:r>
          </a:p>
          <a:p>
            <a:pPr marL="0" indent="0">
              <a:buNone/>
            </a:pPr>
            <a:r>
              <a:rPr lang="en-IN" dirty="0" smtClean="0"/>
              <a:t>        return this;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 smtClean="0"/>
              <a:t> Calculator subtract(</a:t>
            </a:r>
            <a:r>
              <a:rPr lang="en-IN" dirty="0" err="1" smtClean="0"/>
              <a:t>int</a:t>
            </a:r>
            <a:r>
              <a:rPr lang="en-IN" dirty="0" smtClean="0"/>
              <a:t> x) {</a:t>
            </a:r>
          </a:p>
          <a:p>
            <a:pPr marL="0" indent="0">
              <a:buNone/>
            </a:pPr>
            <a:r>
              <a:rPr lang="en-IN" dirty="0" smtClean="0"/>
              <a:t>        value -= x;</a:t>
            </a:r>
          </a:p>
          <a:p>
            <a:pPr marL="0" indent="0">
              <a:buNone/>
            </a:pPr>
            <a:r>
              <a:rPr lang="en-IN" dirty="0" smtClean="0"/>
              <a:t>        return this;</a:t>
            </a:r>
          </a:p>
          <a:p>
            <a:pPr marL="0" indent="0">
              <a:buNone/>
            </a:pPr>
            <a:r>
              <a:rPr lang="en-IN" dirty="0" smtClean="0"/>
              <a:t>    } </a:t>
            </a:r>
          </a:p>
          <a:p>
            <a:pPr marL="0" indent="0">
              <a:buNone/>
            </a:pPr>
            <a:r>
              <a:rPr lang="en-IN" dirty="0" smtClean="0"/>
              <a:t>void show() {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("Final Value = " + value);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Calculator c = new Calculator();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c.add</a:t>
            </a:r>
            <a:r>
              <a:rPr lang="en-IN" dirty="0" smtClean="0"/>
              <a:t>(10).multiply(2).subtract(5).show();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036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Intra-class Constructor Chaining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Constructor chaining means </a:t>
            </a:r>
            <a:r>
              <a:rPr lang="en-US" b="1" dirty="0" smtClean="0"/>
              <a:t>calling one constructor from another constructor</a:t>
            </a:r>
            <a:r>
              <a:rPr lang="en-US" dirty="0" smtClean="0"/>
              <a:t> in the same class using the keyword  </a:t>
            </a:r>
            <a:r>
              <a:rPr lang="en-IN" dirty="0" smtClean="0"/>
              <a:t>this().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It helps to </a:t>
            </a:r>
            <a:r>
              <a:rPr lang="en-US" altLang="en-US" b="1" dirty="0">
                <a:latin typeface="Arial" panose="020B0604020202020204" pitchFamily="34" charset="0"/>
              </a:rPr>
              <a:t>reuse code</a:t>
            </a:r>
            <a:r>
              <a:rPr lang="en-US" altLang="en-US" dirty="0">
                <a:latin typeface="Arial" panose="020B0604020202020204" pitchFamily="34" charset="0"/>
              </a:rPr>
              <a:t> and avoid duplication</a:t>
            </a:r>
            <a:r>
              <a:rPr lang="en-US" altLang="en-US" dirty="0" smtClean="0">
                <a:latin typeface="Arial" panose="020B0604020202020204" pitchFamily="34" charset="0"/>
              </a:rPr>
              <a:t>.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Only the </a:t>
            </a:r>
            <a:r>
              <a:rPr lang="en-US" altLang="en-US" b="1" dirty="0">
                <a:latin typeface="Arial" panose="020B0604020202020204" pitchFamily="34" charset="0"/>
              </a:rPr>
              <a:t>first statement</a:t>
            </a:r>
            <a:r>
              <a:rPr lang="en-US" altLang="en-US" dirty="0">
                <a:latin typeface="Arial" panose="020B0604020202020204" pitchFamily="34" charset="0"/>
              </a:rPr>
              <a:t> in a constructor can be a call to another </a:t>
            </a:r>
            <a:r>
              <a:rPr lang="en-US" altLang="en-US" dirty="0" smtClean="0">
                <a:latin typeface="Arial" panose="020B0604020202020204" pitchFamily="34" charset="0"/>
              </a:rPr>
              <a:t>constructor </a:t>
            </a:r>
            <a:r>
              <a:rPr lang="en-IN" dirty="0" smtClean="0"/>
              <a:t>this()</a:t>
            </a:r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4496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503237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N" dirty="0" smtClean="0"/>
              <a:t>class Student {</a:t>
            </a:r>
          </a:p>
          <a:p>
            <a:pPr marL="0" indent="0">
              <a:buNone/>
            </a:pPr>
            <a:r>
              <a:rPr lang="en-IN" dirty="0" smtClean="0"/>
              <a:t>    String name;</a:t>
            </a:r>
          </a:p>
          <a:p>
            <a:pPr marL="0" indent="0">
              <a:buNone/>
            </a:pPr>
            <a:r>
              <a:rPr lang="en-IN" dirty="0" smtClean="0"/>
              <a:t>    </a:t>
            </a:r>
            <a:r>
              <a:rPr lang="en-IN" dirty="0" err="1" smtClean="0"/>
              <a:t>int</a:t>
            </a:r>
            <a:r>
              <a:rPr lang="en-IN" dirty="0" smtClean="0"/>
              <a:t> age;</a:t>
            </a:r>
          </a:p>
          <a:p>
            <a:pPr marL="0" indent="0">
              <a:buNone/>
            </a:pPr>
            <a:r>
              <a:rPr lang="en-IN" dirty="0" smtClean="0"/>
              <a:t>    String course;</a:t>
            </a:r>
          </a:p>
          <a:p>
            <a:pPr marL="0" indent="0">
              <a:buNone/>
            </a:pPr>
            <a:r>
              <a:rPr lang="en-IN" dirty="0" smtClean="0"/>
              <a:t>    // Constructor 1</a:t>
            </a:r>
          </a:p>
          <a:p>
            <a:pPr marL="0" indent="0">
              <a:buNone/>
            </a:pPr>
            <a:r>
              <a:rPr lang="en-IN" dirty="0" smtClean="0"/>
              <a:t>    Student() {</a:t>
            </a:r>
          </a:p>
          <a:p>
            <a:pPr marL="0" indent="0">
              <a:buNone/>
            </a:pPr>
            <a:r>
              <a:rPr lang="en-IN" dirty="0" smtClean="0"/>
              <a:t>        this("Unknown"); // Calls Constructor 2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("Default constructor called");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    // Constructor 2</a:t>
            </a:r>
          </a:p>
          <a:p>
            <a:pPr marL="0" indent="0">
              <a:buNone/>
            </a:pPr>
            <a:r>
              <a:rPr lang="en-IN" dirty="0" smtClean="0"/>
              <a:t>    Student(String name) {</a:t>
            </a:r>
          </a:p>
          <a:p>
            <a:pPr marL="0" indent="0">
              <a:buNone/>
            </a:pPr>
            <a:r>
              <a:rPr lang="en-IN" dirty="0" smtClean="0"/>
              <a:t>        this(name, 18);  // Calls Constructor 3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("Constructor with name called");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    // Constructor 3</a:t>
            </a:r>
          </a:p>
          <a:p>
            <a:pPr marL="0" indent="0">
              <a:buNone/>
            </a:pPr>
            <a:r>
              <a:rPr lang="en-IN" dirty="0" smtClean="0"/>
              <a:t>    Student(String name, </a:t>
            </a:r>
            <a:r>
              <a:rPr lang="en-IN" dirty="0" err="1" smtClean="0"/>
              <a:t>int</a:t>
            </a:r>
            <a:r>
              <a:rPr lang="en-IN" dirty="0" smtClean="0"/>
              <a:t> age) {</a:t>
            </a:r>
          </a:p>
          <a:p>
            <a:pPr marL="0" indent="0">
              <a:buNone/>
            </a:pPr>
            <a:r>
              <a:rPr lang="en-IN" dirty="0" smtClean="0"/>
              <a:t>        this(name, age, "</a:t>
            </a:r>
            <a:r>
              <a:rPr lang="en-IN" dirty="0" err="1" smtClean="0"/>
              <a:t>B.Tech</a:t>
            </a:r>
            <a:r>
              <a:rPr lang="en-IN" dirty="0" smtClean="0"/>
              <a:t>");  // Calls Constructor 4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("Constructor with name &amp; age called");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93590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N" dirty="0" smtClean="0"/>
              <a:t> // Constructor 4</a:t>
            </a:r>
          </a:p>
          <a:p>
            <a:pPr marL="0" indent="0">
              <a:buNone/>
            </a:pPr>
            <a:r>
              <a:rPr lang="en-IN" dirty="0" smtClean="0"/>
              <a:t>    Student(String name, </a:t>
            </a:r>
            <a:r>
              <a:rPr lang="en-IN" dirty="0" err="1" smtClean="0"/>
              <a:t>int</a:t>
            </a:r>
            <a:r>
              <a:rPr lang="en-IN" dirty="0" smtClean="0"/>
              <a:t> age, String course) {</a:t>
            </a:r>
          </a:p>
          <a:p>
            <a:pPr marL="0" indent="0">
              <a:buNone/>
            </a:pPr>
            <a:r>
              <a:rPr lang="en-IN" dirty="0" smtClean="0"/>
              <a:t>        this.name = name;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this.age</a:t>
            </a:r>
            <a:r>
              <a:rPr lang="en-IN" dirty="0" smtClean="0"/>
              <a:t> = age;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this.course</a:t>
            </a:r>
            <a:r>
              <a:rPr lang="en-IN" dirty="0" smtClean="0"/>
              <a:t> = course;</a:t>
            </a:r>
          </a:p>
          <a:p>
            <a:pPr marL="0" indent="0">
              <a:buNone/>
            </a:pPr>
            <a:r>
              <a:rPr lang="en-IN" dirty="0" smtClean="0"/>
              <a:t>        </a:t>
            </a:r>
            <a:r>
              <a:rPr lang="en-IN" dirty="0" err="1" smtClean="0"/>
              <a:t>System.out.println</a:t>
            </a:r>
            <a:r>
              <a:rPr lang="en-IN" dirty="0" smtClean="0"/>
              <a:t>("Final constructor called");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public class Test {</a:t>
            </a:r>
          </a:p>
          <a:p>
            <a:pPr marL="0" indent="0">
              <a:buNone/>
            </a:pPr>
            <a:r>
              <a:rPr lang="en-IN" dirty="0" smtClean="0"/>
              <a:t>    public static void main(String[] </a:t>
            </a:r>
            <a:r>
              <a:rPr lang="en-IN" dirty="0" err="1" smtClean="0"/>
              <a:t>args</a:t>
            </a:r>
            <a:r>
              <a:rPr lang="en-IN" dirty="0" smtClean="0"/>
              <a:t>) {</a:t>
            </a:r>
          </a:p>
          <a:p>
            <a:pPr marL="0" indent="0">
              <a:buNone/>
            </a:pPr>
            <a:r>
              <a:rPr lang="en-IN" dirty="0" smtClean="0"/>
              <a:t>        Student s = new Student();  </a:t>
            </a:r>
          </a:p>
          <a:p>
            <a:pPr marL="0" indent="0">
              <a:buNone/>
            </a:pPr>
            <a:r>
              <a:rPr lang="en-IN" dirty="0" smtClean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94619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1453</Words>
  <Application>Microsoft Office PowerPoint</Application>
  <PresentationFormat>Widescreen</PresentationFormat>
  <Paragraphs>272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Chaining mathod and constructor</vt:lpstr>
      <vt:lpstr>Argument Passing in java</vt:lpstr>
      <vt:lpstr>Example</vt:lpstr>
      <vt:lpstr>Passing Objects (Reference Types)</vt:lpstr>
      <vt:lpstr>PowerPoint Presentation</vt:lpstr>
      <vt:lpstr>Reassigning reference inside method</vt:lpstr>
      <vt:lpstr>Method Chaining</vt:lpstr>
      <vt:lpstr>Intra-class Constructor Chaining</vt:lpstr>
      <vt:lpstr>Example</vt:lpstr>
      <vt:lpstr>Differences</vt:lpstr>
      <vt:lpstr>What are Wrapper Classes?</vt:lpstr>
      <vt:lpstr>Why Wrapper Classes?</vt:lpstr>
      <vt:lpstr>Example</vt:lpstr>
      <vt:lpstr>Useful Wrapper Methods</vt:lpstr>
      <vt:lpstr>Using Wrappers in Collections</vt:lpstr>
      <vt:lpstr>What is the Object class</vt:lpstr>
      <vt:lpstr>Important Methods of Object Class</vt:lpstr>
      <vt:lpstr>Example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Chaining mathod and constructor</dc:title>
  <dc:creator>cse</dc:creator>
  <cp:lastModifiedBy>cse</cp:lastModifiedBy>
  <cp:revision>8</cp:revision>
  <dcterms:created xsi:type="dcterms:W3CDTF">2025-09-18T04:29:43Z</dcterms:created>
  <dcterms:modified xsi:type="dcterms:W3CDTF">2025-09-18T08:30:07Z</dcterms:modified>
</cp:coreProperties>
</file>