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722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799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413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44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072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977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110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42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378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257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71F45-D9F7-490B-82B7-008575B28387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98B36-9679-4A5D-8CCA-2EA76E5F4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998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Class Loading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 smtClean="0"/>
              <a:t>Prof.</a:t>
            </a:r>
            <a:r>
              <a:rPr lang="en-IN" dirty="0" smtClean="0"/>
              <a:t> Savita Sheoran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244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vs Dynamic Class Loading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773556"/>
              </p:ext>
            </p:extLst>
          </p:nvPr>
        </p:nvGraphicFramePr>
        <p:xfrm>
          <a:off x="1492541" y="2240445"/>
          <a:ext cx="10515600" cy="475488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46462606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9611773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97506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Static Class Loading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Dynamic Class Loading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102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Definition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Class is loaded at compile-time (by new keyword).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Class is loaded at runtime (by reflection or Class.forName() etc.).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1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When loaded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At </a:t>
                      </a:r>
                      <a:r>
                        <a:rPr lang="en-IN" b="1"/>
                        <a:t>compile-time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At </a:t>
                      </a:r>
                      <a:r>
                        <a:rPr lang="en-IN" b="1"/>
                        <a:t>runtime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377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How objects are created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Using new operator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Using Class.forName(), newInstance(), or Constructor.newInstance()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324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Flexibility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Less flexible (classes must be known at compile time).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More flexible (classes can be decided at runtime).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79075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IN" b="1" dirty="0"/>
                        <a:t>Example Use Case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object creation (Student s = new Student();)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JDBC driver loading (</a:t>
                      </a:r>
                      <a:r>
                        <a:rPr lang="en-IN" dirty="0" err="1"/>
                        <a:t>Class.forName</a:t>
                      </a:r>
                      <a:r>
                        <a:rPr lang="en-IN" dirty="0"/>
                        <a:t>("</a:t>
                      </a:r>
                      <a:r>
                        <a:rPr lang="en-IN" dirty="0" err="1"/>
                        <a:t>com.mysql.cj.jdbc.Driver</a:t>
                      </a:r>
                      <a:r>
                        <a:rPr lang="en-IN" dirty="0" smtClean="0"/>
                        <a:t>");)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0368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IN" dirty="0" smtClean="0"/>
                        <a:t>Speed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Faster, used in normal coding.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Slower but flexible, used in frameworks like JDBC, Servlets, Spring, Hibernate.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551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066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Static Loading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Student {</a:t>
            </a:r>
          </a:p>
          <a:p>
            <a:pPr marL="0" indent="0">
              <a:buNone/>
            </a:pPr>
            <a:r>
              <a:rPr lang="en-IN" dirty="0" smtClean="0"/>
              <a:t>    void show()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("Student class method executed!");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</a:t>
            </a:r>
            <a:r>
              <a:rPr lang="en-IN" dirty="0" err="1" smtClean="0"/>
              <a:t>StaticLoadingDemo</a:t>
            </a:r>
            <a:r>
              <a:rPr lang="en-IN" dirty="0" smtClean="0"/>
              <a:t>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// Static class loading using 'new'</a:t>
            </a:r>
          </a:p>
          <a:p>
            <a:pPr marL="0" indent="0">
              <a:buNone/>
            </a:pPr>
            <a:r>
              <a:rPr lang="en-IN" dirty="0" smtClean="0"/>
              <a:t>        Student s = new Student();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s.show</a:t>
            </a:r>
            <a:r>
              <a:rPr lang="en-IN" dirty="0" smtClean="0"/>
              <a:t>();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5514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Dynamic Loading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Teacher {</a:t>
            </a:r>
          </a:p>
          <a:p>
            <a:pPr marL="0" indent="0">
              <a:buNone/>
            </a:pPr>
            <a:r>
              <a:rPr lang="en-IN" dirty="0" smtClean="0"/>
              <a:t>    void display()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("Teacher class method executed!");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</a:t>
            </a:r>
            <a:r>
              <a:rPr lang="en-IN" dirty="0" err="1" smtClean="0"/>
              <a:t>DynamicLoadingDemo</a:t>
            </a:r>
            <a:r>
              <a:rPr lang="en-IN" dirty="0" smtClean="0"/>
              <a:t>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throws Exception {</a:t>
            </a:r>
          </a:p>
          <a:p>
            <a:pPr marL="0" indent="0">
              <a:buNone/>
            </a:pPr>
            <a:r>
              <a:rPr lang="en-IN" dirty="0" smtClean="0"/>
              <a:t>        // Dynamic class loading using reflection</a:t>
            </a:r>
          </a:p>
          <a:p>
            <a:pPr marL="0" indent="0">
              <a:buNone/>
            </a:pPr>
            <a:r>
              <a:rPr lang="en-IN" dirty="0" smtClean="0"/>
              <a:t>        Class&lt;?&gt; c = </a:t>
            </a:r>
            <a:r>
              <a:rPr lang="en-IN" dirty="0" err="1" smtClean="0"/>
              <a:t>Class.forName</a:t>
            </a:r>
            <a:r>
              <a:rPr lang="en-IN" dirty="0" smtClean="0"/>
              <a:t>("Teacher");  // load class by name</a:t>
            </a:r>
          </a:p>
          <a:p>
            <a:pPr marL="0" indent="0">
              <a:buNone/>
            </a:pPr>
            <a:r>
              <a:rPr lang="en-IN" dirty="0" smtClean="0"/>
              <a:t>        Object </a:t>
            </a:r>
            <a:r>
              <a:rPr lang="en-IN" dirty="0" err="1" smtClean="0"/>
              <a:t>obj</a:t>
            </a:r>
            <a:r>
              <a:rPr lang="en-IN" dirty="0" smtClean="0"/>
              <a:t> = </a:t>
            </a:r>
            <a:r>
              <a:rPr lang="en-IN" dirty="0" err="1" smtClean="0"/>
              <a:t>c.getDeclaredConstructor</a:t>
            </a:r>
            <a:r>
              <a:rPr lang="en-IN" dirty="0" smtClean="0"/>
              <a:t>().</a:t>
            </a:r>
            <a:r>
              <a:rPr lang="en-IN" dirty="0" err="1" smtClean="0"/>
              <a:t>newInstance</a:t>
            </a:r>
            <a:r>
              <a:rPr lang="en-IN" dirty="0" smtClean="0"/>
              <a:t>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</a:p>
          <a:p>
            <a:pPr marL="0" indent="0">
              <a:buNone/>
            </a:pPr>
            <a:r>
              <a:rPr lang="en-IN" dirty="0" smtClean="0"/>
              <a:t>        // Invoke method using reflection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c.getMethod</a:t>
            </a:r>
            <a:r>
              <a:rPr lang="en-IN" dirty="0" smtClean="0"/>
              <a:t>("display").invoke(</a:t>
            </a:r>
            <a:r>
              <a:rPr lang="en-IN" dirty="0" err="1" smtClean="0"/>
              <a:t>obj</a:t>
            </a:r>
            <a:r>
              <a:rPr lang="en-IN" dirty="0" smtClean="0"/>
              <a:t>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174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 vs explicit class loading 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355374"/>
          <a:ext cx="10515600" cy="329184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1913422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3882376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609374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Aspect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Implicit Class Loading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Explicit Class Loading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206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 dirty="0"/>
                        <a:t>When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When class is </a:t>
                      </a:r>
                      <a:r>
                        <a:rPr lang="en-US" b="1"/>
                        <a:t>referenced</a:t>
                      </a:r>
                      <a:r>
                        <a:rPr lang="en-US"/>
                        <a:t> in code.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When programmer </a:t>
                      </a:r>
                      <a:r>
                        <a:rPr lang="en-US" b="1"/>
                        <a:t>explicitly loads</a:t>
                      </a:r>
                      <a:r>
                        <a:rPr lang="en-US"/>
                        <a:t> using reflection.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81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Trigger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new keyword, method call, or static reference.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Class.forName(), ClassLoader.loadClass().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648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Control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Less control (automatic).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Full control (manual).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018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Use Case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Regular object creation, normal apps.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JDBC drivers, frameworks, plugins, dynamic modules.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53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 dirty="0"/>
                        <a:t>Performance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Faster, as JVM optimizes it.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Slightly slower (reflection overhead).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936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966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8515"/>
            <a:ext cx="10515600" cy="1325563"/>
          </a:xfrm>
        </p:spPr>
        <p:txBody>
          <a:bodyPr/>
          <a:lstStyle/>
          <a:p>
            <a:r>
              <a:rPr lang="en-IN" dirty="0" smtClean="0"/>
              <a:t>Class Loading Operations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369977" y="1239456"/>
            <a:ext cx="363893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 smtClean="0"/>
              <a:t>      +-----------------+</a:t>
            </a:r>
          </a:p>
          <a:p>
            <a:r>
              <a:rPr lang="en-IN" dirty="0" smtClean="0"/>
              <a:t>        |   Loading           |</a:t>
            </a:r>
          </a:p>
          <a:p>
            <a:r>
              <a:rPr lang="en-IN" dirty="0" smtClean="0"/>
              <a:t>        | (</a:t>
            </a:r>
            <a:r>
              <a:rPr lang="en-IN" dirty="0" err="1" smtClean="0"/>
              <a:t>ClassLoader</a:t>
            </a:r>
            <a:r>
              <a:rPr lang="en-IN" dirty="0" smtClean="0"/>
              <a:t>)   |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         ↓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|    Linking          |</a:t>
            </a:r>
          </a:p>
          <a:p>
            <a:r>
              <a:rPr lang="en-IN" dirty="0" smtClean="0"/>
              <a:t>        |  - Verification  |</a:t>
            </a:r>
          </a:p>
          <a:p>
            <a:r>
              <a:rPr lang="en-IN" dirty="0" smtClean="0"/>
              <a:t>        |  - Preparation  |</a:t>
            </a:r>
          </a:p>
          <a:p>
            <a:r>
              <a:rPr lang="en-IN" dirty="0" smtClean="0"/>
              <a:t>        |  - Resolution   |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         ↓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| Initialization   |</a:t>
            </a:r>
          </a:p>
          <a:p>
            <a:r>
              <a:rPr lang="en-IN" dirty="0" smtClean="0"/>
              <a:t>        | (static blocks, |</a:t>
            </a:r>
          </a:p>
          <a:p>
            <a:r>
              <a:rPr lang="en-IN" dirty="0" smtClean="0"/>
              <a:t>        |  static </a:t>
            </a:r>
            <a:r>
              <a:rPr lang="en-IN" dirty="0" err="1" smtClean="0"/>
              <a:t>vars</a:t>
            </a:r>
            <a:r>
              <a:rPr lang="en-IN" dirty="0" smtClean="0"/>
              <a:t>)     |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         ↓</a:t>
            </a:r>
          </a:p>
          <a:p>
            <a:r>
              <a:rPr lang="en-IN" dirty="0" smtClean="0"/>
              <a:t>        +-----------------+</a:t>
            </a:r>
          </a:p>
          <a:p>
            <a:r>
              <a:rPr lang="en-IN" dirty="0" smtClean="0"/>
              <a:t>        | Execution (main)|</a:t>
            </a:r>
          </a:p>
          <a:p>
            <a:r>
              <a:rPr lang="en-IN" dirty="0" smtClean="0"/>
              <a:t>        +-----------------+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3881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3900" dirty="0" smtClean="0">
                <a:solidFill>
                  <a:srgbClr val="FF0000"/>
                </a:solidFill>
              </a:rPr>
              <a:t>Thanks</a:t>
            </a:r>
          </a:p>
          <a:p>
            <a:endParaRPr lang="en-IN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61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Java Memory Structure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9684"/>
            <a:ext cx="6183385" cy="471727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 a Java program runs, JVM divides memory into </a:t>
            </a:r>
            <a:r>
              <a:rPr lang="en-US" b="1" dirty="0" smtClean="0"/>
              <a:t>five major runtime areas</a:t>
            </a:r>
            <a:r>
              <a:rPr lang="en-US" dirty="0" smtClean="0"/>
              <a:t>:</a:t>
            </a:r>
          </a:p>
          <a:p>
            <a:r>
              <a:rPr lang="en-US" dirty="0" smtClean="0"/>
              <a:t>Method Area ( Class Area or Permanent Generation (</a:t>
            </a:r>
            <a:r>
              <a:rPr lang="en-US" dirty="0" err="1" smtClean="0"/>
              <a:t>PermGen</a:t>
            </a:r>
            <a:r>
              <a:rPr lang="en-US" dirty="0" smtClean="0"/>
              <a:t>) / </a:t>
            </a:r>
            <a:r>
              <a:rPr lang="en-US" dirty="0" err="1" smtClean="0"/>
              <a:t>Metaspace</a:t>
            </a:r>
            <a:r>
              <a:rPr lang="en-US" dirty="0" smtClean="0"/>
              <a:t> in Java 8+)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Stores </a:t>
            </a:r>
            <a:r>
              <a:rPr lang="en-US" altLang="en-US" b="1" dirty="0">
                <a:latin typeface="Arial" panose="020B0604020202020204" pitchFamily="34" charset="0"/>
              </a:rPr>
              <a:t>class-level data</a:t>
            </a:r>
            <a:r>
              <a:rPr lang="en-US" altLang="en-US" dirty="0">
                <a:latin typeface="Arial" panose="020B0604020202020204" pitchFamily="34" charset="0"/>
              </a:rPr>
              <a:t>: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dirty="0">
                <a:latin typeface="Arial" panose="020B0604020202020204" pitchFamily="34" charset="0"/>
              </a:rPr>
              <a:t>Class metadata (class name, superclass, interfaces, modifiers)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dirty="0">
                <a:latin typeface="Arial" panose="020B0604020202020204" pitchFamily="34" charset="0"/>
              </a:rPr>
              <a:t>Static variables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dirty="0">
                <a:latin typeface="Arial" panose="020B0604020202020204" pitchFamily="34" charset="0"/>
              </a:rPr>
              <a:t>Constant pool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dirty="0">
                <a:latin typeface="Arial" panose="020B0604020202020204" pitchFamily="34" charset="0"/>
              </a:rPr>
              <a:t>Method and field information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dirty="0">
                <a:latin typeface="Arial" panose="020B0604020202020204" pitchFamily="34" charset="0"/>
              </a:rPr>
              <a:t>Code for methods and constructors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200" b="1" dirty="0">
                <a:latin typeface="Arial" panose="020B0604020202020204" pitchFamily="34" charset="0"/>
              </a:rPr>
              <a:t>Shared among all threads</a:t>
            </a:r>
            <a:r>
              <a:rPr lang="en-US" altLang="en-US" sz="2200" dirty="0">
                <a:latin typeface="Arial" panose="020B0604020202020204" pitchFamily="34" charset="0"/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IN" sz="2200" dirty="0" smtClean="0"/>
          </a:p>
          <a:p>
            <a:r>
              <a:rPr lang="en-US" sz="2400" b="1" dirty="0" smtClean="0"/>
              <a:t>In Java 8+, </a:t>
            </a:r>
            <a:r>
              <a:rPr lang="en-US" sz="2400" b="1" dirty="0" err="1" smtClean="0"/>
              <a:t>PermGen</a:t>
            </a:r>
            <a:r>
              <a:rPr lang="en-US" sz="2400" b="1" dirty="0" smtClean="0"/>
              <a:t> is replaced by </a:t>
            </a:r>
            <a:r>
              <a:rPr lang="en-US" sz="2400" b="1" dirty="0" err="1" smtClean="0"/>
              <a:t>Metaspace</a:t>
            </a:r>
            <a:r>
              <a:rPr lang="en-US" sz="2400" dirty="0" smtClean="0"/>
              <a:t> which grows dynamically.</a:t>
            </a:r>
            <a:endParaRPr lang="en-IN" sz="2600" dirty="0"/>
          </a:p>
        </p:txBody>
      </p:sp>
      <p:sp>
        <p:nvSpPr>
          <p:cNvPr id="4" name="Rectangle 3"/>
          <p:cNvSpPr/>
          <p:nvPr/>
        </p:nvSpPr>
        <p:spPr>
          <a:xfrm>
            <a:off x="6820250" y="1600637"/>
            <a:ext cx="40183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/>
              <a:t>+------------------------------------------------+</a:t>
            </a:r>
          </a:p>
          <a:p>
            <a:r>
              <a:rPr lang="en-IN" dirty="0" smtClean="0"/>
              <a:t>|           Method Area (</a:t>
            </a:r>
            <a:r>
              <a:rPr lang="en-IN" dirty="0" err="1" smtClean="0"/>
              <a:t>Metaspace</a:t>
            </a:r>
            <a:r>
              <a:rPr lang="en-IN" dirty="0" smtClean="0"/>
              <a:t>)       |</a:t>
            </a:r>
          </a:p>
          <a:p>
            <a:r>
              <a:rPr lang="en-IN" dirty="0" smtClean="0"/>
              <a:t>|  - Class info, static </a:t>
            </a:r>
            <a:r>
              <a:rPr lang="en-IN" dirty="0" err="1" smtClean="0"/>
              <a:t>vars</a:t>
            </a:r>
            <a:r>
              <a:rPr lang="en-IN" dirty="0" smtClean="0"/>
              <a:t>, constants     |</a:t>
            </a:r>
          </a:p>
          <a:p>
            <a:r>
              <a:rPr lang="en-IN" dirty="0" smtClean="0"/>
              <a:t>+------------------------------------------------+</a:t>
            </a:r>
          </a:p>
          <a:p>
            <a:r>
              <a:rPr lang="en-IN" dirty="0" smtClean="0"/>
              <a:t>|                  Heap                  	              |</a:t>
            </a:r>
          </a:p>
          <a:p>
            <a:r>
              <a:rPr lang="en-IN" dirty="0" smtClean="0"/>
              <a:t>|   Young Gen (Eden + S0 + S1)             |</a:t>
            </a:r>
          </a:p>
          <a:p>
            <a:r>
              <a:rPr lang="en-IN" dirty="0" smtClean="0"/>
              <a:t>|   Old Gen (Tenured)                             |</a:t>
            </a:r>
          </a:p>
          <a:p>
            <a:r>
              <a:rPr lang="en-IN" dirty="0" smtClean="0"/>
              <a:t>|   Stores Objects                                    |</a:t>
            </a:r>
          </a:p>
          <a:p>
            <a:r>
              <a:rPr lang="en-IN" dirty="0" smtClean="0"/>
              <a:t>+------------------------------------------------+</a:t>
            </a:r>
          </a:p>
          <a:p>
            <a:r>
              <a:rPr lang="en-IN" dirty="0" smtClean="0"/>
              <a:t>|   Stack (per thread)                              |</a:t>
            </a:r>
          </a:p>
          <a:p>
            <a:r>
              <a:rPr lang="en-IN" dirty="0" smtClean="0"/>
              <a:t>|   - Local variables                                  |</a:t>
            </a:r>
          </a:p>
          <a:p>
            <a:r>
              <a:rPr lang="en-IN" dirty="0" smtClean="0"/>
              <a:t>|   - Call frames                                        |</a:t>
            </a:r>
          </a:p>
          <a:p>
            <a:r>
              <a:rPr lang="en-IN" dirty="0" smtClean="0"/>
              <a:t>+------------------------------------------------+</a:t>
            </a:r>
          </a:p>
          <a:p>
            <a:r>
              <a:rPr lang="en-IN" dirty="0" smtClean="0"/>
              <a:t>|   PC Register (per thread)                    |</a:t>
            </a:r>
          </a:p>
          <a:p>
            <a:r>
              <a:rPr lang="en-IN" dirty="0" smtClean="0"/>
              <a:t>+-------------------------------------------------+</a:t>
            </a:r>
          </a:p>
          <a:p>
            <a:r>
              <a:rPr lang="en-IN" dirty="0" smtClean="0"/>
              <a:t>|   Native Method Stack (per thread)    |</a:t>
            </a:r>
          </a:p>
          <a:p>
            <a:r>
              <a:rPr lang="en-IN" dirty="0" smtClean="0"/>
              <a:t>+--------------------------------------------------+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867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Heap Area</a:t>
            </a:r>
            <a:endParaRPr lang="en-IN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877636"/>
            <a:ext cx="8264122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largest memory part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JVM.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Stores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their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instance variables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Divided into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Young Generation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Old (Tenured) Generation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Young Generation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Newly created objects.</a:t>
            </a: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Further divided into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Eden Space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Survivor Spaces (S0, S1)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Old Generation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Long-lived objects moved from Young Generation after multiple GC cycles.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Shared among all threads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Managed by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Garbage Collector (GC)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352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Stack Area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Each thread gets its </a:t>
            </a:r>
            <a:r>
              <a:rPr lang="en-US" altLang="en-US" b="1" dirty="0">
                <a:latin typeface="Arial" panose="020B0604020202020204" pitchFamily="34" charset="0"/>
              </a:rPr>
              <a:t>own stack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Stores: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Method call frames (stack frames)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Local variables</a:t>
            </a:r>
            <a:r>
              <a:rPr lang="en-US" altLang="en-US" dirty="0">
                <a:latin typeface="Arial" panose="020B0604020202020204" pitchFamily="34" charset="0"/>
              </a:rPr>
              <a:t>, references to objects in the heap.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Intermediate computations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Last-In-First-Out (LIFO)</a:t>
            </a:r>
            <a:r>
              <a:rPr lang="en-US" altLang="en-US" dirty="0">
                <a:latin typeface="Arial" panose="020B0604020202020204" pitchFamily="34" charset="0"/>
              </a:rPr>
              <a:t> memory allocation.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Thread-specific → if a thread ends, its stack memory is reclaimed.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889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PC Register (Program Counter Register)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Each thread has its </a:t>
            </a:r>
            <a:r>
              <a:rPr lang="en-US" altLang="en-US" b="1" dirty="0">
                <a:latin typeface="Arial" panose="020B0604020202020204" pitchFamily="34" charset="0"/>
              </a:rPr>
              <a:t>own PC register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Holds the </a:t>
            </a:r>
            <a:r>
              <a:rPr lang="en-US" altLang="en-US" b="1" dirty="0">
                <a:latin typeface="Arial" panose="020B0604020202020204" pitchFamily="34" charset="0"/>
              </a:rPr>
              <a:t>address of the currently executing instruction</a:t>
            </a:r>
            <a:r>
              <a:rPr lang="en-US" altLang="en-US" dirty="0">
                <a:latin typeface="Arial" panose="020B0604020202020204" pitchFamily="34" charset="0"/>
              </a:rPr>
              <a:t> in the JVM.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Arial" panose="020B0604020202020204" pitchFamily="34" charset="0"/>
              </a:rPr>
              <a:t>Helps in thread execution and switching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758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Native Method Stack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executing </a:t>
            </a:r>
            <a:r>
              <a:rPr lang="en-US" b="1" dirty="0" smtClean="0"/>
              <a:t>native (non-Java) methods</a:t>
            </a:r>
            <a:r>
              <a:rPr lang="en-US" dirty="0" smtClean="0"/>
              <a:t> written in C/C++.</a:t>
            </a:r>
          </a:p>
          <a:p>
            <a:r>
              <a:rPr lang="en-US" dirty="0" smtClean="0"/>
              <a:t>Works with </a:t>
            </a:r>
            <a:r>
              <a:rPr lang="en-US" b="1" dirty="0" smtClean="0"/>
              <a:t>Java Native Interface (JNI)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thread has a separate native method stack.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469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Loading &amp; Execution Flow in Java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Java program runs, the </a:t>
            </a:r>
            <a:r>
              <a:rPr lang="en-US" b="1" dirty="0" err="1" smtClean="0"/>
              <a:t>ClassLoader</a:t>
            </a:r>
            <a:r>
              <a:rPr lang="en-US" b="1" dirty="0" smtClean="0"/>
              <a:t> subsystem</a:t>
            </a:r>
            <a:r>
              <a:rPr lang="en-US" dirty="0" smtClean="0"/>
              <a:t> of JVM handles class loading in </a:t>
            </a:r>
            <a:r>
              <a:rPr lang="en-US" b="1" dirty="0" smtClean="0"/>
              <a:t>three main phases</a:t>
            </a:r>
            <a:r>
              <a:rPr lang="en-US" dirty="0" smtClean="0"/>
              <a:t>:</a:t>
            </a:r>
          </a:p>
          <a:p>
            <a:r>
              <a:rPr lang="en-IN" dirty="0" smtClean="0"/>
              <a:t>Class Loading Process</a:t>
            </a:r>
          </a:p>
          <a:p>
            <a:r>
              <a:rPr lang="en-IN" dirty="0" smtClean="0"/>
              <a:t>Execution Flow in JVM</a:t>
            </a:r>
          </a:p>
          <a:p>
            <a:r>
              <a:rPr lang="en-US" dirty="0" smtClean="0"/>
              <a:t>Static vs Dynamic Class Loading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488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Class Loading Process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b="1" dirty="0" smtClean="0"/>
              <a:t>Loading</a:t>
            </a:r>
          </a:p>
          <a:p>
            <a:pPr lvl="1"/>
            <a:r>
              <a:rPr lang="en-IN" dirty="0" smtClean="0"/>
              <a:t>The </a:t>
            </a:r>
            <a:r>
              <a:rPr lang="en-IN" b="1" dirty="0" err="1" smtClean="0"/>
              <a:t>ClassLoader</a:t>
            </a:r>
            <a:r>
              <a:rPr lang="en-IN" dirty="0" smtClean="0"/>
              <a:t> reads .class files into memory.</a:t>
            </a:r>
          </a:p>
          <a:p>
            <a:pPr lvl="1"/>
            <a:r>
              <a:rPr lang="en-IN" dirty="0" smtClean="0"/>
              <a:t>Types of </a:t>
            </a:r>
            <a:r>
              <a:rPr lang="en-IN" dirty="0" err="1" smtClean="0"/>
              <a:t>ClassLoaders</a:t>
            </a:r>
            <a:r>
              <a:rPr lang="en-IN" dirty="0" smtClean="0"/>
              <a:t>:</a:t>
            </a:r>
          </a:p>
          <a:p>
            <a:pPr lvl="2"/>
            <a:r>
              <a:rPr lang="en-IN" b="1" dirty="0" smtClean="0"/>
              <a:t>Bootstrap </a:t>
            </a:r>
            <a:r>
              <a:rPr lang="en-IN" b="1" dirty="0" err="1" smtClean="0"/>
              <a:t>ClassLoader</a:t>
            </a:r>
            <a:r>
              <a:rPr lang="en-IN" dirty="0" smtClean="0"/>
              <a:t> </a:t>
            </a:r>
            <a:r>
              <a:rPr lang="en-IN" dirty="0" smtClean="0">
                <a:sym typeface="Wingdings" panose="05000000000000000000" pitchFamily="2" charset="2"/>
              </a:rPr>
              <a:t></a:t>
            </a:r>
            <a:r>
              <a:rPr lang="en-IN" dirty="0" smtClean="0"/>
              <a:t>loads core Java classes </a:t>
            </a:r>
            <a:r>
              <a:rPr lang="en-IN" dirty="0" err="1" smtClean="0"/>
              <a:t>java.lang</a:t>
            </a:r>
            <a:r>
              <a:rPr lang="en-IN" dirty="0" smtClean="0"/>
              <a:t>.*; etc.</a:t>
            </a:r>
          </a:p>
          <a:p>
            <a:pPr lvl="2"/>
            <a:r>
              <a:rPr lang="en-IN" b="1" dirty="0" smtClean="0"/>
              <a:t>Extension </a:t>
            </a:r>
            <a:r>
              <a:rPr lang="en-IN" b="1" dirty="0" err="1" smtClean="0"/>
              <a:t>ClassLoader</a:t>
            </a:r>
            <a:r>
              <a:rPr lang="en-IN" dirty="0" smtClean="0"/>
              <a:t> → loads JDK extension classes.</a:t>
            </a:r>
          </a:p>
          <a:p>
            <a:pPr lvl="2"/>
            <a:r>
              <a:rPr lang="en-IN" b="1" dirty="0" smtClean="0"/>
              <a:t>Application (System) </a:t>
            </a:r>
            <a:r>
              <a:rPr lang="en-IN" b="1" dirty="0" err="1" smtClean="0"/>
              <a:t>ClassLoader</a:t>
            </a:r>
            <a:r>
              <a:rPr lang="en-IN" dirty="0" smtClean="0"/>
              <a:t> </a:t>
            </a:r>
            <a:r>
              <a:rPr lang="en-US" dirty="0" smtClean="0"/>
              <a:t>→ loads classes from the application </a:t>
            </a:r>
            <a:r>
              <a:rPr lang="en-US" dirty="0" err="1" smtClean="0"/>
              <a:t>classpath</a:t>
            </a:r>
            <a:r>
              <a:rPr lang="en-US" dirty="0" smtClean="0"/>
              <a:t>.</a:t>
            </a:r>
            <a:endParaRPr lang="en-IN" b="1" dirty="0" smtClean="0"/>
          </a:p>
          <a:p>
            <a:pPr marL="514350" indent="-514350">
              <a:buFont typeface="+mj-lt"/>
              <a:buAutoNum type="arabicPeriod"/>
            </a:pPr>
            <a:r>
              <a:rPr lang="en-IN" b="1" dirty="0" smtClean="0"/>
              <a:t>Linking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100" dirty="0"/>
              <a:t>Verifies bytecode (security check).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100" dirty="0"/>
              <a:t>Prepares memory for static variables.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100" dirty="0"/>
              <a:t>Resolves </a:t>
            </a:r>
            <a:r>
              <a:rPr lang="en-US" altLang="en-US" dirty="0">
                <a:latin typeface="Arial" panose="020B0604020202020204" pitchFamily="34" charset="0"/>
              </a:rPr>
              <a:t>symbolic references</a:t>
            </a:r>
            <a:endParaRPr lang="en-IN" b="1" dirty="0" smtClean="0"/>
          </a:p>
          <a:p>
            <a:pPr marL="514350" indent="-514350">
              <a:buFont typeface="+mj-lt"/>
              <a:buAutoNum type="arabicPeriod"/>
            </a:pPr>
            <a:r>
              <a:rPr lang="en-IN" b="1" dirty="0" smtClean="0"/>
              <a:t>Initialization</a:t>
            </a:r>
          </a:p>
          <a:p>
            <a:pPr lvl="1"/>
            <a:r>
              <a:rPr lang="en-US" dirty="0" smtClean="0"/>
              <a:t>Executes </a:t>
            </a:r>
            <a:r>
              <a:rPr lang="en-US" b="1" dirty="0" smtClean="0"/>
              <a:t>static initializers</a:t>
            </a:r>
            <a:r>
              <a:rPr lang="en-US" dirty="0" smtClean="0"/>
              <a:t> and assigns values to </a:t>
            </a:r>
            <a:r>
              <a:rPr lang="en-US" b="1" dirty="0" smtClean="0"/>
              <a:t>static variables</a:t>
            </a:r>
            <a:r>
              <a:rPr lang="en-US" dirty="0" smtClean="0"/>
              <a:t>.</a:t>
            </a:r>
          </a:p>
          <a:p>
            <a:pPr lvl="1"/>
            <a:r>
              <a:rPr lang="en-IN" dirty="0" smtClean="0"/>
              <a:t>Runs the main() method when program starts.</a:t>
            </a:r>
            <a:endParaRPr lang="en-IN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5434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Execution Flow in JVM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latin typeface="Arial" panose="020B0604020202020204" pitchFamily="34" charset="0"/>
              </a:rPr>
              <a:t>ClassLoader</a:t>
            </a:r>
            <a:r>
              <a:rPr lang="en-US" altLang="en-US" dirty="0">
                <a:latin typeface="Arial" panose="020B0604020202020204" pitchFamily="34" charset="0"/>
              </a:rPr>
              <a:t> loads classes.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Method Area</a:t>
            </a:r>
            <a:r>
              <a:rPr lang="en-US" altLang="en-US" dirty="0">
                <a:latin typeface="Arial" panose="020B0604020202020204" pitchFamily="34" charset="0"/>
              </a:rPr>
              <a:t> stores class metadata &amp; static data.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Heap</a:t>
            </a:r>
            <a:r>
              <a:rPr lang="en-US" altLang="en-US" dirty="0">
                <a:latin typeface="Arial" panose="020B0604020202020204" pitchFamily="34" charset="0"/>
              </a:rPr>
              <a:t> stores objects.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Stack</a:t>
            </a:r>
            <a:r>
              <a:rPr lang="en-US" altLang="en-US" dirty="0">
                <a:latin typeface="Arial" panose="020B0604020202020204" pitchFamily="34" charset="0"/>
              </a:rPr>
              <a:t> manages method calls and local variables.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PC Register</a:t>
            </a:r>
            <a:r>
              <a:rPr lang="en-US" altLang="en-US" dirty="0">
                <a:latin typeface="Arial" panose="020B0604020202020204" pitchFamily="34" charset="0"/>
              </a:rPr>
              <a:t> keeps track of the executing instruction.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Execution Engine</a:t>
            </a:r>
            <a:r>
              <a:rPr lang="en-US" altLang="en-US" dirty="0">
                <a:latin typeface="Arial" panose="020B0604020202020204" pitchFamily="34" charset="0"/>
              </a:rPr>
              <a:t> interprets or compiles bytecode into native code.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Garbage Collector</a:t>
            </a:r>
            <a:r>
              <a:rPr lang="en-US" altLang="en-US" dirty="0">
                <a:latin typeface="Arial" panose="020B0604020202020204" pitchFamily="34" charset="0"/>
              </a:rPr>
              <a:t> clears unused objects.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7533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964</Words>
  <Application>Microsoft Office PowerPoint</Application>
  <PresentationFormat>Widescreen</PresentationFormat>
  <Paragraphs>181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Office Theme</vt:lpstr>
      <vt:lpstr>Class Loading</vt:lpstr>
      <vt:lpstr>Java Memory Structure</vt:lpstr>
      <vt:lpstr>Heap Area</vt:lpstr>
      <vt:lpstr>Stack Area</vt:lpstr>
      <vt:lpstr>PC Register (Program Counter Register)</vt:lpstr>
      <vt:lpstr>Native Method Stack</vt:lpstr>
      <vt:lpstr>Class Loading &amp; Execution Flow in Java</vt:lpstr>
      <vt:lpstr>Class Loading Process</vt:lpstr>
      <vt:lpstr>Execution Flow in JVM</vt:lpstr>
      <vt:lpstr>Static vs Dynamic Class Loading</vt:lpstr>
      <vt:lpstr>Static Loading</vt:lpstr>
      <vt:lpstr>Dynamic Loading</vt:lpstr>
      <vt:lpstr>implicit vs explicit class loading </vt:lpstr>
      <vt:lpstr>Class Loading Operations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Loading</dc:title>
  <dc:creator>cse</dc:creator>
  <cp:lastModifiedBy>cse</cp:lastModifiedBy>
  <cp:revision>8</cp:revision>
  <dcterms:created xsi:type="dcterms:W3CDTF">2025-09-17T05:56:50Z</dcterms:created>
  <dcterms:modified xsi:type="dcterms:W3CDTF">2025-09-17T08:14:56Z</dcterms:modified>
</cp:coreProperties>
</file>