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1" r:id="rId4"/>
    <p:sldId id="272" r:id="rId5"/>
    <p:sldId id="268" r:id="rId6"/>
    <p:sldId id="259" r:id="rId7"/>
    <p:sldId id="305" r:id="rId8"/>
    <p:sldId id="266" r:id="rId9"/>
    <p:sldId id="307" r:id="rId10"/>
    <p:sldId id="274" r:id="rId11"/>
    <p:sldId id="260" r:id="rId12"/>
    <p:sldId id="308" r:id="rId13"/>
    <p:sldId id="278" r:id="rId14"/>
    <p:sldId id="276" r:id="rId15"/>
    <p:sldId id="296" r:id="rId16"/>
    <p:sldId id="286" r:id="rId17"/>
    <p:sldId id="288" r:id="rId18"/>
    <p:sldId id="303" r:id="rId19"/>
    <p:sldId id="291" r:id="rId20"/>
    <p:sldId id="28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9999"/>
    <a:srgbClr val="A50021"/>
    <a:srgbClr val="996633"/>
    <a:srgbClr val="99CCFF"/>
    <a:srgbClr val="FFFF99"/>
    <a:srgbClr val="257125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8" autoAdjust="0"/>
    <p:restoredTop sz="99871" autoAdjust="0"/>
  </p:normalViewPr>
  <p:slideViewPr>
    <p:cSldViewPr>
      <p:cViewPr>
        <p:scale>
          <a:sx n="50" d="100"/>
          <a:sy n="50" d="100"/>
        </p:scale>
        <p:origin x="-1914" y="-13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548" y="24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2070C3-8895-4118-A813-AE074D9CF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4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6B2040-7A4F-4952-A843-9615CA975BCB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F233FF-4AB6-4920-BBD6-F6ADDE7563B7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92EFF9-88BF-451B-B952-5797636943B4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D60DCD-5F26-49F0-BE23-33FFD3477BDA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8FF6CD-9C52-4220-83CE-31ADD8DDF8B6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085D26-FDE5-4937-9497-9AA220A0BB11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BBBB93-5DC7-4FD7-A19B-A262A6D386EC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B9EC5F-A5CB-4E0B-942C-BCA1C81C400F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1D7D8D-0F89-4C1A-82BE-48B21952D471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1E30B4-159B-4A95-AA45-FFEA3FEB65FB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768094-5D74-48E6-AE11-5080C583E3F2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BDB425-8400-42B9-BDDE-8B541F31A381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E78F27-BCA6-44A9-ACAE-66A04376AB31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265664-6E58-406A-A2DD-0EAFFF96D556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DCC394-FE6B-430E-9016-2433EE97FFF2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E0D80A-56C6-4B3A-B452-C0E80B73C358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6018C0-A863-4D6A-8678-385927EB12CD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D35A9F-DB43-4A22-8449-288862EF87E8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6AB262-706E-41D3-8916-BC67205071C8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CCF66B-580C-484D-9657-56B1FA48ACF0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8BBB8-BCF8-4826-B1F1-1410B701F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8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8AF7C-C5B8-4E2B-9C98-2AB2AF71F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ADECC-B968-44CB-A6AD-4E403D627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3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8EC47-F723-47FC-9AC1-C7CEAE7A7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4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00BBB-36C6-41E6-AAD8-02AB049B1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2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4197B-B73B-4C05-A3B9-86A48C90F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0D075-481D-48AF-AE43-4C77FF228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4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DE47B-237F-43CF-8834-0BAE8B49D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0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FB0D5-5270-4E56-AD97-976D60799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9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53173-5995-4838-A776-897B90A58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9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5A63E-FE63-4C34-87BE-B1DC37DE1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7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90ECA75-4AB5-474F-B55C-9D6213E17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58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23082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2438400"/>
            <a:ext cx="9144000" cy="1143000"/>
          </a:xfrm>
          <a:prstGeom prst="rect">
            <a:avLst/>
          </a:prstGeom>
          <a:solidFill>
            <a:srgbClr val="5228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w Cen MT" pitchFamily="34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71750"/>
            <a:ext cx="8305800" cy="838200"/>
          </a:xfrm>
        </p:spPr>
        <p:txBody>
          <a:bodyPr/>
          <a:lstStyle/>
          <a:p>
            <a:pPr algn="r" eaLnBrk="1" hangingPunct="1"/>
            <a:r>
              <a:rPr lang="en-US" sz="3600" smtClean="0">
                <a:solidFill>
                  <a:schemeClr val="bg1"/>
                </a:solidFill>
                <a:latin typeface="Tahoma" pitchFamily="34" charset="0"/>
              </a:rPr>
              <a:t>Market Failures: Public Goods and Externalities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" y="14478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198673" name="Text Box 2065"/>
          <p:cNvSpPr txBox="1">
            <a:spLocks noChangeArrowheads="1"/>
          </p:cNvSpPr>
          <p:nvPr/>
        </p:nvSpPr>
        <p:spPr bwMode="auto">
          <a:xfrm>
            <a:off x="15875" y="6156325"/>
            <a:ext cx="181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rPr>
              <a:t>McGraw-Hill/Irwin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98674" name="Text Box 2066"/>
          <p:cNvSpPr txBox="1">
            <a:spLocks noChangeArrowheads="1"/>
          </p:cNvSpPr>
          <p:nvPr/>
        </p:nvSpPr>
        <p:spPr bwMode="auto">
          <a:xfrm>
            <a:off x="3336925" y="6096000"/>
            <a:ext cx="573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rPr>
              <a:t>        Copyright © 2012 by The McGraw-Hill Companies, Inc. All rights reserved.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Efficiency Revisited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LO2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387475" y="1598613"/>
            <a:ext cx="6059488" cy="4535487"/>
            <a:chOff x="1387479" y="1598678"/>
            <a:chExt cx="6059880" cy="4535878"/>
          </a:xfrm>
        </p:grpSpPr>
        <p:pic>
          <p:nvPicPr>
            <p:cNvPr id="11286" name="Picture 22" descr="gridlin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808" y="1598678"/>
              <a:ext cx="5035551" cy="3776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" name="Group 26"/>
            <p:cNvGrpSpPr>
              <a:grpSpLocks noChangeAspect="1"/>
            </p:cNvGrpSpPr>
            <p:nvPr/>
          </p:nvGrpSpPr>
          <p:grpSpPr bwMode="auto">
            <a:xfrm>
              <a:off x="1387479" y="1600200"/>
              <a:ext cx="6010395" cy="4534356"/>
              <a:chOff x="3243" y="1576"/>
              <a:chExt cx="2271" cy="1989"/>
            </a:xfrm>
            <a:noFill/>
          </p:grpSpPr>
          <p:sp>
            <p:nvSpPr>
              <p:cNvPr id="28" name="Rectangle 5"/>
              <p:cNvSpPr>
                <a:spLocks noChangeArrowheads="1"/>
              </p:cNvSpPr>
              <p:nvPr/>
            </p:nvSpPr>
            <p:spPr bwMode="auto">
              <a:xfrm>
                <a:off x="3642" y="1576"/>
                <a:ext cx="1872" cy="1577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Text Box 9"/>
              <p:cNvSpPr txBox="1">
                <a:spLocks noChangeArrowheads="1"/>
              </p:cNvSpPr>
              <p:nvPr/>
            </p:nvSpPr>
            <p:spPr bwMode="auto">
              <a:xfrm rot="16200000">
                <a:off x="2885" y="2328"/>
                <a:ext cx="868" cy="15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000" b="1" dirty="0"/>
                  <a:t>Price (per bag)</a:t>
                </a:r>
              </a:p>
            </p:txBody>
          </p:sp>
          <p:sp>
            <p:nvSpPr>
              <p:cNvPr id="30" name="Text Box 11"/>
              <p:cNvSpPr txBox="1">
                <a:spLocks noChangeArrowheads="1"/>
              </p:cNvSpPr>
              <p:nvPr/>
            </p:nvSpPr>
            <p:spPr bwMode="auto">
              <a:xfrm>
                <a:off x="4014" y="3389"/>
                <a:ext cx="780" cy="17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000" b="1" dirty="0"/>
                  <a:t>Quantity (bags)</a:t>
                </a:r>
              </a:p>
            </p:txBody>
          </p:sp>
        </p:grpSp>
      </p:grpSp>
      <p:sp>
        <p:nvSpPr>
          <p:cNvPr id="13319" name="Text Box 20"/>
          <p:cNvSpPr txBox="1">
            <a:spLocks noChangeAspect="1" noChangeArrowheads="1"/>
          </p:cNvSpPr>
          <p:nvPr/>
        </p:nvSpPr>
        <p:spPr bwMode="auto">
          <a:xfrm>
            <a:off x="5535613" y="2209800"/>
            <a:ext cx="407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S</a:t>
            </a:r>
          </a:p>
        </p:txBody>
      </p:sp>
      <p:sp>
        <p:nvSpPr>
          <p:cNvPr id="13320" name="Text Box 25"/>
          <p:cNvSpPr txBox="1">
            <a:spLocks noChangeAspect="1" noChangeArrowheads="1"/>
          </p:cNvSpPr>
          <p:nvPr/>
        </p:nvSpPr>
        <p:spPr bwMode="auto">
          <a:xfrm>
            <a:off x="4081463" y="5249863"/>
            <a:ext cx="49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Q</a:t>
            </a:r>
            <a:r>
              <a:rPr lang="en-US" sz="2000" b="1" baseline="-25000"/>
              <a:t>1</a:t>
            </a:r>
          </a:p>
        </p:txBody>
      </p:sp>
      <p:sp>
        <p:nvSpPr>
          <p:cNvPr id="13321" name="Text Box 15"/>
          <p:cNvSpPr txBox="1">
            <a:spLocks noChangeAspect="1" noChangeArrowheads="1"/>
          </p:cNvSpPr>
          <p:nvPr/>
        </p:nvSpPr>
        <p:spPr bwMode="auto">
          <a:xfrm>
            <a:off x="1981200" y="3352800"/>
            <a:ext cx="501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P</a:t>
            </a:r>
            <a:r>
              <a:rPr lang="en-US" sz="2000" b="1" baseline="-25000"/>
              <a:t>1</a:t>
            </a:r>
          </a:p>
        </p:txBody>
      </p:sp>
      <p:sp>
        <p:nvSpPr>
          <p:cNvPr id="13322" name="Freeform 37"/>
          <p:cNvSpPr>
            <a:spLocks noChangeAspect="1"/>
          </p:cNvSpPr>
          <p:nvPr/>
        </p:nvSpPr>
        <p:spPr bwMode="auto">
          <a:xfrm rot="60000" flipV="1">
            <a:off x="2436813" y="3503613"/>
            <a:ext cx="1879600" cy="1655762"/>
          </a:xfrm>
          <a:custGeom>
            <a:avLst/>
            <a:gdLst>
              <a:gd name="T0" fmla="*/ 0 w 981"/>
              <a:gd name="T1" fmla="*/ 2147483647 h 905"/>
              <a:gd name="T2" fmla="*/ 0 w 981"/>
              <a:gd name="T3" fmla="*/ 0 h 905"/>
              <a:gd name="T4" fmla="*/ 2147483647 w 981"/>
              <a:gd name="T5" fmla="*/ 2147483647 h 905"/>
              <a:gd name="T6" fmla="*/ 0 w 981"/>
              <a:gd name="T7" fmla="*/ 2147483647 h 905"/>
              <a:gd name="T8" fmla="*/ 0 60000 65536"/>
              <a:gd name="T9" fmla="*/ 0 60000 65536"/>
              <a:gd name="T10" fmla="*/ 0 60000 65536"/>
              <a:gd name="T11" fmla="*/ 0 60000 65536"/>
              <a:gd name="T12" fmla="*/ 0 w 981"/>
              <a:gd name="T13" fmla="*/ 0 h 905"/>
              <a:gd name="T14" fmla="*/ 981 w 981"/>
              <a:gd name="T15" fmla="*/ 905 h 9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1" h="905">
                <a:moveTo>
                  <a:pt x="0" y="905"/>
                </a:moveTo>
                <a:lnTo>
                  <a:pt x="0" y="0"/>
                </a:lnTo>
                <a:lnTo>
                  <a:pt x="981" y="905"/>
                </a:lnTo>
                <a:lnTo>
                  <a:pt x="0" y="905"/>
                </a:lnTo>
                <a:close/>
              </a:path>
            </a:pathLst>
          </a:custGeom>
          <a:solidFill>
            <a:srgbClr val="99CCFF">
              <a:alpha val="83920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/>
          <a:lstStyle/>
          <a:p>
            <a:endParaRPr lang="en-US"/>
          </a:p>
        </p:txBody>
      </p:sp>
      <p:sp>
        <p:nvSpPr>
          <p:cNvPr id="13323" name="Line 19"/>
          <p:cNvSpPr>
            <a:spLocks noChangeAspect="1" noChangeShapeType="1"/>
          </p:cNvSpPr>
          <p:nvPr/>
        </p:nvSpPr>
        <p:spPr bwMode="auto">
          <a:xfrm rot="5700000">
            <a:off x="2448719" y="2401094"/>
            <a:ext cx="3033713" cy="2828925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Text Box 20"/>
          <p:cNvSpPr txBox="1">
            <a:spLocks noChangeAspect="1" noChangeArrowheads="1"/>
          </p:cNvSpPr>
          <p:nvPr/>
        </p:nvSpPr>
        <p:spPr bwMode="auto">
          <a:xfrm>
            <a:off x="5638800" y="4419600"/>
            <a:ext cx="42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D</a:t>
            </a:r>
          </a:p>
        </p:txBody>
      </p:sp>
      <p:sp>
        <p:nvSpPr>
          <p:cNvPr id="13327" name="Freeform 37"/>
          <p:cNvSpPr>
            <a:spLocks noChangeAspect="1"/>
          </p:cNvSpPr>
          <p:nvPr/>
        </p:nvSpPr>
        <p:spPr bwMode="auto">
          <a:xfrm>
            <a:off x="2438400" y="1752600"/>
            <a:ext cx="1906588" cy="1757363"/>
          </a:xfrm>
          <a:custGeom>
            <a:avLst/>
            <a:gdLst>
              <a:gd name="T0" fmla="*/ 0 w 981"/>
              <a:gd name="T1" fmla="*/ 2147483647 h 905"/>
              <a:gd name="T2" fmla="*/ 0 w 981"/>
              <a:gd name="T3" fmla="*/ 0 h 905"/>
              <a:gd name="T4" fmla="*/ 2147483647 w 981"/>
              <a:gd name="T5" fmla="*/ 2147483647 h 905"/>
              <a:gd name="T6" fmla="*/ 0 w 981"/>
              <a:gd name="T7" fmla="*/ 2147483647 h 905"/>
              <a:gd name="T8" fmla="*/ 0 60000 65536"/>
              <a:gd name="T9" fmla="*/ 0 60000 65536"/>
              <a:gd name="T10" fmla="*/ 0 60000 65536"/>
              <a:gd name="T11" fmla="*/ 0 60000 65536"/>
              <a:gd name="T12" fmla="*/ 0 w 981"/>
              <a:gd name="T13" fmla="*/ 0 h 905"/>
              <a:gd name="T14" fmla="*/ 981 w 981"/>
              <a:gd name="T15" fmla="*/ 905 h 9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1" h="905">
                <a:moveTo>
                  <a:pt x="0" y="905"/>
                </a:moveTo>
                <a:lnTo>
                  <a:pt x="0" y="0"/>
                </a:lnTo>
                <a:lnTo>
                  <a:pt x="981" y="905"/>
                </a:lnTo>
                <a:lnTo>
                  <a:pt x="0" y="905"/>
                </a:lnTo>
                <a:close/>
              </a:path>
            </a:pathLst>
          </a:custGeom>
          <a:solidFill>
            <a:srgbClr val="92D050">
              <a:alpha val="77000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411538" y="1752600"/>
            <a:ext cx="1890712" cy="1244600"/>
            <a:chOff x="3411904" y="1752600"/>
            <a:chExt cx="1889983" cy="1244717"/>
          </a:xfrm>
        </p:grpSpPr>
        <p:sp>
          <p:nvSpPr>
            <p:cNvPr id="11284" name="TextBox 41"/>
            <p:cNvSpPr txBox="1">
              <a:spLocks noChangeAspect="1" noChangeArrowheads="1"/>
            </p:cNvSpPr>
            <p:nvPr/>
          </p:nvSpPr>
          <p:spPr bwMode="auto">
            <a:xfrm>
              <a:off x="3726259" y="1752600"/>
              <a:ext cx="1575628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Consumer surplus</a:t>
              </a:r>
            </a:p>
          </p:txBody>
        </p:sp>
        <p:cxnSp>
          <p:nvCxnSpPr>
            <p:cNvPr id="49" name="Straight Connector 48"/>
            <p:cNvCxnSpPr>
              <a:cxnSpLocks noChangeAspect="1"/>
            </p:cNvCxnSpPr>
            <p:nvPr/>
          </p:nvCxnSpPr>
          <p:spPr>
            <a:xfrm rot="5400000">
              <a:off x="3407803" y="2442566"/>
              <a:ext cx="558853" cy="5506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3098800" y="4322763"/>
            <a:ext cx="2058988" cy="728662"/>
            <a:chOff x="3098083" y="4322965"/>
            <a:chExt cx="2058944" cy="728321"/>
          </a:xfrm>
        </p:grpSpPr>
        <p:cxnSp>
          <p:nvCxnSpPr>
            <p:cNvPr id="40" name="Straight Connector 39"/>
            <p:cNvCxnSpPr>
              <a:cxnSpLocks noChangeAspect="1"/>
            </p:cNvCxnSpPr>
            <p:nvPr/>
          </p:nvCxnSpPr>
          <p:spPr>
            <a:xfrm rot="10800000">
              <a:off x="3098083" y="4322965"/>
              <a:ext cx="481003" cy="1713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3" name="TextBox 41"/>
            <p:cNvSpPr txBox="1">
              <a:spLocks noChangeAspect="1" noChangeArrowheads="1"/>
            </p:cNvSpPr>
            <p:nvPr/>
          </p:nvSpPr>
          <p:spPr bwMode="auto">
            <a:xfrm>
              <a:off x="3581400" y="4343400"/>
              <a:ext cx="157562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Producer surplus</a:t>
              </a:r>
            </a:p>
          </p:txBody>
        </p:sp>
      </p:grpSp>
      <p:sp>
        <p:nvSpPr>
          <p:cNvPr id="13332" name="Line 19"/>
          <p:cNvSpPr>
            <a:spLocks noChangeAspect="1" noChangeShapeType="1"/>
          </p:cNvSpPr>
          <p:nvPr/>
        </p:nvSpPr>
        <p:spPr bwMode="auto">
          <a:xfrm>
            <a:off x="2452688" y="1752600"/>
            <a:ext cx="3033712" cy="2828925"/>
          </a:xfrm>
          <a:prstGeom prst="line">
            <a:avLst/>
          </a:prstGeom>
          <a:noFill/>
          <a:ln w="57150">
            <a:solidFill>
              <a:srgbClr val="25712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Oval 22"/>
          <p:cNvSpPr>
            <a:spLocks noChangeAspect="1" noChangeArrowheads="1"/>
          </p:cNvSpPr>
          <p:nvPr/>
        </p:nvSpPr>
        <p:spPr bwMode="auto">
          <a:xfrm>
            <a:off x="4248150" y="3409950"/>
            <a:ext cx="171450" cy="171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1F1F9808-C80F-401D-A422-8980CFAD93ED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10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0" grpId="0"/>
      <p:bldP spid="13321" grpId="0"/>
      <p:bldP spid="13322" grpId="0" animBg="1"/>
      <p:bldP spid="13323" grpId="0" animBg="1"/>
      <p:bldP spid="13325" grpId="0"/>
      <p:bldP spid="13327" grpId="0" animBg="1"/>
      <p:bldP spid="13332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31"/>
          <p:cNvGrpSpPr>
            <a:grpSpLocks/>
          </p:cNvGrpSpPr>
          <p:nvPr/>
        </p:nvGrpSpPr>
        <p:grpSpPr bwMode="auto">
          <a:xfrm>
            <a:off x="1490663" y="1522413"/>
            <a:ext cx="5900737" cy="4560887"/>
            <a:chOff x="1491428" y="1522412"/>
            <a:chExt cx="5899972" cy="4560948"/>
          </a:xfrm>
        </p:grpSpPr>
        <p:grpSp>
          <p:nvGrpSpPr>
            <p:cNvPr id="12315" name="Group 30"/>
            <p:cNvGrpSpPr>
              <a:grpSpLocks/>
            </p:cNvGrpSpPr>
            <p:nvPr/>
          </p:nvGrpSpPr>
          <p:grpSpPr bwMode="auto">
            <a:xfrm>
              <a:off x="2133600" y="1522412"/>
              <a:ext cx="5257800" cy="3816350"/>
              <a:chOff x="2133600" y="1522412"/>
              <a:chExt cx="5257800" cy="3816350"/>
            </a:xfrm>
          </p:grpSpPr>
          <p:pic>
            <p:nvPicPr>
              <p:cNvPr id="12318" name="Picture 29" descr="gridlines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600" y="1522412"/>
                <a:ext cx="5257800" cy="3816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19" name="Rectangle 8"/>
              <p:cNvSpPr>
                <a:spLocks noChangeAspect="1" noChangeArrowheads="1"/>
              </p:cNvSpPr>
              <p:nvPr/>
            </p:nvSpPr>
            <p:spPr bwMode="auto">
              <a:xfrm>
                <a:off x="2133600" y="1568450"/>
                <a:ext cx="5246688" cy="36385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16" name="TextBox 38"/>
            <p:cNvSpPr txBox="1">
              <a:spLocks noChangeArrowheads="1"/>
            </p:cNvSpPr>
            <p:nvPr/>
          </p:nvSpPr>
          <p:spPr bwMode="auto">
            <a:xfrm>
              <a:off x="3413125" y="5683250"/>
              <a:ext cx="23780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Quantity (bags)</a:t>
              </a:r>
            </a:p>
          </p:txBody>
        </p:sp>
        <p:sp>
          <p:nvSpPr>
            <p:cNvPr id="12317" name="Text Box 9"/>
            <p:cNvSpPr txBox="1">
              <a:spLocks noChangeArrowheads="1"/>
            </p:cNvSpPr>
            <p:nvPr/>
          </p:nvSpPr>
          <p:spPr bwMode="auto">
            <a:xfrm rot="-5400000">
              <a:off x="702269" y="3330545"/>
              <a:ext cx="197842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Price (per bag)</a:t>
              </a:r>
            </a:p>
          </p:txBody>
        </p:sp>
      </p:grpSp>
      <p:cxnSp>
        <p:nvCxnSpPr>
          <p:cNvPr id="38" name="Straight Connector 37"/>
          <p:cNvCxnSpPr/>
          <p:nvPr/>
        </p:nvCxnSpPr>
        <p:spPr>
          <a:xfrm rot="16200000" flipH="1">
            <a:off x="3394869" y="4460082"/>
            <a:ext cx="1431925" cy="793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Efficiency Losses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LO2</a:t>
            </a:r>
          </a:p>
        </p:txBody>
      </p:sp>
      <p:sp>
        <p:nvSpPr>
          <p:cNvPr id="12296" name="Text Box 12"/>
          <p:cNvSpPr txBox="1">
            <a:spLocks noChangeArrowheads="1"/>
          </p:cNvSpPr>
          <p:nvPr/>
        </p:nvSpPr>
        <p:spPr bwMode="auto">
          <a:xfrm>
            <a:off x="2141538" y="484505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c</a:t>
            </a:r>
          </a:p>
        </p:txBody>
      </p:sp>
      <p:sp>
        <p:nvSpPr>
          <p:cNvPr id="12297" name="Text Box 30"/>
          <p:cNvSpPr txBox="1">
            <a:spLocks noChangeArrowheads="1"/>
          </p:cNvSpPr>
          <p:nvPr/>
        </p:nvSpPr>
        <p:spPr bwMode="auto">
          <a:xfrm>
            <a:off x="6781800" y="1720850"/>
            <a:ext cx="35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S</a:t>
            </a:r>
            <a:endParaRPr lang="en-US" sz="2000" b="1" baseline="-25000"/>
          </a:p>
        </p:txBody>
      </p:sp>
      <p:sp>
        <p:nvSpPr>
          <p:cNvPr id="12298" name="Text Box 44"/>
          <p:cNvSpPr txBox="1">
            <a:spLocks noChangeArrowheads="1"/>
          </p:cNvSpPr>
          <p:nvPr/>
        </p:nvSpPr>
        <p:spPr bwMode="auto">
          <a:xfrm>
            <a:off x="4495800" y="5302250"/>
            <a:ext cx="477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i="1"/>
              <a:t>Q</a:t>
            </a:r>
            <a:r>
              <a:rPr lang="en-US" sz="2000" b="1" i="1" baseline="-25000"/>
              <a:t>1</a:t>
            </a:r>
          </a:p>
        </p:txBody>
      </p:sp>
      <p:sp>
        <p:nvSpPr>
          <p:cNvPr id="14347" name="Text Box 46"/>
          <p:cNvSpPr txBox="1">
            <a:spLocks noChangeArrowheads="1"/>
          </p:cNvSpPr>
          <p:nvPr/>
        </p:nvSpPr>
        <p:spPr bwMode="auto">
          <a:xfrm>
            <a:off x="3922713" y="5302250"/>
            <a:ext cx="4778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i="1"/>
              <a:t>Q</a:t>
            </a:r>
            <a:r>
              <a:rPr lang="en-US" sz="2000" b="1" i="1" baseline="-25000"/>
              <a:t>2</a:t>
            </a:r>
          </a:p>
        </p:txBody>
      </p:sp>
      <p:sp>
        <p:nvSpPr>
          <p:cNvPr id="12300" name="Text Box 52"/>
          <p:cNvSpPr txBox="1">
            <a:spLocks noChangeArrowheads="1"/>
          </p:cNvSpPr>
          <p:nvPr/>
        </p:nvSpPr>
        <p:spPr bwMode="auto">
          <a:xfrm>
            <a:off x="6985000" y="450850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D</a:t>
            </a:r>
          </a:p>
        </p:txBody>
      </p:sp>
      <p:sp>
        <p:nvSpPr>
          <p:cNvPr id="29" name="Isosceles Triangle 28"/>
          <p:cNvSpPr>
            <a:spLocks/>
          </p:cNvSpPr>
          <p:nvPr/>
        </p:nvSpPr>
        <p:spPr bwMode="auto">
          <a:xfrm rot="-5400000" flipH="1" flipV="1">
            <a:off x="4038600" y="3016251"/>
            <a:ext cx="731837" cy="639762"/>
          </a:xfrm>
          <a:prstGeom prst="triangle">
            <a:avLst>
              <a:gd name="adj" fmla="val 50000"/>
            </a:avLst>
          </a:prstGeom>
          <a:solidFill>
            <a:srgbClr val="B2B2B2">
              <a:alpha val="89999"/>
            </a:srgbClr>
          </a:solidFill>
          <a:ln w="25400" algn="ctr">
            <a:solidFill>
              <a:schemeClr val="bg2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2302" name="TextBox 30"/>
          <p:cNvSpPr txBox="1">
            <a:spLocks noChangeArrowheads="1"/>
          </p:cNvSpPr>
          <p:nvPr/>
        </p:nvSpPr>
        <p:spPr bwMode="auto">
          <a:xfrm>
            <a:off x="4495800" y="2906713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b</a:t>
            </a:r>
          </a:p>
        </p:txBody>
      </p:sp>
      <p:sp>
        <p:nvSpPr>
          <p:cNvPr id="14351" name="TextBox 31"/>
          <p:cNvSpPr txBox="1">
            <a:spLocks noChangeArrowheads="1"/>
          </p:cNvSpPr>
          <p:nvPr/>
        </p:nvSpPr>
        <p:spPr bwMode="auto">
          <a:xfrm>
            <a:off x="3962400" y="2601913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d</a:t>
            </a:r>
          </a:p>
        </p:txBody>
      </p:sp>
      <p:sp>
        <p:nvSpPr>
          <p:cNvPr id="12304" name="Text Box 12"/>
          <p:cNvSpPr txBox="1">
            <a:spLocks noChangeArrowheads="1"/>
          </p:cNvSpPr>
          <p:nvPr/>
        </p:nvSpPr>
        <p:spPr bwMode="auto">
          <a:xfrm>
            <a:off x="2139950" y="161131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a</a:t>
            </a:r>
          </a:p>
        </p:txBody>
      </p:sp>
      <p:sp>
        <p:nvSpPr>
          <p:cNvPr id="12305" name="Line 29"/>
          <p:cNvSpPr>
            <a:spLocks noChangeAspect="1" noChangeShapeType="1"/>
          </p:cNvSpPr>
          <p:nvPr/>
        </p:nvSpPr>
        <p:spPr bwMode="auto">
          <a:xfrm rot="21360000" flipV="1">
            <a:off x="2092325" y="2103438"/>
            <a:ext cx="4868863" cy="2651125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2"/>
          <p:cNvSpPr>
            <a:spLocks noChangeShapeType="1"/>
          </p:cNvSpPr>
          <p:nvPr/>
        </p:nvSpPr>
        <p:spPr bwMode="auto">
          <a:xfrm>
            <a:off x="2171700" y="1949450"/>
            <a:ext cx="4873625" cy="2651125"/>
          </a:xfrm>
          <a:prstGeom prst="line">
            <a:avLst/>
          </a:prstGeom>
          <a:noFill/>
          <a:ln w="57150">
            <a:solidFill>
              <a:srgbClr val="25712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Oval 34"/>
          <p:cNvSpPr>
            <a:spLocks noChangeAspect="1" noChangeArrowheads="1"/>
          </p:cNvSpPr>
          <p:nvPr/>
        </p:nvSpPr>
        <p:spPr bwMode="auto">
          <a:xfrm>
            <a:off x="4038600" y="2940050"/>
            <a:ext cx="92075" cy="92075"/>
          </a:xfrm>
          <a:prstGeom prst="ellipse">
            <a:avLst/>
          </a:prstGeom>
          <a:solidFill>
            <a:schemeClr val="tx2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Oval 34"/>
          <p:cNvSpPr>
            <a:spLocks noChangeAspect="1" noChangeArrowheads="1"/>
          </p:cNvSpPr>
          <p:nvPr/>
        </p:nvSpPr>
        <p:spPr bwMode="auto">
          <a:xfrm>
            <a:off x="4038600" y="3613150"/>
            <a:ext cx="120650" cy="120650"/>
          </a:xfrm>
          <a:prstGeom prst="ellipse">
            <a:avLst/>
          </a:prstGeom>
          <a:solidFill>
            <a:schemeClr val="tx2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3729832" y="4279106"/>
            <a:ext cx="1828800" cy="793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9" name="TextBox 29"/>
          <p:cNvSpPr txBox="1">
            <a:spLocks noChangeArrowheads="1"/>
          </p:cNvSpPr>
          <p:nvPr/>
        </p:nvSpPr>
        <p:spPr bwMode="auto">
          <a:xfrm>
            <a:off x="4114800" y="3505200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e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3673475" y="1720850"/>
            <a:ext cx="2651125" cy="1600200"/>
            <a:chOff x="3673475" y="1720850"/>
            <a:chExt cx="2651125" cy="1600200"/>
          </a:xfrm>
        </p:grpSpPr>
        <p:sp>
          <p:nvSpPr>
            <p:cNvPr id="12313" name="TextBox 40"/>
            <p:cNvSpPr txBox="1">
              <a:spLocks noChangeArrowheads="1"/>
            </p:cNvSpPr>
            <p:nvPr/>
          </p:nvSpPr>
          <p:spPr bwMode="auto">
            <a:xfrm>
              <a:off x="3673475" y="1720850"/>
              <a:ext cx="265112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Efficiency loss</a:t>
              </a:r>
            </a:p>
            <a:p>
              <a:pPr eaLnBrk="1" hangingPunct="1"/>
              <a:r>
                <a:rPr lang="en-US" b="1"/>
                <a:t>from underproduction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5400000">
              <a:off x="3810000" y="2787650"/>
              <a:ext cx="914400" cy="15240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Oval 33"/>
          <p:cNvSpPr>
            <a:spLocks noChangeArrowheads="1"/>
          </p:cNvSpPr>
          <p:nvPr/>
        </p:nvSpPr>
        <p:spPr bwMode="auto">
          <a:xfrm>
            <a:off x="4572000" y="3260725"/>
            <a:ext cx="136525" cy="1365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51463A83-2AD9-4D83-8E97-6D18A403190A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11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29" grpId="0" animBg="1"/>
      <p:bldP spid="14351" grpId="0"/>
      <p:bldP spid="19" grpId="0" animBg="1"/>
      <p:bldP spid="35" grpId="0" animBg="1"/>
      <p:bldP spid="143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9" descr="gridlin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0"/>
            <a:ext cx="5257800" cy="377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 rot="5400000">
            <a:off x="4229100" y="4429125"/>
            <a:ext cx="14478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Efficiency Losses</a:t>
            </a: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LO2</a:t>
            </a:r>
          </a:p>
        </p:txBody>
      </p:sp>
      <p:sp>
        <p:nvSpPr>
          <p:cNvPr id="13320" name="Rectangle 8"/>
          <p:cNvSpPr>
            <a:spLocks noChangeAspect="1" noChangeArrowheads="1"/>
          </p:cNvSpPr>
          <p:nvPr/>
        </p:nvSpPr>
        <p:spPr bwMode="auto">
          <a:xfrm>
            <a:off x="1828800" y="1524000"/>
            <a:ext cx="5246688" cy="363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1836738" y="48006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c</a:t>
            </a:r>
          </a:p>
        </p:txBody>
      </p:sp>
      <p:sp>
        <p:nvSpPr>
          <p:cNvPr id="13322" name="Text Box 30"/>
          <p:cNvSpPr txBox="1">
            <a:spLocks noChangeArrowheads="1"/>
          </p:cNvSpPr>
          <p:nvPr/>
        </p:nvSpPr>
        <p:spPr bwMode="auto">
          <a:xfrm>
            <a:off x="6477000" y="1676400"/>
            <a:ext cx="35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S</a:t>
            </a:r>
            <a:endParaRPr lang="en-US" sz="2000" b="1" baseline="-25000"/>
          </a:p>
        </p:txBody>
      </p:sp>
      <p:sp>
        <p:nvSpPr>
          <p:cNvPr id="13323" name="Text Box 44"/>
          <p:cNvSpPr txBox="1">
            <a:spLocks noChangeArrowheads="1"/>
          </p:cNvSpPr>
          <p:nvPr/>
        </p:nvSpPr>
        <p:spPr bwMode="auto">
          <a:xfrm>
            <a:off x="4191000" y="5257800"/>
            <a:ext cx="477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i="1"/>
              <a:t>Q</a:t>
            </a:r>
            <a:r>
              <a:rPr lang="en-US" sz="2000" b="1" i="1" baseline="-25000"/>
              <a:t>1</a:t>
            </a:r>
          </a:p>
        </p:txBody>
      </p:sp>
      <p:sp>
        <p:nvSpPr>
          <p:cNvPr id="3" name="Text Box 46"/>
          <p:cNvSpPr txBox="1">
            <a:spLocks noChangeArrowheads="1"/>
          </p:cNvSpPr>
          <p:nvPr/>
        </p:nvSpPr>
        <p:spPr bwMode="auto">
          <a:xfrm>
            <a:off x="4837113" y="5257800"/>
            <a:ext cx="4778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i="1"/>
              <a:t>Q</a:t>
            </a:r>
            <a:r>
              <a:rPr lang="en-US" sz="2000" b="1" i="1" baseline="-25000"/>
              <a:t>3</a:t>
            </a:r>
          </a:p>
        </p:txBody>
      </p:sp>
      <p:sp>
        <p:nvSpPr>
          <p:cNvPr id="13325" name="Text Box 52"/>
          <p:cNvSpPr txBox="1">
            <a:spLocks noChangeArrowheads="1"/>
          </p:cNvSpPr>
          <p:nvPr/>
        </p:nvSpPr>
        <p:spPr bwMode="auto">
          <a:xfrm>
            <a:off x="6680200" y="44640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D</a:t>
            </a:r>
          </a:p>
        </p:txBody>
      </p:sp>
      <p:sp>
        <p:nvSpPr>
          <p:cNvPr id="29" name="Isosceles Triangle 28"/>
          <p:cNvSpPr>
            <a:spLocks/>
          </p:cNvSpPr>
          <p:nvPr/>
        </p:nvSpPr>
        <p:spPr bwMode="auto">
          <a:xfrm rot="-5400000">
            <a:off x="4297363" y="2941637"/>
            <a:ext cx="731838" cy="639763"/>
          </a:xfrm>
          <a:prstGeom prst="triangle">
            <a:avLst>
              <a:gd name="adj" fmla="val 50000"/>
            </a:avLst>
          </a:prstGeom>
          <a:solidFill>
            <a:srgbClr val="B2B2B2">
              <a:alpha val="89999"/>
            </a:srgbClr>
          </a:solidFill>
          <a:ln w="25400" algn="ctr">
            <a:solidFill>
              <a:schemeClr val="bg2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327" name="TextBox 30"/>
          <p:cNvSpPr txBox="1">
            <a:spLocks noChangeArrowheads="1"/>
          </p:cNvSpPr>
          <p:nvPr/>
        </p:nvSpPr>
        <p:spPr bwMode="auto">
          <a:xfrm>
            <a:off x="4191000" y="2862263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b</a:t>
            </a:r>
          </a:p>
        </p:txBody>
      </p:sp>
      <p:sp>
        <p:nvSpPr>
          <p:cNvPr id="4" name="TextBox 31"/>
          <p:cNvSpPr txBox="1">
            <a:spLocks noChangeArrowheads="1"/>
          </p:cNvSpPr>
          <p:nvPr/>
        </p:nvSpPr>
        <p:spPr bwMode="auto">
          <a:xfrm>
            <a:off x="4876800" y="2514600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f</a:t>
            </a:r>
          </a:p>
        </p:txBody>
      </p:sp>
      <p:sp>
        <p:nvSpPr>
          <p:cNvPr id="13329" name="Text Box 12"/>
          <p:cNvSpPr txBox="1">
            <a:spLocks noChangeArrowheads="1"/>
          </p:cNvSpPr>
          <p:nvPr/>
        </p:nvSpPr>
        <p:spPr bwMode="auto">
          <a:xfrm>
            <a:off x="1835150" y="156686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a</a:t>
            </a:r>
          </a:p>
        </p:txBody>
      </p:sp>
      <p:sp>
        <p:nvSpPr>
          <p:cNvPr id="13330" name="Line 29"/>
          <p:cNvSpPr>
            <a:spLocks noChangeAspect="1" noChangeShapeType="1"/>
          </p:cNvSpPr>
          <p:nvPr/>
        </p:nvSpPr>
        <p:spPr bwMode="auto">
          <a:xfrm rot="21360000" flipV="1">
            <a:off x="1774825" y="2058988"/>
            <a:ext cx="4868863" cy="2651125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32"/>
          <p:cNvSpPr>
            <a:spLocks noChangeShapeType="1"/>
          </p:cNvSpPr>
          <p:nvPr/>
        </p:nvSpPr>
        <p:spPr bwMode="auto">
          <a:xfrm>
            <a:off x="1866900" y="1905000"/>
            <a:ext cx="4873625" cy="2651125"/>
          </a:xfrm>
          <a:prstGeom prst="line">
            <a:avLst/>
          </a:prstGeom>
          <a:noFill/>
          <a:ln w="57150">
            <a:solidFill>
              <a:srgbClr val="25712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Oval 33"/>
          <p:cNvSpPr>
            <a:spLocks noChangeArrowheads="1"/>
          </p:cNvSpPr>
          <p:nvPr/>
        </p:nvSpPr>
        <p:spPr bwMode="auto">
          <a:xfrm>
            <a:off x="4267200" y="3216275"/>
            <a:ext cx="136525" cy="1365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3421063" y="4238625"/>
            <a:ext cx="18288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1" name="TextBox 29"/>
          <p:cNvSpPr txBox="1">
            <a:spLocks noChangeArrowheads="1"/>
          </p:cNvSpPr>
          <p:nvPr/>
        </p:nvSpPr>
        <p:spPr bwMode="auto">
          <a:xfrm>
            <a:off x="4953000" y="3352800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g</a:t>
            </a:r>
          </a:p>
        </p:txBody>
      </p:sp>
      <p:sp>
        <p:nvSpPr>
          <p:cNvPr id="13335" name="TextBox 38"/>
          <p:cNvSpPr txBox="1">
            <a:spLocks noChangeArrowheads="1"/>
          </p:cNvSpPr>
          <p:nvPr/>
        </p:nvSpPr>
        <p:spPr bwMode="auto">
          <a:xfrm>
            <a:off x="3581400" y="5638800"/>
            <a:ext cx="237807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Quantity (bags)</a:t>
            </a:r>
          </a:p>
          <a:p>
            <a:pPr algn="ctr" eaLnBrk="1" hangingPunct="1"/>
            <a:endParaRPr lang="en-US" b="1"/>
          </a:p>
        </p:txBody>
      </p:sp>
      <p:sp>
        <p:nvSpPr>
          <p:cNvPr id="13336" name="Text Box 9"/>
          <p:cNvSpPr txBox="1">
            <a:spLocks noChangeArrowheads="1"/>
          </p:cNvSpPr>
          <p:nvPr/>
        </p:nvSpPr>
        <p:spPr bwMode="auto">
          <a:xfrm rot="-5400000">
            <a:off x="397669" y="3285332"/>
            <a:ext cx="19780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Price (per bag)</a:t>
            </a:r>
          </a:p>
        </p:txBody>
      </p:sp>
      <p:sp>
        <p:nvSpPr>
          <p:cNvPr id="35" name="Oval 34"/>
          <p:cNvSpPr>
            <a:spLocks noChangeAspect="1" noChangeArrowheads="1"/>
          </p:cNvSpPr>
          <p:nvPr/>
        </p:nvSpPr>
        <p:spPr bwMode="auto">
          <a:xfrm>
            <a:off x="4876800" y="3581400"/>
            <a:ext cx="136525" cy="136525"/>
          </a:xfrm>
          <a:prstGeom prst="ellipse">
            <a:avLst/>
          </a:prstGeom>
          <a:solidFill>
            <a:schemeClr val="tx2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2987675" y="1792288"/>
            <a:ext cx="2651125" cy="1408112"/>
            <a:chOff x="2987675" y="1792288"/>
            <a:chExt cx="2651125" cy="1408112"/>
          </a:xfrm>
        </p:grpSpPr>
        <p:sp>
          <p:nvSpPr>
            <p:cNvPr id="13340" name="TextBox 40"/>
            <p:cNvSpPr txBox="1">
              <a:spLocks noChangeArrowheads="1"/>
            </p:cNvSpPr>
            <p:nvPr/>
          </p:nvSpPr>
          <p:spPr bwMode="auto">
            <a:xfrm>
              <a:off x="2987675" y="1792288"/>
              <a:ext cx="265112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Efficiency loss</a:t>
              </a:r>
            </a:p>
            <a:p>
              <a:pPr eaLnBrk="1" hangingPunct="1"/>
              <a:r>
                <a:rPr lang="en-US" b="1"/>
                <a:t>from overproduction 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16200000" flipH="1">
              <a:off x="4229100" y="2705100"/>
              <a:ext cx="762000" cy="22860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/>
          <p:cNvSpPr>
            <a:spLocks noChangeAspect="1" noChangeArrowheads="1"/>
          </p:cNvSpPr>
          <p:nvPr/>
        </p:nvSpPr>
        <p:spPr bwMode="auto">
          <a:xfrm>
            <a:off x="4876800" y="2819400"/>
            <a:ext cx="136525" cy="136525"/>
          </a:xfrm>
          <a:prstGeom prst="ellipse">
            <a:avLst/>
          </a:prstGeom>
          <a:solidFill>
            <a:schemeClr val="tx2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22ED594F-00C5-486E-82AF-6BCA86BAD4D1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12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 animBg="1"/>
      <p:bldP spid="4" grpId="0"/>
      <p:bldP spid="15381" grpId="0"/>
      <p:bldP spid="35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Private Goods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4525963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Produced in the market by firms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Offered for sale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Characteristics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Rivalry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Excludability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LO3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741018BE-3B04-451C-8FAD-0BB04583E0B3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13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Public Goods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4525963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Provided by government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Offered for free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Characteristics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Nonrivalry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Nonexcludability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Free-rider problem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LO3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C601A4B2-C85C-4F7F-8AB6-16C63EE5C322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14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Cost-Benefit Analysis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5257800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Cost 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Resources diverted from private good production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Private goods that will not be produced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Benefit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The extra satisfaction from the output of more public goods</a:t>
            </a:r>
          </a:p>
          <a:p>
            <a:pPr eaLnBrk="1" hangingPunct="1">
              <a:buClr>
                <a:srgbClr val="3399FF"/>
              </a:buClr>
              <a:buSzPct val="125000"/>
              <a:buFontTx/>
              <a:buNone/>
            </a:pPr>
            <a:endParaRPr lang="en-US" sz="2800" smtClean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LO3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4DCEB556-A35A-4D16-ACBE-F40D31F1576B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15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Externalities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334000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A cost or benefit accruing to a third party external to the transaction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Positive externalities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Too little is produced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Demand-side market failures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Negative externalities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Too much is produced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Supply side market failures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LO4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D599819A-F8E2-47D8-B242-14BD387CB938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16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Government Intervention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Correct negative externalities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Direct controls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Specific taxes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Correct positive externalities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Subsidies 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Government provision</a:t>
            </a:r>
          </a:p>
          <a:p>
            <a:pPr lvl="1" eaLnBrk="1" hangingPunct="1">
              <a:buClr>
                <a:srgbClr val="3399FF"/>
              </a:buClr>
              <a:buSzPct val="125000"/>
            </a:pPr>
            <a:endParaRPr lang="en-US" sz="3600" smtClean="0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LO4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5B39EE35-3B85-4C65-9E18-6D7282C365D8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17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0" descr="gridlin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088" y="1752600"/>
            <a:ext cx="2994025" cy="215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59" descr="gridlin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63" y="1752600"/>
            <a:ext cx="2994025" cy="215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Government Intervention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LO4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304925" y="4448175"/>
            <a:ext cx="29257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b="1"/>
              <a:t>(a)</a:t>
            </a:r>
          </a:p>
          <a:p>
            <a:pPr algn="ctr" eaLnBrk="1" hangingPunct="1"/>
            <a:r>
              <a:rPr lang="en-US" sz="2000" b="1"/>
              <a:t>Negative  externalities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246438" y="3208338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 i="1"/>
              <a:t>D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V="1">
            <a:off x="1250950" y="2509838"/>
            <a:ext cx="2370138" cy="836612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554413" y="2305050"/>
            <a:ext cx="319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 i="1"/>
              <a:t>S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529013" y="1812925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 i="1"/>
              <a:t>S</a:t>
            </a:r>
            <a:r>
              <a:rPr lang="en-US" sz="1600" b="1" i="1" baseline="-25000"/>
              <a:t>t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2081213" y="2544763"/>
            <a:ext cx="0" cy="1206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Isosceles Triangle 55"/>
          <p:cNvSpPr>
            <a:spLocks noChangeArrowheads="1"/>
          </p:cNvSpPr>
          <p:nvPr/>
        </p:nvSpPr>
        <p:spPr bwMode="auto">
          <a:xfrm rot="-5173042">
            <a:off x="2125663" y="2398712"/>
            <a:ext cx="457200" cy="384175"/>
          </a:xfrm>
          <a:prstGeom prst="triangle">
            <a:avLst>
              <a:gd name="adj" fmla="val 50000"/>
            </a:avLst>
          </a:prstGeom>
          <a:solidFill>
            <a:srgbClr val="B2B2B2">
              <a:alpha val="89999"/>
            </a:srgbClr>
          </a:solidFill>
          <a:ln w="25400" algn="ctr">
            <a:solidFill>
              <a:schemeClr val="bg2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544763" y="2871788"/>
            <a:ext cx="0" cy="879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AutoShape 23"/>
          <p:cNvSpPr>
            <a:spLocks/>
          </p:cNvSpPr>
          <p:nvPr/>
        </p:nvSpPr>
        <p:spPr bwMode="auto">
          <a:xfrm rot="-5400000">
            <a:off x="2227262" y="3100388"/>
            <a:ext cx="169863" cy="452438"/>
          </a:xfrm>
          <a:prstGeom prst="leftBrace">
            <a:avLst>
              <a:gd name="adj1" fmla="val 2219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2700338" y="3479800"/>
            <a:ext cx="16113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/>
              <a:t>Overallocation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H="1" flipV="1">
            <a:off x="2297113" y="3448050"/>
            <a:ext cx="473075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AutoShape 26"/>
          <p:cNvSpPr>
            <a:spLocks/>
          </p:cNvSpPr>
          <p:nvPr/>
        </p:nvSpPr>
        <p:spPr bwMode="auto">
          <a:xfrm>
            <a:off x="2990850" y="2197100"/>
            <a:ext cx="169863" cy="452438"/>
          </a:xfrm>
          <a:prstGeom prst="leftBrace">
            <a:avLst>
              <a:gd name="adj1" fmla="val 2219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1652588" y="1447800"/>
            <a:ext cx="1517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/>
              <a:t>Negative</a:t>
            </a:r>
          </a:p>
          <a:p>
            <a:pPr algn="ctr" eaLnBrk="1" hangingPunct="1"/>
            <a:r>
              <a:rPr lang="en-US" b="1"/>
              <a:t>externalities</a:t>
            </a: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1858963" y="3810000"/>
            <a:ext cx="458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i="1"/>
              <a:t>Q</a:t>
            </a:r>
            <a:r>
              <a:rPr lang="en-US" b="1" i="1" baseline="-25000"/>
              <a:t>o</a:t>
            </a:r>
          </a:p>
        </p:txBody>
      </p:sp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2322513" y="3810000"/>
            <a:ext cx="449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i="1"/>
              <a:t>Q</a:t>
            </a:r>
            <a:r>
              <a:rPr lang="en-US" b="1" i="1" baseline="-25000"/>
              <a:t>e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938213" y="1511300"/>
            <a:ext cx="3460750" cy="2636838"/>
            <a:chOff x="1171" y="891"/>
            <a:chExt cx="2180" cy="1661"/>
          </a:xfrm>
        </p:grpSpPr>
        <p:sp>
          <p:nvSpPr>
            <p:cNvPr id="19513" name="Text Box 9"/>
            <p:cNvSpPr txBox="1">
              <a:spLocks noChangeArrowheads="1"/>
            </p:cNvSpPr>
            <p:nvPr/>
          </p:nvSpPr>
          <p:spPr bwMode="auto">
            <a:xfrm>
              <a:off x="1171" y="891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/>
                <a:t>P</a:t>
              </a:r>
            </a:p>
          </p:txBody>
        </p:sp>
        <p:sp>
          <p:nvSpPr>
            <p:cNvPr id="19514" name="Text Box 11"/>
            <p:cNvSpPr txBox="1">
              <a:spLocks noChangeArrowheads="1"/>
            </p:cNvSpPr>
            <p:nvPr/>
          </p:nvSpPr>
          <p:spPr bwMode="auto">
            <a:xfrm>
              <a:off x="1211" y="2240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0</a:t>
              </a:r>
            </a:p>
          </p:txBody>
        </p:sp>
        <p:sp>
          <p:nvSpPr>
            <p:cNvPr id="19515" name="Text Box 47"/>
            <p:cNvSpPr txBox="1">
              <a:spLocks noChangeArrowheads="1"/>
            </p:cNvSpPr>
            <p:nvPr/>
          </p:nvSpPr>
          <p:spPr bwMode="auto">
            <a:xfrm>
              <a:off x="3122" y="2319"/>
              <a:ext cx="22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/>
                <a:t>Q</a:t>
              </a:r>
            </a:p>
          </p:txBody>
        </p: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944688" y="2133600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/>
              <a:t>a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478088" y="2895600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/>
              <a:t>c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401888" y="1981200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/>
              <a:t>b</a:t>
            </a:r>
          </a:p>
        </p:txBody>
      </p:sp>
      <p:sp>
        <p:nvSpPr>
          <p:cNvPr id="65" name="Text Box 5"/>
          <p:cNvSpPr txBox="1">
            <a:spLocks noChangeArrowheads="1"/>
          </p:cNvSpPr>
          <p:nvPr/>
        </p:nvSpPr>
        <p:spPr bwMode="auto">
          <a:xfrm>
            <a:off x="4687888" y="4448175"/>
            <a:ext cx="32369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b="1"/>
              <a:t>(b)</a:t>
            </a:r>
          </a:p>
          <a:p>
            <a:pPr algn="ctr" eaLnBrk="1" hangingPunct="1"/>
            <a:r>
              <a:rPr lang="en-US" sz="2000" b="1"/>
              <a:t>Correct externality with tax</a:t>
            </a:r>
          </a:p>
        </p:txBody>
      </p:sp>
      <p:sp>
        <p:nvSpPr>
          <p:cNvPr id="66" name="Rectangle 7"/>
          <p:cNvSpPr>
            <a:spLocks noChangeArrowheads="1"/>
          </p:cNvSpPr>
          <p:nvPr/>
        </p:nvSpPr>
        <p:spPr bwMode="auto">
          <a:xfrm>
            <a:off x="4768850" y="1752600"/>
            <a:ext cx="2981325" cy="2066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13"/>
          <p:cNvSpPr>
            <a:spLocks noChangeShapeType="1"/>
          </p:cNvSpPr>
          <p:nvPr/>
        </p:nvSpPr>
        <p:spPr bwMode="auto">
          <a:xfrm>
            <a:off x="4760913" y="1946275"/>
            <a:ext cx="2078037" cy="1455738"/>
          </a:xfrm>
          <a:prstGeom prst="line">
            <a:avLst/>
          </a:prstGeom>
          <a:noFill/>
          <a:ln w="57150">
            <a:solidFill>
              <a:srgbClr val="25712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6756400" y="3208338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i="1"/>
              <a:t>D</a:t>
            </a:r>
          </a:p>
        </p:txBody>
      </p:sp>
      <p:sp>
        <p:nvSpPr>
          <p:cNvPr id="69" name="Line 15"/>
          <p:cNvSpPr>
            <a:spLocks noChangeShapeType="1"/>
          </p:cNvSpPr>
          <p:nvPr/>
        </p:nvSpPr>
        <p:spPr bwMode="auto">
          <a:xfrm flipV="1">
            <a:off x="4786313" y="2509838"/>
            <a:ext cx="2370137" cy="836612"/>
          </a:xfrm>
          <a:prstGeom prst="line">
            <a:avLst/>
          </a:prstGeom>
          <a:noFill/>
          <a:ln w="57150">
            <a:solidFill>
              <a:srgbClr val="A50021">
                <a:alpha val="38823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V="1">
            <a:off x="4794250" y="2017713"/>
            <a:ext cx="2370138" cy="836612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17"/>
          <p:cNvSpPr txBox="1">
            <a:spLocks noChangeArrowheads="1"/>
          </p:cNvSpPr>
          <p:nvPr/>
        </p:nvSpPr>
        <p:spPr bwMode="auto">
          <a:xfrm>
            <a:off x="7064375" y="2305050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i="1"/>
              <a:t>S</a:t>
            </a:r>
          </a:p>
        </p:txBody>
      </p:sp>
      <p:sp>
        <p:nvSpPr>
          <p:cNvPr id="72" name="Text Box 18"/>
          <p:cNvSpPr txBox="1">
            <a:spLocks noChangeArrowheads="1"/>
          </p:cNvSpPr>
          <p:nvPr/>
        </p:nvSpPr>
        <p:spPr bwMode="auto">
          <a:xfrm>
            <a:off x="7038975" y="1812925"/>
            <a:ext cx="390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i="1"/>
              <a:t>S</a:t>
            </a:r>
            <a:r>
              <a:rPr lang="en-US" b="1" i="1" baseline="-25000"/>
              <a:t>t</a:t>
            </a:r>
          </a:p>
        </p:txBody>
      </p:sp>
      <p:sp>
        <p:nvSpPr>
          <p:cNvPr id="73" name="Line 21"/>
          <p:cNvSpPr>
            <a:spLocks noChangeShapeType="1"/>
          </p:cNvSpPr>
          <p:nvPr/>
        </p:nvSpPr>
        <p:spPr bwMode="auto">
          <a:xfrm>
            <a:off x="5591175" y="2544763"/>
            <a:ext cx="0" cy="1206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22"/>
          <p:cNvSpPr>
            <a:spLocks noChangeShapeType="1"/>
          </p:cNvSpPr>
          <p:nvPr/>
        </p:nvSpPr>
        <p:spPr bwMode="auto">
          <a:xfrm>
            <a:off x="6054725" y="2871788"/>
            <a:ext cx="0" cy="879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Oval 19"/>
          <p:cNvSpPr>
            <a:spLocks noChangeArrowheads="1"/>
          </p:cNvSpPr>
          <p:nvPr/>
        </p:nvSpPr>
        <p:spPr bwMode="auto">
          <a:xfrm>
            <a:off x="5992813" y="2811463"/>
            <a:ext cx="136525" cy="1365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6" name="Oval 20"/>
          <p:cNvSpPr>
            <a:spLocks noChangeArrowheads="1"/>
          </p:cNvSpPr>
          <p:nvPr/>
        </p:nvSpPr>
        <p:spPr bwMode="auto">
          <a:xfrm>
            <a:off x="5522913" y="2486025"/>
            <a:ext cx="136525" cy="1365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0" name="AutoShape 26"/>
          <p:cNvSpPr>
            <a:spLocks/>
          </p:cNvSpPr>
          <p:nvPr/>
        </p:nvSpPr>
        <p:spPr bwMode="auto">
          <a:xfrm flipH="1" flipV="1">
            <a:off x="4840288" y="2824163"/>
            <a:ext cx="169862" cy="452437"/>
          </a:xfrm>
          <a:prstGeom prst="leftBrace">
            <a:avLst>
              <a:gd name="adj1" fmla="val 2219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83" name="Text Box 43"/>
          <p:cNvSpPr txBox="1">
            <a:spLocks noChangeArrowheads="1"/>
          </p:cNvSpPr>
          <p:nvPr/>
        </p:nvSpPr>
        <p:spPr bwMode="auto">
          <a:xfrm>
            <a:off x="5368925" y="3810000"/>
            <a:ext cx="458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i="1"/>
              <a:t>Q</a:t>
            </a:r>
            <a:r>
              <a:rPr lang="en-US" b="1" i="1" baseline="-25000"/>
              <a:t>o</a:t>
            </a:r>
          </a:p>
        </p:txBody>
      </p:sp>
      <p:sp>
        <p:nvSpPr>
          <p:cNvPr id="84" name="Text Box 45"/>
          <p:cNvSpPr txBox="1">
            <a:spLocks noChangeArrowheads="1"/>
          </p:cNvSpPr>
          <p:nvPr/>
        </p:nvSpPr>
        <p:spPr bwMode="auto">
          <a:xfrm>
            <a:off x="5832475" y="3810000"/>
            <a:ext cx="449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i="1"/>
              <a:t>Q</a:t>
            </a:r>
            <a:r>
              <a:rPr lang="en-US" b="1" i="1" baseline="-25000"/>
              <a:t>e</a:t>
            </a:r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4448175" y="1511300"/>
            <a:ext cx="3460750" cy="2755900"/>
            <a:chOff x="1171" y="891"/>
            <a:chExt cx="2180" cy="1736"/>
          </a:xfrm>
        </p:grpSpPr>
        <p:sp>
          <p:nvSpPr>
            <p:cNvPr id="19510" name="Text Box 9"/>
            <p:cNvSpPr txBox="1">
              <a:spLocks noChangeArrowheads="1"/>
            </p:cNvSpPr>
            <p:nvPr/>
          </p:nvSpPr>
          <p:spPr bwMode="auto">
            <a:xfrm>
              <a:off x="1171" y="891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/>
                <a:t>P</a:t>
              </a:r>
            </a:p>
          </p:txBody>
        </p:sp>
        <p:sp>
          <p:nvSpPr>
            <p:cNvPr id="19511" name="Text Box 11"/>
            <p:cNvSpPr txBox="1">
              <a:spLocks noChangeArrowheads="1"/>
            </p:cNvSpPr>
            <p:nvPr/>
          </p:nvSpPr>
          <p:spPr bwMode="auto">
            <a:xfrm>
              <a:off x="1211" y="2240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0</a:t>
              </a:r>
            </a:p>
          </p:txBody>
        </p:sp>
        <p:sp>
          <p:nvSpPr>
            <p:cNvPr id="19512" name="Text Box 47"/>
            <p:cNvSpPr txBox="1">
              <a:spLocks noChangeArrowheads="1"/>
            </p:cNvSpPr>
            <p:nvPr/>
          </p:nvSpPr>
          <p:spPr bwMode="auto">
            <a:xfrm>
              <a:off x="3122" y="2394"/>
              <a:ext cx="22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/>
                <a:t>Q</a:t>
              </a:r>
            </a:p>
          </p:txBody>
        </p:sp>
      </p:grp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454650" y="2133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sp>
        <p:nvSpPr>
          <p:cNvPr id="35889" name="TextBox 93"/>
          <p:cNvSpPr txBox="1">
            <a:spLocks noChangeArrowheads="1"/>
          </p:cNvSpPr>
          <p:nvPr/>
        </p:nvSpPr>
        <p:spPr bwMode="auto">
          <a:xfrm>
            <a:off x="5068888" y="2819400"/>
            <a:ext cx="22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/>
              <a:t>T</a:t>
            </a:r>
          </a:p>
        </p:txBody>
      </p:sp>
      <p:sp>
        <p:nvSpPr>
          <p:cNvPr id="96" name="Right Arrow 95"/>
          <p:cNvSpPr/>
          <p:nvPr/>
        </p:nvSpPr>
        <p:spPr>
          <a:xfrm flipH="1">
            <a:off x="6135688" y="2362200"/>
            <a:ext cx="457200" cy="304800"/>
          </a:xfrm>
          <a:prstGeom prst="rightArrow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Right Arrow 96"/>
          <p:cNvSpPr/>
          <p:nvPr/>
        </p:nvSpPr>
        <p:spPr>
          <a:xfrm flipH="1">
            <a:off x="5602288" y="4114800"/>
            <a:ext cx="533400" cy="381000"/>
          </a:xfrm>
          <a:prstGeom prst="rightArrow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258888" y="1752600"/>
            <a:ext cx="2981325" cy="2066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1258888" y="2017713"/>
            <a:ext cx="2370137" cy="836612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Oval 20"/>
          <p:cNvSpPr>
            <a:spLocks noChangeArrowheads="1"/>
          </p:cNvSpPr>
          <p:nvPr/>
        </p:nvSpPr>
        <p:spPr bwMode="auto">
          <a:xfrm>
            <a:off x="2481263" y="2314575"/>
            <a:ext cx="128587" cy="128588"/>
          </a:xfrm>
          <a:prstGeom prst="ellipse">
            <a:avLst/>
          </a:prstGeom>
          <a:solidFill>
            <a:schemeClr val="tx1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1263650" y="1946275"/>
            <a:ext cx="2078038" cy="1455738"/>
          </a:xfrm>
          <a:prstGeom prst="line">
            <a:avLst/>
          </a:prstGeom>
          <a:noFill/>
          <a:ln w="57150">
            <a:solidFill>
              <a:srgbClr val="25712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2012950" y="2486025"/>
            <a:ext cx="136525" cy="1365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2482850" y="2811463"/>
            <a:ext cx="136525" cy="1365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rot="2700000">
            <a:off x="2468562" y="2189163"/>
            <a:ext cx="587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BC27B37C-C488-45E6-BD78-4D0890908713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18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8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9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0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8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 animBg="1"/>
      <p:bldP spid="17" grpId="0"/>
      <p:bldP spid="18" grpId="0"/>
      <p:bldP spid="19" grpId="0" animBg="1"/>
      <p:bldP spid="56" grpId="0" animBg="1"/>
      <p:bldP spid="20" grpId="0" animBg="1"/>
      <p:bldP spid="23" grpId="0" animBg="1"/>
      <p:bldP spid="24" grpId="0"/>
      <p:bldP spid="25" grpId="0" animBg="1"/>
      <p:bldP spid="26" grpId="0" animBg="1"/>
      <p:bldP spid="27" grpId="0"/>
      <p:bldP spid="43" grpId="0"/>
      <p:bldP spid="45" grpId="0"/>
      <p:bldP spid="57" grpId="0"/>
      <p:bldP spid="58" grpId="0"/>
      <p:bldP spid="60" grpId="0"/>
      <p:bldP spid="65" grpId="0"/>
      <p:bldP spid="66" grpId="0" animBg="1"/>
      <p:bldP spid="67" grpId="0" animBg="1"/>
      <p:bldP spid="68" grpId="0"/>
      <p:bldP spid="69" grpId="0" animBg="1"/>
      <p:bldP spid="70" grpId="0" animBg="1"/>
      <p:bldP spid="71" grpId="0"/>
      <p:bldP spid="72" grpId="0"/>
      <p:bldP spid="73" grpId="0" animBg="1"/>
      <p:bldP spid="74" grpId="0" animBg="1"/>
      <p:bldP spid="75" grpId="0" animBg="1"/>
      <p:bldP spid="76" grpId="0" animBg="1"/>
      <p:bldP spid="80" grpId="0" animBg="1"/>
      <p:bldP spid="83" grpId="0"/>
      <p:bldP spid="84" grpId="0"/>
      <p:bldP spid="90" grpId="0"/>
      <p:bldP spid="35889" grpId="0"/>
      <p:bldP spid="96" grpId="0" animBg="1"/>
      <p:bldP spid="97" grpId="0" animBg="1"/>
      <p:bldP spid="10" grpId="0" animBg="1"/>
      <p:bldP spid="16" grpId="0" animBg="1"/>
      <p:bldP spid="63" grpId="0" animBg="1"/>
      <p:bldP spid="13" grpId="0" animBg="1"/>
      <p:bldP spid="22" grpId="0" animBg="1"/>
      <p:bldP spid="21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Government Intervention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LO4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363" y="1371600"/>
          <a:ext cx="8961437" cy="4297363"/>
        </p:xfrm>
        <a:graphic>
          <a:graphicData uri="http://schemas.openxmlformats.org/drawingml/2006/table">
            <a:tbl>
              <a:tblPr/>
              <a:tblGrid>
                <a:gridCol w="2468562"/>
                <a:gridCol w="2835275"/>
                <a:gridCol w="3657600"/>
              </a:tblGrid>
              <a:tr h="4349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Methods for Dealing with Externalities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Problem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Resource Allocation Outcome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Ways to Correct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71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Negative externalities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(spillover costs)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Overproduction of output and therefore overallocation of resources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Private bargaining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Liability rules and lawsuits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Tax on producers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Direct controls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Market for externality rights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39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Positive externalities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(spillover benefits)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Underproduction of output and therefore underallocation of resources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Private bargaining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Subsidy to consumers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Subsidy to producers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Government provision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8641A560-7A77-49EB-97E7-108DBB317DCA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19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Market Failures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229600" cy="4525963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Market fails to produce the right amount of the product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Resources may be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Over-allocated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Under-allocated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LO1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02C1F6DE-AB89-4EAD-AA84-1E42A30424CF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2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Government’s Role in the Economy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Government can have a role in correcting externalities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Officials must correctly identify the existence and cause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Has to be done in the context of politics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LO5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9325A66D-2532-4453-80C4-F36367752884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20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Demand-Side Failures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Impossible to charge consumers what they are willing to pay for the product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Some can enjoy benefits without paying</a:t>
            </a:r>
          </a:p>
          <a:p>
            <a:pPr eaLnBrk="1" hangingPunct="1">
              <a:buClr>
                <a:srgbClr val="3399FF"/>
              </a:buClr>
              <a:buSzPct val="125000"/>
              <a:buFontTx/>
              <a:buNone/>
            </a:pPr>
            <a:endParaRPr lang="en-US" sz="2800" smtClean="0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LO1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39A18074-70F0-47E0-AD44-F3A5EF95A581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3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Supply-Side Failures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229600" cy="4525963"/>
          </a:xfrm>
        </p:spPr>
        <p:txBody>
          <a:bodyPr/>
          <a:lstStyle/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Occurs when a firm does not pay the full cost of producing its output</a:t>
            </a:r>
          </a:p>
          <a:p>
            <a:pPr lvl="1" eaLnBrk="1" hangingPunct="1">
              <a:buClr>
                <a:srgbClr val="3399FF"/>
              </a:buClr>
              <a:buSzPct val="125000"/>
              <a:buFont typeface="Arial" charset="0"/>
              <a:buChar char="•"/>
            </a:pPr>
            <a:r>
              <a:rPr lang="en-US" sz="3600" smtClean="0"/>
              <a:t>External costs of producing the good are not reflected in the supply</a:t>
            </a: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LO1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DB5FD1C3-3772-4845-B343-0412C5C931AB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4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Efficiently Functioning Markets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4525963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Demand curve must reflect the consumers full willingness to pay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Supply curve must reflect all the costs of production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LO1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9B027174-102F-4E5C-AE20-AABC605D5B75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5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Consumer Surplus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Difference between what a consumer is willing to pay for a good and what the consumer actually pays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Extra benefit from paying less than the maximum price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LO2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6F16C7C9-A024-468E-BA2A-0C3B0DC28A8A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6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Consumer Surplus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0" y="66294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LO2</a:t>
            </a: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0" y="66294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LO2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423988" y="1619250"/>
            <a:ext cx="5851525" cy="4475163"/>
            <a:chOff x="1424365" y="1618984"/>
            <a:chExt cx="5850729" cy="4475966"/>
          </a:xfrm>
        </p:grpSpPr>
        <p:pic>
          <p:nvPicPr>
            <p:cNvPr id="8214" name="Picture 21" descr="gridlin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1618984"/>
              <a:ext cx="5065294" cy="3788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" name="Group 26"/>
            <p:cNvGrpSpPr>
              <a:grpSpLocks noChangeAspect="1"/>
            </p:cNvGrpSpPr>
            <p:nvPr/>
          </p:nvGrpSpPr>
          <p:grpSpPr bwMode="auto">
            <a:xfrm>
              <a:off x="1424365" y="1641591"/>
              <a:ext cx="5769028" cy="4453359"/>
              <a:chOff x="3244" y="1637"/>
              <a:chExt cx="2167" cy="1942"/>
            </a:xfrm>
            <a:noFill/>
          </p:grpSpPr>
          <p:sp>
            <p:nvSpPr>
              <p:cNvPr id="42" name="Rectangle 5"/>
              <p:cNvSpPr>
                <a:spLocks noChangeArrowheads="1"/>
              </p:cNvSpPr>
              <p:nvPr/>
            </p:nvSpPr>
            <p:spPr bwMode="auto">
              <a:xfrm>
                <a:off x="3539" y="1637"/>
                <a:ext cx="1872" cy="1577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 rot="16200000">
                <a:off x="2887" y="2328"/>
                <a:ext cx="863" cy="1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000" b="1" dirty="0"/>
                  <a:t>Price (per bag)</a:t>
                </a:r>
              </a:p>
            </p:txBody>
          </p:sp>
          <p:sp>
            <p:nvSpPr>
              <p:cNvPr id="48" name="Text Box 11"/>
              <p:cNvSpPr txBox="1">
                <a:spLocks noChangeArrowheads="1"/>
              </p:cNvSpPr>
              <p:nvPr/>
            </p:nvSpPr>
            <p:spPr bwMode="auto">
              <a:xfrm>
                <a:off x="3968" y="3405"/>
                <a:ext cx="775" cy="17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000" b="1" dirty="0"/>
                  <a:t>Quantity (bags)</a:t>
                </a:r>
              </a:p>
            </p:txBody>
          </p:sp>
        </p:grpSp>
      </p:grpSp>
      <p:sp>
        <p:nvSpPr>
          <p:cNvPr id="9225" name="Text Box 20"/>
          <p:cNvSpPr txBox="1">
            <a:spLocks noChangeAspect="1" noChangeArrowheads="1"/>
          </p:cNvSpPr>
          <p:nvPr/>
        </p:nvSpPr>
        <p:spPr bwMode="auto">
          <a:xfrm>
            <a:off x="5334000" y="4572000"/>
            <a:ext cx="423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D</a:t>
            </a:r>
          </a:p>
        </p:txBody>
      </p:sp>
      <p:sp>
        <p:nvSpPr>
          <p:cNvPr id="9226" name="Text Box 25"/>
          <p:cNvSpPr txBox="1">
            <a:spLocks noChangeAspect="1" noChangeArrowheads="1"/>
          </p:cNvSpPr>
          <p:nvPr/>
        </p:nvSpPr>
        <p:spPr bwMode="auto">
          <a:xfrm>
            <a:off x="3925888" y="5213350"/>
            <a:ext cx="493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Q</a:t>
            </a:r>
            <a:r>
              <a:rPr lang="en-US" sz="2000" b="1" baseline="-25000"/>
              <a:t>1</a:t>
            </a:r>
          </a:p>
        </p:txBody>
      </p:sp>
      <p:sp>
        <p:nvSpPr>
          <p:cNvPr id="9227" name="Freeform 37"/>
          <p:cNvSpPr>
            <a:spLocks noChangeAspect="1"/>
          </p:cNvSpPr>
          <p:nvPr/>
        </p:nvSpPr>
        <p:spPr bwMode="auto">
          <a:xfrm>
            <a:off x="2246313" y="1905000"/>
            <a:ext cx="1944687" cy="1793875"/>
          </a:xfrm>
          <a:custGeom>
            <a:avLst/>
            <a:gdLst>
              <a:gd name="T0" fmla="*/ 0 w 981"/>
              <a:gd name="T1" fmla="*/ 2147483647 h 905"/>
              <a:gd name="T2" fmla="*/ 0 w 981"/>
              <a:gd name="T3" fmla="*/ 0 h 905"/>
              <a:gd name="T4" fmla="*/ 2147483647 w 981"/>
              <a:gd name="T5" fmla="*/ 2147483647 h 905"/>
              <a:gd name="T6" fmla="*/ 0 w 981"/>
              <a:gd name="T7" fmla="*/ 2147483647 h 905"/>
              <a:gd name="T8" fmla="*/ 0 60000 65536"/>
              <a:gd name="T9" fmla="*/ 0 60000 65536"/>
              <a:gd name="T10" fmla="*/ 0 60000 65536"/>
              <a:gd name="T11" fmla="*/ 0 60000 65536"/>
              <a:gd name="T12" fmla="*/ 0 w 981"/>
              <a:gd name="T13" fmla="*/ 0 h 905"/>
              <a:gd name="T14" fmla="*/ 981 w 981"/>
              <a:gd name="T15" fmla="*/ 905 h 9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1" h="905">
                <a:moveTo>
                  <a:pt x="0" y="905"/>
                </a:moveTo>
                <a:lnTo>
                  <a:pt x="0" y="0"/>
                </a:lnTo>
                <a:lnTo>
                  <a:pt x="981" y="905"/>
                </a:lnTo>
                <a:lnTo>
                  <a:pt x="0" y="905"/>
                </a:lnTo>
                <a:close/>
              </a:path>
            </a:pathLst>
          </a:custGeom>
          <a:solidFill>
            <a:srgbClr val="92D050">
              <a:alpha val="77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Text Box 15"/>
          <p:cNvSpPr txBox="1">
            <a:spLocks noChangeAspect="1" noChangeArrowheads="1"/>
          </p:cNvSpPr>
          <p:nvPr/>
        </p:nvSpPr>
        <p:spPr bwMode="auto">
          <a:xfrm>
            <a:off x="1828800" y="3505200"/>
            <a:ext cx="504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P</a:t>
            </a:r>
            <a:r>
              <a:rPr lang="en-US" sz="2000" b="1" baseline="-25000"/>
              <a:t>1</a:t>
            </a:r>
          </a:p>
        </p:txBody>
      </p:sp>
      <p:sp>
        <p:nvSpPr>
          <p:cNvPr id="9229" name="Line 19"/>
          <p:cNvSpPr>
            <a:spLocks noChangeAspect="1" noChangeShapeType="1"/>
          </p:cNvSpPr>
          <p:nvPr/>
        </p:nvSpPr>
        <p:spPr bwMode="auto">
          <a:xfrm>
            <a:off x="2235200" y="1854200"/>
            <a:ext cx="3052763" cy="2844800"/>
          </a:xfrm>
          <a:prstGeom prst="line">
            <a:avLst/>
          </a:prstGeom>
          <a:noFill/>
          <a:ln w="57150">
            <a:solidFill>
              <a:srgbClr val="25712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030538" y="2057400"/>
            <a:ext cx="1754187" cy="1244600"/>
            <a:chOff x="3030904" y="2057400"/>
            <a:chExt cx="1754430" cy="1244717"/>
          </a:xfrm>
        </p:grpSpPr>
        <p:sp>
          <p:nvSpPr>
            <p:cNvPr id="8212" name="TextBox 41"/>
            <p:cNvSpPr txBox="1">
              <a:spLocks noChangeAspect="1" noChangeArrowheads="1"/>
            </p:cNvSpPr>
            <p:nvPr/>
          </p:nvSpPr>
          <p:spPr bwMode="auto">
            <a:xfrm>
              <a:off x="3200400" y="2057400"/>
              <a:ext cx="1584934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Consumer Surplus</a:t>
              </a:r>
            </a:p>
          </p:txBody>
        </p:sp>
        <p:cxnSp>
          <p:nvCxnSpPr>
            <p:cNvPr id="64" name="Straight Connector 63"/>
            <p:cNvCxnSpPr>
              <a:cxnSpLocks noChangeAspect="1"/>
            </p:cNvCxnSpPr>
            <p:nvPr/>
          </p:nvCxnSpPr>
          <p:spPr>
            <a:xfrm rot="5400000">
              <a:off x="3026947" y="2747222"/>
              <a:ext cx="558853" cy="5509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4191000" y="2743200"/>
            <a:ext cx="1965325" cy="838200"/>
            <a:chOff x="4191000" y="2743200"/>
            <a:chExt cx="1965933" cy="838200"/>
          </a:xfrm>
        </p:grpSpPr>
        <p:sp>
          <p:nvSpPr>
            <p:cNvPr id="8210" name="TextBox 41"/>
            <p:cNvSpPr txBox="1">
              <a:spLocks noChangeAspect="1" noChangeArrowheads="1"/>
            </p:cNvSpPr>
            <p:nvPr/>
          </p:nvSpPr>
          <p:spPr bwMode="auto">
            <a:xfrm>
              <a:off x="4572000" y="2743200"/>
              <a:ext cx="158493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Equilibrium Price</a:t>
              </a:r>
            </a:p>
          </p:txBody>
        </p:sp>
        <p:cxnSp>
          <p:nvCxnSpPr>
            <p:cNvPr id="67" name="Straight Connector 66"/>
            <p:cNvCxnSpPr>
              <a:cxnSpLocks noChangeAspect="1"/>
            </p:cNvCxnSpPr>
            <p:nvPr/>
          </p:nvCxnSpPr>
          <p:spPr>
            <a:xfrm rot="5400000">
              <a:off x="4188674" y="3220189"/>
              <a:ext cx="363537" cy="3588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/>
          <p:cNvSpPr/>
          <p:nvPr/>
        </p:nvSpPr>
        <p:spPr>
          <a:xfrm>
            <a:off x="2243138" y="3657600"/>
            <a:ext cx="1871662" cy="1600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22"/>
          <p:cNvSpPr>
            <a:spLocks noChangeAspect="1" noChangeArrowheads="1"/>
          </p:cNvSpPr>
          <p:nvPr/>
        </p:nvSpPr>
        <p:spPr bwMode="auto">
          <a:xfrm>
            <a:off x="4017963" y="3581400"/>
            <a:ext cx="173037" cy="1730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E9385EBE-5144-40FF-989D-6AA79A894309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7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/>
      <p:bldP spid="9227" grpId="0" animBg="1"/>
      <p:bldP spid="9228" grpId="0"/>
      <p:bldP spid="9229" grpId="0" animBg="1"/>
      <p:bldP spid="68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Producer Surplus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Difference between the actual price a producer receives and the minimum price they would accept</a:t>
            </a:r>
          </a:p>
          <a:p>
            <a:pPr eaLnBrk="1" hangingPunct="1">
              <a:buClr>
                <a:srgbClr val="3399FF"/>
              </a:buClr>
              <a:buSzPct val="125000"/>
            </a:pPr>
            <a:r>
              <a:rPr lang="en-US" sz="3600" smtClean="0"/>
              <a:t>Extra benefit from receiving a higher price</a:t>
            </a:r>
          </a:p>
          <a:p>
            <a:pPr eaLnBrk="1" hangingPunct="1">
              <a:buClr>
                <a:srgbClr val="3399FF"/>
              </a:buClr>
              <a:buSzPct val="125000"/>
              <a:buFontTx/>
              <a:buNone/>
            </a:pPr>
            <a:endParaRPr lang="en-US" sz="3600" smtClean="0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LO2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F8FABDF1-B179-4623-AC26-63046EE99B9C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8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20589C"/>
          </a:solidFill>
          <a:ln w="9525">
            <a:solidFill>
              <a:srgbClr val="20589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Dotum" pitchFamily="34" charset="-127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bg1"/>
                </a:solidFill>
                <a:latin typeface="Tahoma" pitchFamily="34" charset="0"/>
              </a:rPr>
              <a:t>Producer Surplus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LO2</a:t>
            </a:r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solidFill>
            <a:srgbClr val="522890"/>
          </a:solidFill>
          <a:ln w="9525">
            <a:solidFill>
              <a:srgbClr val="5228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0" y="66294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</a:rPr>
              <a:t>LO2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016000" y="1474788"/>
            <a:ext cx="6235700" cy="4573587"/>
            <a:chOff x="1015298" y="1475277"/>
            <a:chExt cx="6236668" cy="4573448"/>
          </a:xfrm>
        </p:grpSpPr>
        <p:pic>
          <p:nvPicPr>
            <p:cNvPr id="10263" name="Picture 21" descr="gridlin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0807" y="1475277"/>
              <a:ext cx="5221159" cy="3938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" name="Group 26"/>
            <p:cNvGrpSpPr>
              <a:grpSpLocks noChangeAspect="1"/>
            </p:cNvGrpSpPr>
            <p:nvPr/>
          </p:nvGrpSpPr>
          <p:grpSpPr bwMode="auto">
            <a:xfrm>
              <a:off x="1015298" y="1517426"/>
              <a:ext cx="6223703" cy="4531299"/>
              <a:chOff x="3246" y="1576"/>
              <a:chExt cx="2268" cy="1917"/>
            </a:xfrm>
            <a:noFill/>
          </p:grpSpPr>
          <p:sp>
            <p:nvSpPr>
              <p:cNvPr id="42" name="Rectangle 5"/>
              <p:cNvSpPr>
                <a:spLocks noChangeArrowheads="1"/>
              </p:cNvSpPr>
              <p:nvPr/>
            </p:nvSpPr>
            <p:spPr bwMode="auto">
              <a:xfrm>
                <a:off x="3642" y="1576"/>
                <a:ext cx="1872" cy="1577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 rot="16200000">
                <a:off x="2900" y="2331"/>
                <a:ext cx="837" cy="14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000" b="1" dirty="0"/>
                  <a:t>Price (per bag)</a:t>
                </a:r>
              </a:p>
            </p:txBody>
          </p:sp>
          <p:sp>
            <p:nvSpPr>
              <p:cNvPr id="48" name="Text Box 11"/>
              <p:cNvSpPr txBox="1">
                <a:spLocks noChangeArrowheads="1"/>
              </p:cNvSpPr>
              <p:nvPr/>
            </p:nvSpPr>
            <p:spPr bwMode="auto">
              <a:xfrm>
                <a:off x="4070" y="3324"/>
                <a:ext cx="752" cy="16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000" b="1" dirty="0"/>
                  <a:t>Quantity (bags)</a:t>
                </a:r>
              </a:p>
            </p:txBody>
          </p:sp>
        </p:grpSp>
      </p:grpSp>
      <p:sp>
        <p:nvSpPr>
          <p:cNvPr id="12297" name="Text Box 20"/>
          <p:cNvSpPr txBox="1">
            <a:spLocks noChangeAspect="1" noChangeArrowheads="1"/>
          </p:cNvSpPr>
          <p:nvPr/>
        </p:nvSpPr>
        <p:spPr bwMode="auto">
          <a:xfrm>
            <a:off x="5292725" y="2133600"/>
            <a:ext cx="42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S</a:t>
            </a: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600200" y="3124200"/>
            <a:ext cx="2794000" cy="2481263"/>
            <a:chOff x="1600200" y="3124200"/>
            <a:chExt cx="2794309" cy="2481414"/>
          </a:xfrm>
        </p:grpSpPr>
        <p:sp>
          <p:nvSpPr>
            <p:cNvPr id="10261" name="Text Box 25"/>
            <p:cNvSpPr txBox="1">
              <a:spLocks noChangeAspect="1" noChangeArrowheads="1"/>
            </p:cNvSpPr>
            <p:nvPr/>
          </p:nvSpPr>
          <p:spPr bwMode="auto">
            <a:xfrm>
              <a:off x="3886200" y="5205504"/>
              <a:ext cx="50830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Q</a:t>
              </a:r>
              <a:r>
                <a:rPr lang="en-US" sz="2000" b="1" baseline="-25000"/>
                <a:t>1</a:t>
              </a:r>
            </a:p>
          </p:txBody>
        </p:sp>
        <p:sp>
          <p:nvSpPr>
            <p:cNvPr id="10262" name="Text Box 15"/>
            <p:cNvSpPr txBox="1">
              <a:spLocks noChangeAspect="1" noChangeArrowheads="1"/>
            </p:cNvSpPr>
            <p:nvPr/>
          </p:nvSpPr>
          <p:spPr bwMode="auto">
            <a:xfrm>
              <a:off x="1600200" y="3124200"/>
              <a:ext cx="52086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P</a:t>
              </a:r>
              <a:r>
                <a:rPr lang="en-US" sz="2000" b="1" baseline="-25000"/>
                <a:t>1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4267200" y="3429000"/>
            <a:ext cx="2243138" cy="708025"/>
            <a:chOff x="4267201" y="3429000"/>
            <a:chExt cx="2243304" cy="707886"/>
          </a:xfrm>
        </p:grpSpPr>
        <p:sp>
          <p:nvSpPr>
            <p:cNvPr id="10259" name="TextBox 41"/>
            <p:cNvSpPr txBox="1">
              <a:spLocks noChangeAspect="1" noChangeArrowheads="1"/>
            </p:cNvSpPr>
            <p:nvPr/>
          </p:nvSpPr>
          <p:spPr bwMode="auto">
            <a:xfrm>
              <a:off x="4876800" y="3429000"/>
              <a:ext cx="163370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Equilibrium price</a:t>
              </a:r>
            </a:p>
          </p:txBody>
        </p:sp>
        <p:cxnSp>
          <p:nvCxnSpPr>
            <p:cNvPr id="67" name="Straight Connector 66"/>
            <p:cNvCxnSpPr>
              <a:cxnSpLocks noChangeAspect="1"/>
            </p:cNvCxnSpPr>
            <p:nvPr/>
          </p:nvCxnSpPr>
          <p:spPr>
            <a:xfrm rot="10800000">
              <a:off x="4267201" y="3429000"/>
              <a:ext cx="481049" cy="1714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/>
          <p:cNvSpPr/>
          <p:nvPr/>
        </p:nvSpPr>
        <p:spPr>
          <a:xfrm>
            <a:off x="2057400" y="3352800"/>
            <a:ext cx="2057400" cy="1905000"/>
          </a:xfrm>
          <a:prstGeom prst="rect">
            <a:avLst/>
          </a:prstGeom>
          <a:solidFill>
            <a:srgbClr val="FFFF99">
              <a:alpha val="8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04" name="Freeform 37"/>
          <p:cNvSpPr>
            <a:spLocks noChangeAspect="1"/>
          </p:cNvSpPr>
          <p:nvPr/>
        </p:nvSpPr>
        <p:spPr bwMode="auto">
          <a:xfrm rot="30184" flipV="1">
            <a:off x="2057400" y="3352800"/>
            <a:ext cx="1981200" cy="1827213"/>
          </a:xfrm>
          <a:custGeom>
            <a:avLst/>
            <a:gdLst>
              <a:gd name="T0" fmla="*/ 0 w 981"/>
              <a:gd name="T1" fmla="*/ 2147483647 h 905"/>
              <a:gd name="T2" fmla="*/ 0 w 981"/>
              <a:gd name="T3" fmla="*/ 0 h 905"/>
              <a:gd name="T4" fmla="*/ 2147483647 w 981"/>
              <a:gd name="T5" fmla="*/ 2147483647 h 905"/>
              <a:gd name="T6" fmla="*/ 0 w 981"/>
              <a:gd name="T7" fmla="*/ 2147483647 h 905"/>
              <a:gd name="T8" fmla="*/ 0 60000 65536"/>
              <a:gd name="T9" fmla="*/ 0 60000 65536"/>
              <a:gd name="T10" fmla="*/ 0 60000 65536"/>
              <a:gd name="T11" fmla="*/ 0 60000 65536"/>
              <a:gd name="T12" fmla="*/ 0 w 981"/>
              <a:gd name="T13" fmla="*/ 0 h 905"/>
              <a:gd name="T14" fmla="*/ 981 w 981"/>
              <a:gd name="T15" fmla="*/ 905 h 9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1" h="905">
                <a:moveTo>
                  <a:pt x="0" y="905"/>
                </a:moveTo>
                <a:lnTo>
                  <a:pt x="0" y="0"/>
                </a:lnTo>
                <a:lnTo>
                  <a:pt x="981" y="905"/>
                </a:lnTo>
                <a:lnTo>
                  <a:pt x="0" y="905"/>
                </a:lnTo>
                <a:close/>
              </a:path>
            </a:pathLst>
          </a:custGeom>
          <a:solidFill>
            <a:srgbClr val="99CCFF">
              <a:alpha val="83920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/>
          <a:lstStyle/>
          <a:p>
            <a:endParaRPr lang="en-US"/>
          </a:p>
        </p:txBody>
      </p:sp>
      <p:sp>
        <p:nvSpPr>
          <p:cNvPr id="12305" name="Line 19"/>
          <p:cNvSpPr>
            <a:spLocks noChangeAspect="1" noChangeShapeType="1"/>
          </p:cNvSpPr>
          <p:nvPr/>
        </p:nvSpPr>
        <p:spPr bwMode="auto">
          <a:xfrm rot="5700000">
            <a:off x="2082006" y="2286795"/>
            <a:ext cx="3146425" cy="2932112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Oval 22"/>
          <p:cNvSpPr>
            <a:spLocks noChangeAspect="1" noChangeArrowheads="1"/>
          </p:cNvSpPr>
          <p:nvPr/>
        </p:nvSpPr>
        <p:spPr bwMode="auto">
          <a:xfrm>
            <a:off x="4013200" y="3276600"/>
            <a:ext cx="177800" cy="177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2743200" y="2057400"/>
            <a:ext cx="1785938" cy="1371600"/>
            <a:chOff x="2743200" y="2057400"/>
            <a:chExt cx="1786105" cy="1371600"/>
          </a:xfrm>
        </p:grpSpPr>
        <p:sp>
          <p:nvSpPr>
            <p:cNvPr id="10257" name="TextBox 41"/>
            <p:cNvSpPr txBox="1">
              <a:spLocks noChangeAspect="1" noChangeArrowheads="1"/>
            </p:cNvSpPr>
            <p:nvPr/>
          </p:nvSpPr>
          <p:spPr bwMode="auto">
            <a:xfrm>
              <a:off x="2895600" y="2057400"/>
              <a:ext cx="163370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Producer surplus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5400000">
              <a:off x="2667021" y="2895579"/>
              <a:ext cx="609600" cy="4572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475663" y="6629400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cs typeface="Arial" charset="0"/>
              </a:rPr>
              <a:t>5-</a:t>
            </a:r>
            <a:fld id="{FBDA4E89-9AD0-4345-A935-388CBE730BEB}" type="slidenum">
              <a:rPr lang="en-US" sz="1400">
                <a:solidFill>
                  <a:schemeClr val="bg1"/>
                </a:solidFill>
                <a:cs typeface="Arial" charset="0"/>
              </a:rPr>
              <a:pPr eaLnBrk="1" hangingPunct="1"/>
              <a:t>9</a:t>
            </a:fld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68" grpId="0" animBg="1"/>
      <p:bldP spid="12304" grpId="0" animBg="1"/>
      <p:bldP spid="12305" grpId="0" animBg="1"/>
      <p:bldP spid="60" grpId="0" animBg="1"/>
    </p:bldLst>
  </p:timing>
</p:sld>
</file>

<file path=ppt/theme/theme1.xml><?xml version="1.0" encoding="utf-8"?>
<a:theme xmlns:a="http://schemas.openxmlformats.org/drawingml/2006/main" name="19e%20PPT%20template[1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19e%20PPT%20template[1]</Template>
  <TotalTime>2015</TotalTime>
  <Words>567</Words>
  <Application>Microsoft Office PowerPoint</Application>
  <PresentationFormat>On-screen Show (4:3)</PresentationFormat>
  <Paragraphs>224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Tw Cen MT</vt:lpstr>
      <vt:lpstr>Tahoma</vt:lpstr>
      <vt:lpstr>Times New Roman</vt:lpstr>
      <vt:lpstr>ＭＳ Ｐゴシック</vt:lpstr>
      <vt:lpstr>Dotum</vt:lpstr>
      <vt:lpstr>Calibri</vt:lpstr>
      <vt:lpstr>19e%20PPT%20template[1]</vt:lpstr>
      <vt:lpstr>Market Failures: Public Goods and Externalities</vt:lpstr>
      <vt:lpstr>Market Failures</vt:lpstr>
      <vt:lpstr>Demand-Side Failures</vt:lpstr>
      <vt:lpstr>Supply-Side Failures</vt:lpstr>
      <vt:lpstr>Efficiently Functioning Markets</vt:lpstr>
      <vt:lpstr>Consumer Surplus</vt:lpstr>
      <vt:lpstr>Consumer Surplus</vt:lpstr>
      <vt:lpstr>Producer Surplus</vt:lpstr>
      <vt:lpstr>Producer Surplus</vt:lpstr>
      <vt:lpstr>Efficiency Revisited</vt:lpstr>
      <vt:lpstr>Efficiency Losses</vt:lpstr>
      <vt:lpstr>Efficiency Losses</vt:lpstr>
      <vt:lpstr>Private Goods</vt:lpstr>
      <vt:lpstr>Public Goods</vt:lpstr>
      <vt:lpstr>Cost-Benefit Analysis</vt:lpstr>
      <vt:lpstr>Externalities</vt:lpstr>
      <vt:lpstr>Government Intervention</vt:lpstr>
      <vt:lpstr>Government Intervention</vt:lpstr>
      <vt:lpstr>Government Intervention</vt:lpstr>
      <vt:lpstr>Government’s Role in the Economy</vt:lpstr>
    </vt:vector>
  </TitlesOfParts>
  <Company>Mineral Area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Failures: Public Goods and Externalities</dc:title>
  <dc:creator>MACNet</dc:creator>
  <cp:lastModifiedBy>Thomas Morris</cp:lastModifiedBy>
  <cp:revision>177</cp:revision>
  <dcterms:created xsi:type="dcterms:W3CDTF">2010-07-14T17:46:36Z</dcterms:created>
  <dcterms:modified xsi:type="dcterms:W3CDTF">2014-09-18T11:17:04Z</dcterms:modified>
</cp:coreProperties>
</file>