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 id="265" r:id="rId8"/>
    <p:sldId id="266" r:id="rId9"/>
    <p:sldId id="267" r:id="rId10"/>
    <p:sldId id="268" r:id="rId11"/>
    <p:sldId id="256" r:id="rId12"/>
    <p:sldId id="257" r:id="rId13"/>
    <p:sldId id="25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7" autoAdjust="0"/>
    <p:restoredTop sz="94660"/>
  </p:normalViewPr>
  <p:slideViewPr>
    <p:cSldViewPr snapToGrid="0">
      <p:cViewPr varScale="1">
        <p:scale>
          <a:sx n="114" d="100"/>
          <a:sy n="114" d="100"/>
        </p:scale>
        <p:origin x="18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25DFD2E-CF1E-4537-82FD-BF32E8BDBCE3}"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660247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25DFD2E-CF1E-4537-82FD-BF32E8BDBCE3}"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2625125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25DFD2E-CF1E-4537-82FD-BF32E8BDBCE3}"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2270539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25DFD2E-CF1E-4537-82FD-BF32E8BDBCE3}"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6672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5DFD2E-CF1E-4537-82FD-BF32E8BDBCE3}" type="datetimeFigureOut">
              <a:rPr lang="en-IN" smtClean="0"/>
              <a:t>05-09-2025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3588744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25DFD2E-CF1E-4537-82FD-BF32E8BDBCE3}"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163483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25DFD2E-CF1E-4537-82FD-BF32E8BDBCE3}" type="datetimeFigureOut">
              <a:rPr lang="en-IN" smtClean="0"/>
              <a:t>05-09-2025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233561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25DFD2E-CF1E-4537-82FD-BF32E8BDBCE3}" type="datetimeFigureOut">
              <a:rPr lang="en-IN" smtClean="0"/>
              <a:t>05-09-2025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202174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DFD2E-CF1E-4537-82FD-BF32E8BDBCE3}" type="datetimeFigureOut">
              <a:rPr lang="en-IN" smtClean="0"/>
              <a:t>05-09-2025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3864413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25DFD2E-CF1E-4537-82FD-BF32E8BDBCE3}"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389184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25DFD2E-CF1E-4537-82FD-BF32E8BDBCE3}" type="datetimeFigureOut">
              <a:rPr lang="en-IN" smtClean="0"/>
              <a:t>05-09-2025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AA13DB-5DA4-42DD-ABE8-6A36F84ADDD7}" type="slidenum">
              <a:rPr lang="en-IN" smtClean="0"/>
              <a:t>‹#›</a:t>
            </a:fld>
            <a:endParaRPr lang="en-IN"/>
          </a:p>
        </p:txBody>
      </p:sp>
    </p:spTree>
    <p:extLst>
      <p:ext uri="{BB962C8B-B14F-4D97-AF65-F5344CB8AC3E}">
        <p14:creationId xmlns:p14="http://schemas.microsoft.com/office/powerpoint/2010/main" val="31883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5DFD2E-CF1E-4537-82FD-BF32E8BDBCE3}" type="datetimeFigureOut">
              <a:rPr lang="en-IN" smtClean="0"/>
              <a:t>05-09-2025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A13DB-5DA4-42DD-ABE8-6A36F84ADDD7}" type="slidenum">
              <a:rPr lang="en-IN" smtClean="0"/>
              <a:t>‹#›</a:t>
            </a:fld>
            <a:endParaRPr lang="en-IN"/>
          </a:p>
        </p:txBody>
      </p:sp>
    </p:spTree>
    <p:extLst>
      <p:ext uri="{BB962C8B-B14F-4D97-AF65-F5344CB8AC3E}">
        <p14:creationId xmlns:p14="http://schemas.microsoft.com/office/powerpoint/2010/main" val="2655936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Promises of the JVM</a:t>
            </a:r>
            <a:endParaRPr lang="en-IN" dirty="0"/>
          </a:p>
        </p:txBody>
      </p:sp>
      <p:sp>
        <p:nvSpPr>
          <p:cNvPr id="3" name="Content Placeholder 2"/>
          <p:cNvSpPr>
            <a:spLocks noGrp="1"/>
          </p:cNvSpPr>
          <p:nvPr>
            <p:ph idx="1"/>
          </p:nvPr>
        </p:nvSpPr>
        <p:spPr/>
        <p:txBody>
          <a:bodyPr>
            <a:noAutofit/>
          </a:bodyPr>
          <a:lstStyle/>
          <a:p>
            <a:r>
              <a:rPr lang="en-US" sz="3200" dirty="0" smtClean="0"/>
              <a:t>The </a:t>
            </a:r>
            <a:r>
              <a:rPr lang="en-US" sz="3200" b="1" dirty="0" smtClean="0"/>
              <a:t>Java Virtual Machine (JVM)</a:t>
            </a:r>
            <a:r>
              <a:rPr lang="en-US" sz="3200" dirty="0" smtClean="0"/>
              <a:t> was designed with “write once, run anywhere” and </a:t>
            </a:r>
            <a:r>
              <a:rPr lang="en-US" sz="3200" b="1" dirty="0" smtClean="0"/>
              <a:t>safety first</a:t>
            </a:r>
            <a:r>
              <a:rPr lang="en-US" sz="3200" dirty="0" smtClean="0"/>
              <a:t> in mind. Unlike C/C++ where unchecked memory access can cause buffer overflows, JVM enforces strict rules to prevent malicious or buggy code from harming the system.</a:t>
            </a:r>
          </a:p>
          <a:p>
            <a:r>
              <a:rPr lang="en-US" sz="3200" dirty="0" smtClean="0"/>
              <a:t>The JVM promises security in three main ways:</a:t>
            </a:r>
          </a:p>
          <a:p>
            <a:pPr lvl="1"/>
            <a:r>
              <a:rPr lang="en-IN" sz="3200" dirty="0" smtClean="0"/>
              <a:t>Memory Safety</a:t>
            </a:r>
          </a:p>
          <a:p>
            <a:pPr lvl="1"/>
            <a:r>
              <a:rPr lang="en-IN" sz="3200" b="1" dirty="0" smtClean="0"/>
              <a:t>Bytecode Verification</a:t>
            </a:r>
          </a:p>
          <a:p>
            <a:pPr lvl="1"/>
            <a:r>
              <a:rPr lang="en-IN" sz="3200" dirty="0" smtClean="0"/>
              <a:t>Runtime Security Checks</a:t>
            </a:r>
            <a:endParaRPr lang="en-IN" sz="3200" dirty="0"/>
          </a:p>
        </p:txBody>
      </p:sp>
    </p:spTree>
    <p:extLst>
      <p:ext uri="{BB962C8B-B14F-4D97-AF65-F5344CB8AC3E}">
        <p14:creationId xmlns:p14="http://schemas.microsoft.com/office/powerpoint/2010/main" val="4291464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Java Cryptography Architecture (JCA)</a:t>
            </a:r>
            <a:endParaRPr lang="en-IN" dirty="0"/>
          </a:p>
        </p:txBody>
      </p:sp>
      <p:sp>
        <p:nvSpPr>
          <p:cNvPr id="3" name="Content Placeholder 2"/>
          <p:cNvSpPr>
            <a:spLocks noGrp="1"/>
          </p:cNvSpPr>
          <p:nvPr>
            <p:ph idx="1"/>
          </p:nvPr>
        </p:nvSpPr>
        <p:spPr/>
        <p:txBody>
          <a:bodyPr/>
          <a:lstStyle/>
          <a:p>
            <a:r>
              <a:rPr lang="fr-FR" dirty="0" err="1" smtClean="0"/>
              <a:t>Provides</a:t>
            </a:r>
            <a:r>
              <a:rPr lang="fr-FR" dirty="0" smtClean="0"/>
              <a:t> APIs for </a:t>
            </a:r>
            <a:r>
              <a:rPr lang="fr-FR" dirty="0" err="1" smtClean="0"/>
              <a:t>encryption</a:t>
            </a:r>
            <a:r>
              <a:rPr lang="fr-FR" dirty="0" smtClean="0"/>
              <a:t>, message digests, digital signatures, etc.</a:t>
            </a:r>
          </a:p>
          <a:p>
            <a:r>
              <a:rPr lang="en-IN" dirty="0" smtClean="0"/>
              <a:t>Examples:</a:t>
            </a:r>
          </a:p>
          <a:p>
            <a:pPr lvl="1"/>
            <a:r>
              <a:rPr lang="en-IN" dirty="0" err="1" smtClean="0"/>
              <a:t>MessageDigest</a:t>
            </a:r>
            <a:r>
              <a:rPr lang="en-IN" dirty="0" smtClean="0"/>
              <a:t> </a:t>
            </a:r>
            <a:r>
              <a:rPr lang="en-IN" dirty="0" smtClean="0">
                <a:sym typeface="Wingdings" panose="05000000000000000000" pitchFamily="2" charset="2"/>
              </a:rPr>
              <a:t></a:t>
            </a:r>
            <a:r>
              <a:rPr lang="en-IN" dirty="0" smtClean="0"/>
              <a:t>(e.g., SHA-256)</a:t>
            </a:r>
          </a:p>
          <a:p>
            <a:pPr lvl="1"/>
            <a:r>
              <a:rPr lang="en-IN" dirty="0" smtClean="0"/>
              <a:t>Cipher</a:t>
            </a:r>
            <a:r>
              <a:rPr lang="en-IN" dirty="0" smtClean="0">
                <a:sym typeface="Wingdings" panose="05000000000000000000" pitchFamily="2" charset="2"/>
              </a:rPr>
              <a:t></a:t>
            </a:r>
            <a:r>
              <a:rPr lang="en-IN" dirty="0" smtClean="0"/>
              <a:t>(AES, RSA)</a:t>
            </a:r>
          </a:p>
          <a:p>
            <a:pPr lvl="1"/>
            <a:r>
              <a:rPr lang="en-IN" dirty="0" err="1" smtClean="0"/>
              <a:t>KeyStore</a:t>
            </a:r>
            <a:r>
              <a:rPr lang="en-IN" dirty="0" smtClean="0"/>
              <a:t> </a:t>
            </a:r>
            <a:r>
              <a:rPr lang="en-IN" dirty="0" smtClean="0">
                <a:sym typeface="Wingdings" panose="05000000000000000000" pitchFamily="2" charset="2"/>
              </a:rPr>
              <a:t></a:t>
            </a:r>
            <a:r>
              <a:rPr lang="en-IN" dirty="0" smtClean="0"/>
              <a:t>managing certificates</a:t>
            </a:r>
            <a:endParaRPr lang="en-IN" dirty="0"/>
          </a:p>
        </p:txBody>
      </p:sp>
    </p:spTree>
    <p:extLst>
      <p:ext uri="{BB962C8B-B14F-4D97-AF65-F5344CB8AC3E}">
        <p14:creationId xmlns:p14="http://schemas.microsoft.com/office/powerpoint/2010/main" val="1909513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Security Aspects in Java</a:t>
            </a:r>
            <a:endParaRPr lang="en-IN" dirty="0"/>
          </a:p>
        </p:txBody>
      </p:sp>
      <p:sp>
        <p:nvSpPr>
          <p:cNvPr id="5" name="Content Placeholder 4"/>
          <p:cNvSpPr>
            <a:spLocks noGrp="1"/>
          </p:cNvSpPr>
          <p:nvPr>
            <p:ph idx="1"/>
          </p:nvPr>
        </p:nvSpPr>
        <p:spPr/>
        <p:txBody>
          <a:bodyPr/>
          <a:lstStyle/>
          <a:p>
            <a:r>
              <a:rPr lang="en-US" dirty="0" smtClean="0"/>
              <a:t>Beyond JVM-level checks, Java has multiple layers of </a:t>
            </a:r>
            <a:r>
              <a:rPr lang="en-US" b="1" dirty="0" smtClean="0"/>
              <a:t>security features</a:t>
            </a:r>
            <a:r>
              <a:rPr lang="en-US" dirty="0" smtClean="0"/>
              <a:t>:</a:t>
            </a:r>
          </a:p>
          <a:p>
            <a:r>
              <a:rPr lang="en-IN" dirty="0" smtClean="0"/>
              <a:t>Sandbox Model</a:t>
            </a:r>
          </a:p>
          <a:p>
            <a:pPr marL="457200" lvl="1" indent="0" eaLnBrk="0" fontAlgn="base" hangingPunct="0">
              <a:lnSpc>
                <a:spcPct val="100000"/>
              </a:lnSpc>
              <a:spcBef>
                <a:spcPct val="0"/>
              </a:spcBef>
              <a:spcAft>
                <a:spcPct val="0"/>
              </a:spcAft>
              <a:buFontTx/>
              <a:buChar char="•"/>
            </a:pPr>
            <a:r>
              <a:rPr lang="en-US" altLang="en-US" dirty="0">
                <a:latin typeface="Arial" panose="020B0604020202020204" pitchFamily="34" charset="0"/>
              </a:rPr>
              <a:t>Originated in </a:t>
            </a:r>
            <a:r>
              <a:rPr lang="en-US" altLang="en-US" b="1" dirty="0">
                <a:latin typeface="Arial" panose="020B0604020202020204" pitchFamily="34" charset="0"/>
              </a:rPr>
              <a:t>applets</a:t>
            </a:r>
            <a:r>
              <a:rPr lang="en-US" altLang="en-US" dirty="0">
                <a:latin typeface="Arial" panose="020B0604020202020204" pitchFamily="34" charset="0"/>
              </a:rPr>
              <a:t> (untrusted code from browsers).</a:t>
            </a:r>
          </a:p>
          <a:p>
            <a:pPr marL="457200" lvl="1" indent="0" eaLnBrk="0" fontAlgn="base" hangingPunct="0">
              <a:lnSpc>
                <a:spcPct val="100000"/>
              </a:lnSpc>
              <a:spcBef>
                <a:spcPct val="0"/>
              </a:spcBef>
              <a:spcAft>
                <a:spcPct val="0"/>
              </a:spcAft>
              <a:buFontTx/>
              <a:buChar char="•"/>
            </a:pPr>
            <a:r>
              <a:rPr lang="en-US" altLang="en-US" dirty="0">
                <a:latin typeface="Arial" panose="020B0604020202020204" pitchFamily="34" charset="0"/>
              </a:rPr>
              <a:t>Restricts file access, system properties, networking, etc.</a:t>
            </a:r>
          </a:p>
          <a:p>
            <a:pPr marL="457200" lvl="1" indent="0" eaLnBrk="0" fontAlgn="base" hangingPunct="0">
              <a:lnSpc>
                <a:spcPct val="100000"/>
              </a:lnSpc>
              <a:spcBef>
                <a:spcPct val="0"/>
              </a:spcBef>
              <a:spcAft>
                <a:spcPct val="0"/>
              </a:spcAft>
              <a:buFontTx/>
              <a:buChar char="•"/>
            </a:pPr>
            <a:r>
              <a:rPr lang="en-US" altLang="en-US" dirty="0">
                <a:latin typeface="Arial" panose="020B0604020202020204" pitchFamily="34" charset="0"/>
              </a:rPr>
              <a:t>Still used in modern </a:t>
            </a:r>
            <a:r>
              <a:rPr lang="en-US" altLang="en-US" b="1" dirty="0">
                <a:latin typeface="Arial" panose="020B0604020202020204" pitchFamily="34" charset="0"/>
              </a:rPr>
              <a:t>Java Web Start</a:t>
            </a:r>
            <a:r>
              <a:rPr lang="en-US" altLang="en-US" dirty="0">
                <a:latin typeface="Arial" panose="020B0604020202020204" pitchFamily="34" charset="0"/>
              </a:rPr>
              <a:t> and enterprise systems.</a:t>
            </a:r>
          </a:p>
          <a:p>
            <a:r>
              <a:rPr lang="en-IN" b="1" dirty="0" smtClean="0"/>
              <a:t>Permissions and Policies</a:t>
            </a:r>
          </a:p>
          <a:p>
            <a:pPr lvl="1"/>
            <a:r>
              <a:rPr lang="en-IN" dirty="0" smtClean="0"/>
              <a:t>Fine-grained access control through</a:t>
            </a:r>
          </a:p>
          <a:p>
            <a:pPr lvl="1"/>
            <a:r>
              <a:rPr lang="en-US" dirty="0" smtClean="0"/>
              <a:t>Example: Allow only network communication, but deny file access.</a:t>
            </a:r>
          </a:p>
        </p:txBody>
      </p:sp>
    </p:spTree>
    <p:extLst>
      <p:ext uri="{BB962C8B-B14F-4D97-AF65-F5344CB8AC3E}">
        <p14:creationId xmlns:p14="http://schemas.microsoft.com/office/powerpoint/2010/main" val="333499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5" name="Content Placeholder 4"/>
          <p:cNvSpPr>
            <a:spLocks noGrp="1"/>
          </p:cNvSpPr>
          <p:nvPr>
            <p:ph idx="1"/>
          </p:nvPr>
        </p:nvSpPr>
        <p:spPr/>
        <p:txBody>
          <a:bodyPr>
            <a:normAutofit fontScale="85000" lnSpcReduction="20000"/>
          </a:bodyPr>
          <a:lstStyle/>
          <a:p>
            <a:pPr marL="0" indent="0" eaLnBrk="0" fontAlgn="base" hangingPunct="0">
              <a:lnSpc>
                <a:spcPct val="100000"/>
              </a:lnSpc>
              <a:spcBef>
                <a:spcPct val="0"/>
              </a:spcBef>
              <a:spcAft>
                <a:spcPct val="0"/>
              </a:spcAft>
              <a:buNone/>
            </a:pPr>
            <a:r>
              <a:rPr lang="en-IN" b="1" dirty="0" smtClean="0"/>
              <a:t>Authentication &amp; Authorization</a:t>
            </a:r>
          </a:p>
          <a:p>
            <a:pPr lvl="1" eaLnBrk="0" fontAlgn="base" hangingPunct="0">
              <a:lnSpc>
                <a:spcPct val="160000"/>
              </a:lnSpc>
              <a:spcBef>
                <a:spcPct val="0"/>
              </a:spcBef>
              <a:spcAft>
                <a:spcPct val="0"/>
              </a:spcAft>
            </a:pPr>
            <a:r>
              <a:rPr lang="en-US" altLang="en-US" sz="2800" b="1" dirty="0" smtClean="0">
                <a:latin typeface="Arial" panose="020B0604020202020204" pitchFamily="34" charset="0"/>
              </a:rPr>
              <a:t>JAAS (Java Authentication and Authorization Service)</a:t>
            </a:r>
            <a:endParaRPr lang="en-US" altLang="en-US" sz="2800" dirty="0" smtClean="0">
              <a:latin typeface="Arial" panose="020B0604020202020204" pitchFamily="34" charset="0"/>
            </a:endParaRPr>
          </a:p>
          <a:p>
            <a:pPr lvl="1" eaLnBrk="0" fontAlgn="base" hangingPunct="0">
              <a:lnSpc>
                <a:spcPct val="160000"/>
              </a:lnSpc>
              <a:spcBef>
                <a:spcPct val="0"/>
              </a:spcBef>
              <a:spcAft>
                <a:spcPct val="0"/>
              </a:spcAft>
            </a:pPr>
            <a:r>
              <a:rPr lang="en-US" altLang="en-US" sz="2800" dirty="0" smtClean="0">
                <a:latin typeface="Arial" panose="020B0604020202020204" pitchFamily="34" charset="0"/>
              </a:rPr>
              <a:t>Provides </a:t>
            </a:r>
            <a:r>
              <a:rPr lang="en-US" altLang="en-US" sz="2800" dirty="0">
                <a:latin typeface="Arial" panose="020B0604020202020204" pitchFamily="34" charset="0"/>
              </a:rPr>
              <a:t>pluggable login modules (LDAP, Kerberos, Database).</a:t>
            </a:r>
          </a:p>
          <a:p>
            <a:pPr lvl="1" eaLnBrk="0" fontAlgn="base" hangingPunct="0">
              <a:lnSpc>
                <a:spcPct val="160000"/>
              </a:lnSpc>
              <a:spcBef>
                <a:spcPct val="0"/>
              </a:spcBef>
              <a:spcAft>
                <a:spcPct val="0"/>
              </a:spcAft>
            </a:pPr>
            <a:r>
              <a:rPr lang="en-US" altLang="en-US" sz="2800" dirty="0" smtClean="0">
                <a:latin typeface="Arial" panose="020B0604020202020204" pitchFamily="34" charset="0"/>
              </a:rPr>
              <a:t>Separates authentication (who you are) from authorization (what you can do)</a:t>
            </a:r>
          </a:p>
          <a:p>
            <a:pPr eaLnBrk="0" fontAlgn="base" hangingPunct="0">
              <a:lnSpc>
                <a:spcPct val="160000"/>
              </a:lnSpc>
              <a:spcBef>
                <a:spcPct val="0"/>
              </a:spcBef>
              <a:spcAft>
                <a:spcPct val="0"/>
              </a:spcAft>
            </a:pPr>
            <a:r>
              <a:rPr lang="en-IN" dirty="0" smtClean="0"/>
              <a:t>Cryptographic Security</a:t>
            </a:r>
          </a:p>
          <a:p>
            <a:pPr lvl="1" eaLnBrk="0" fontAlgn="base" hangingPunct="0">
              <a:lnSpc>
                <a:spcPct val="160000"/>
              </a:lnSpc>
              <a:spcBef>
                <a:spcPct val="0"/>
              </a:spcBef>
              <a:spcAft>
                <a:spcPct val="0"/>
              </a:spcAft>
            </a:pPr>
            <a:r>
              <a:rPr lang="en-IN" sz="2800" dirty="0" err="1" smtClean="0"/>
              <a:t>javax.crypto</a:t>
            </a:r>
            <a:r>
              <a:rPr lang="en-IN" sz="2800" dirty="0" err="1" smtClean="0">
                <a:sym typeface="Wingdings" panose="05000000000000000000" pitchFamily="2" charset="2"/>
              </a:rPr>
              <a:t></a:t>
            </a:r>
            <a:r>
              <a:rPr lang="en-IN" sz="2800" dirty="0" err="1" smtClean="0"/>
              <a:t>AES</a:t>
            </a:r>
            <a:r>
              <a:rPr lang="en-IN" sz="2800" dirty="0" smtClean="0"/>
              <a:t>, DES, RSA encryption</a:t>
            </a:r>
          </a:p>
          <a:p>
            <a:pPr lvl="1" eaLnBrk="0" fontAlgn="base" hangingPunct="0">
              <a:lnSpc>
                <a:spcPct val="160000"/>
              </a:lnSpc>
              <a:spcBef>
                <a:spcPct val="0"/>
              </a:spcBef>
              <a:spcAft>
                <a:spcPct val="0"/>
              </a:spcAft>
            </a:pPr>
            <a:r>
              <a:rPr lang="en-IN" sz="2800" dirty="0" err="1"/>
              <a:t>j</a:t>
            </a:r>
            <a:r>
              <a:rPr lang="en-IN" sz="2800" dirty="0" err="1" smtClean="0"/>
              <a:t>ava.security</a:t>
            </a:r>
            <a:r>
              <a:rPr lang="en-IN" sz="2800" dirty="0" err="1" smtClean="0">
                <a:sym typeface="Wingdings" panose="05000000000000000000" pitchFamily="2" charset="2"/>
              </a:rPr>
              <a:t></a:t>
            </a:r>
            <a:r>
              <a:rPr lang="en-IN" sz="2800" dirty="0" err="1" smtClean="0"/>
              <a:t>SecureRandom</a:t>
            </a:r>
            <a:r>
              <a:rPr lang="en-IN" sz="2800" dirty="0" smtClean="0"/>
              <a:t>, </a:t>
            </a:r>
            <a:r>
              <a:rPr lang="en-IN" sz="2800" dirty="0" err="1" smtClean="0"/>
              <a:t>KeyFactory</a:t>
            </a:r>
            <a:r>
              <a:rPr lang="en-IN" sz="2800" dirty="0" smtClean="0"/>
              <a:t>, </a:t>
            </a:r>
            <a:r>
              <a:rPr lang="en-IN" sz="2800" dirty="0" err="1" smtClean="0"/>
              <a:t>MessageDigest</a:t>
            </a:r>
            <a:r>
              <a:rPr lang="en-IN" sz="2800" dirty="0" smtClean="0"/>
              <a:t>.</a:t>
            </a:r>
            <a:endParaRPr lang="en-IN" sz="2800" dirty="0" smtClean="0">
              <a:sym typeface="Wingdings" panose="05000000000000000000" pitchFamily="2" charset="2"/>
            </a:endParaRPr>
          </a:p>
          <a:p>
            <a:pPr lvl="1" eaLnBrk="0" fontAlgn="base" hangingPunct="0">
              <a:lnSpc>
                <a:spcPct val="100000"/>
              </a:lnSpc>
              <a:spcBef>
                <a:spcPct val="0"/>
              </a:spcBef>
              <a:spcAft>
                <a:spcPct val="0"/>
              </a:spcAft>
            </a:pPr>
            <a:r>
              <a:rPr lang="en-IN" sz="2800" dirty="0" smtClean="0"/>
              <a:t>Example (SHA-256 </a:t>
            </a:r>
            <a:r>
              <a:rPr lang="en-IN" dirty="0" smtClean="0"/>
              <a:t>hashing):</a:t>
            </a:r>
            <a:endParaRPr lang="en-IN" dirty="0"/>
          </a:p>
        </p:txBody>
      </p:sp>
    </p:spTree>
    <p:extLst>
      <p:ext uri="{BB962C8B-B14F-4D97-AF65-F5344CB8AC3E}">
        <p14:creationId xmlns:p14="http://schemas.microsoft.com/office/powerpoint/2010/main" val="97045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5" name="Content Placeholder 4"/>
          <p:cNvSpPr>
            <a:spLocks noGrp="1"/>
          </p:cNvSpPr>
          <p:nvPr>
            <p:ph idx="1"/>
          </p:nvPr>
        </p:nvSpPr>
        <p:spPr>
          <a:xfrm>
            <a:off x="838200" y="1825624"/>
            <a:ext cx="10515600" cy="4899025"/>
          </a:xfrm>
        </p:spPr>
        <p:txBody>
          <a:bodyPr/>
          <a:lstStyle/>
          <a:p>
            <a:pPr eaLnBrk="0" fontAlgn="base" hangingPunct="0">
              <a:lnSpc>
                <a:spcPct val="100000"/>
              </a:lnSpc>
              <a:spcBef>
                <a:spcPct val="0"/>
              </a:spcBef>
              <a:spcAft>
                <a:spcPct val="0"/>
              </a:spcAft>
            </a:pPr>
            <a:r>
              <a:rPr lang="en-IN" sz="3200" dirty="0" smtClean="0"/>
              <a:t>Code Signing</a:t>
            </a:r>
            <a:endParaRPr lang="en-US" altLang="en-US" sz="3200" dirty="0" smtClean="0">
              <a:latin typeface="Arial" panose="020B0604020202020204" pitchFamily="34" charset="0"/>
            </a:endParaRPr>
          </a:p>
          <a:p>
            <a:pPr lvl="1" eaLnBrk="0" fontAlgn="base" hangingPunct="0">
              <a:lnSpc>
                <a:spcPct val="100000"/>
              </a:lnSpc>
              <a:spcBef>
                <a:spcPct val="0"/>
              </a:spcBef>
              <a:spcAft>
                <a:spcPct val="0"/>
              </a:spcAft>
            </a:pPr>
            <a:r>
              <a:rPr lang="en-US" altLang="en-US" sz="3200" dirty="0" smtClean="0">
                <a:latin typeface="Arial" panose="020B0604020202020204" pitchFamily="34" charset="0"/>
              </a:rPr>
              <a:t>java </a:t>
            </a:r>
            <a:r>
              <a:rPr lang="en-US" altLang="en-US" sz="3200" dirty="0">
                <a:latin typeface="Arial" panose="020B0604020202020204" pitchFamily="34" charset="0"/>
              </a:rPr>
              <a:t>supports </a:t>
            </a:r>
            <a:r>
              <a:rPr lang="en-US" altLang="en-US" sz="3200" b="1" dirty="0">
                <a:latin typeface="Arial" panose="020B0604020202020204" pitchFamily="34" charset="0"/>
              </a:rPr>
              <a:t>signed JAR files</a:t>
            </a:r>
            <a:r>
              <a:rPr lang="en-US" altLang="en-US" sz="3200" dirty="0">
                <a:latin typeface="Arial" panose="020B0604020202020204" pitchFamily="34" charset="0"/>
              </a:rPr>
              <a:t>.</a:t>
            </a:r>
          </a:p>
          <a:p>
            <a:pPr lvl="1" eaLnBrk="0" fontAlgn="base" hangingPunct="0">
              <a:lnSpc>
                <a:spcPct val="100000"/>
              </a:lnSpc>
              <a:spcBef>
                <a:spcPct val="0"/>
              </a:spcBef>
              <a:spcAft>
                <a:spcPct val="0"/>
              </a:spcAft>
            </a:pPr>
            <a:r>
              <a:rPr lang="en-US" altLang="en-US" sz="3200" dirty="0" smtClean="0">
                <a:latin typeface="Arial" panose="020B0604020202020204" pitchFamily="34" charset="0"/>
              </a:rPr>
              <a:t>Sign</a:t>
            </a:r>
            <a:r>
              <a:rPr lang="en-US" altLang="en-US" sz="3200" dirty="0" smtClean="0">
                <a:latin typeface="Arial" panose="020B0604020202020204" pitchFamily="34" charset="0"/>
              </a:rPr>
              <a:t>ed </a:t>
            </a:r>
            <a:r>
              <a:rPr lang="en-US" altLang="en-US" sz="3200" dirty="0">
                <a:latin typeface="Arial" panose="020B0604020202020204" pitchFamily="34" charset="0"/>
              </a:rPr>
              <a:t>JAR proves the authenticity of the publisher.</a:t>
            </a:r>
          </a:p>
          <a:p>
            <a:pPr lvl="1" eaLnBrk="0" fontAlgn="base" hangingPunct="0">
              <a:lnSpc>
                <a:spcPct val="100000"/>
              </a:lnSpc>
              <a:spcBef>
                <a:spcPct val="0"/>
              </a:spcBef>
              <a:spcAft>
                <a:spcPct val="0"/>
              </a:spcAft>
            </a:pPr>
            <a:r>
              <a:rPr lang="en-US" altLang="en-US" sz="3200" dirty="0">
                <a:latin typeface="Arial" panose="020B0604020202020204" pitchFamily="34" charset="0"/>
              </a:rPr>
              <a:t>Unsigned JARs → restricted permissions.</a:t>
            </a:r>
          </a:p>
          <a:p>
            <a:r>
              <a:rPr lang="en-IN" sz="3200" dirty="0" smtClean="0"/>
              <a:t>Secure Communication</a:t>
            </a:r>
          </a:p>
          <a:p>
            <a:pPr lvl="1"/>
            <a:r>
              <a:rPr lang="fr-FR" sz="3200" dirty="0" smtClean="0"/>
              <a:t>Java Secure Socket Extension (JSSE) </a:t>
            </a:r>
            <a:r>
              <a:rPr lang="fr-FR" sz="3200" dirty="0" err="1" smtClean="0"/>
              <a:t>provides</a:t>
            </a:r>
            <a:r>
              <a:rPr lang="fr-FR" sz="3200" dirty="0" smtClean="0"/>
              <a:t> SSL/TLS support.</a:t>
            </a:r>
          </a:p>
          <a:p>
            <a:pPr lvl="1"/>
            <a:r>
              <a:rPr lang="en-IN" sz="3200" dirty="0" smtClean="0"/>
              <a:t>HTTPS, secure sockets</a:t>
            </a:r>
            <a:r>
              <a:rPr lang="en-IN" dirty="0" smtClean="0"/>
              <a:t>, certificates.</a:t>
            </a:r>
            <a:endParaRPr lang="en-IN" dirty="0"/>
          </a:p>
        </p:txBody>
      </p:sp>
    </p:spTree>
    <p:extLst>
      <p:ext uri="{BB962C8B-B14F-4D97-AF65-F5344CB8AC3E}">
        <p14:creationId xmlns:p14="http://schemas.microsoft.com/office/powerpoint/2010/main" val="125637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Sandbox </a:t>
            </a:r>
            <a:r>
              <a:rPr lang="en-US" b="1" dirty="0" smtClean="0"/>
              <a:t>Security</a:t>
            </a:r>
            <a:r>
              <a:rPr lang="en-US" dirty="0" smtClean="0">
                <a:solidFill>
                  <a:srgbClr val="FF0000"/>
                </a:solidFill>
              </a:rPr>
              <a:t> </a:t>
            </a:r>
            <a:r>
              <a:rPr lang="en-IN" b="1" dirty="0" smtClean="0"/>
              <a:t>Model</a:t>
            </a:r>
            <a:r>
              <a:rPr lang="en-IN" b="1" dirty="0"/>
              <a:t/>
            </a:r>
            <a:br>
              <a:rPr lang="en-IN" b="1" dirty="0"/>
            </a:br>
            <a:endParaRPr lang="en-IN" dirty="0"/>
          </a:p>
        </p:txBody>
      </p:sp>
      <p:sp>
        <p:nvSpPr>
          <p:cNvPr id="3" name="Content Placeholder 2"/>
          <p:cNvSpPr>
            <a:spLocks noGrp="1"/>
          </p:cNvSpPr>
          <p:nvPr>
            <p:ph idx="1"/>
          </p:nvPr>
        </p:nvSpPr>
        <p:spPr>
          <a:xfrm>
            <a:off x="838200" y="1140903"/>
            <a:ext cx="10515600" cy="5036060"/>
          </a:xfrm>
        </p:spPr>
        <p:txBody>
          <a:bodyPr>
            <a:normAutofit fontScale="85000" lnSpcReduction="10000"/>
          </a:bodyPr>
          <a:lstStyle/>
          <a:p>
            <a:pPr fontAlgn="base">
              <a:lnSpc>
                <a:spcPct val="120000"/>
              </a:lnSpc>
            </a:pPr>
            <a:r>
              <a:rPr lang="en-US" dirty="0"/>
              <a:t>In </a:t>
            </a:r>
            <a:r>
              <a:rPr lang="en-US" dirty="0">
                <a:solidFill>
                  <a:srgbClr val="FF0000"/>
                </a:solidFill>
              </a:rPr>
              <a:t>computer security</a:t>
            </a:r>
            <a:r>
              <a:rPr lang="en-US" dirty="0"/>
              <a:t>, a sandbox is a </a:t>
            </a:r>
            <a:r>
              <a:rPr lang="en-US" dirty="0">
                <a:solidFill>
                  <a:srgbClr val="00B0F0"/>
                </a:solidFill>
              </a:rPr>
              <a:t>security mechanism for separating running programs</a:t>
            </a:r>
            <a:r>
              <a:rPr lang="en-US" dirty="0"/>
              <a:t>, usually in order to minimize system failures or software vulnerabilities from spreading. </a:t>
            </a:r>
            <a:endParaRPr lang="en-US" dirty="0" smtClean="0"/>
          </a:p>
          <a:p>
            <a:pPr fontAlgn="base">
              <a:lnSpc>
                <a:spcPct val="120000"/>
              </a:lnSpc>
            </a:pPr>
            <a:r>
              <a:rPr lang="en-US" dirty="0" smtClean="0"/>
              <a:t>In </a:t>
            </a:r>
            <a:r>
              <a:rPr lang="en-US" dirty="0"/>
              <a:t>general, a sandbox is an </a:t>
            </a:r>
            <a:r>
              <a:rPr lang="en-US" dirty="0">
                <a:solidFill>
                  <a:srgbClr val="C00000"/>
                </a:solidFill>
              </a:rPr>
              <a:t>isolated computing environment</a:t>
            </a:r>
            <a:r>
              <a:rPr lang="en-US" dirty="0"/>
              <a:t> in which a program or file can be executed </a:t>
            </a:r>
            <a:r>
              <a:rPr lang="en-US" dirty="0">
                <a:solidFill>
                  <a:srgbClr val="C00000"/>
                </a:solidFill>
              </a:rPr>
              <a:t>without affecting the application </a:t>
            </a:r>
            <a:r>
              <a:rPr lang="en-US" dirty="0"/>
              <a:t>in which it runs</a:t>
            </a:r>
            <a:r>
              <a:rPr lang="en-US" dirty="0" smtClean="0"/>
              <a:t>.</a:t>
            </a:r>
          </a:p>
          <a:p>
            <a:pPr fontAlgn="base">
              <a:lnSpc>
                <a:spcPct val="120000"/>
              </a:lnSpc>
            </a:pPr>
            <a:r>
              <a:rPr lang="en-US" dirty="0" smtClean="0"/>
              <a:t>Sandboxes </a:t>
            </a:r>
            <a:r>
              <a:rPr lang="en-US" dirty="0"/>
              <a:t>are used by </a:t>
            </a:r>
            <a:r>
              <a:rPr lang="en-US" dirty="0">
                <a:solidFill>
                  <a:srgbClr val="00B050"/>
                </a:solidFill>
              </a:rPr>
              <a:t>software developers to test new programming code</a:t>
            </a:r>
            <a:r>
              <a:rPr lang="en-US" dirty="0" smtClean="0"/>
              <a:t>.</a:t>
            </a:r>
          </a:p>
          <a:p>
            <a:pPr fontAlgn="base">
              <a:lnSpc>
                <a:spcPct val="120000"/>
              </a:lnSpc>
            </a:pPr>
            <a:r>
              <a:rPr lang="en-US" dirty="0" smtClean="0"/>
              <a:t>A </a:t>
            </a:r>
            <a:r>
              <a:rPr lang="en-US" dirty="0"/>
              <a:t>sandbox typically provides a tightly controlled set of resources for guest programs to run in, such as limited space on disk and memory.</a:t>
            </a:r>
          </a:p>
          <a:p>
            <a:pPr fontAlgn="base">
              <a:lnSpc>
                <a:spcPct val="120000"/>
              </a:lnSpc>
            </a:pPr>
            <a:r>
              <a:rPr lang="en-US" dirty="0"/>
              <a:t>In a Java programming language, the sandbox is the program area and it has some set of rules that programmers need to follow when creating Java code (like an applet) that is sent as part of a page.</a:t>
            </a:r>
          </a:p>
          <a:p>
            <a:pPr>
              <a:lnSpc>
                <a:spcPct val="120000"/>
              </a:lnSpc>
            </a:pPr>
            <a:endParaRPr lang="en-IN" dirty="0"/>
          </a:p>
        </p:txBody>
      </p:sp>
    </p:spTree>
    <p:extLst>
      <p:ext uri="{BB962C8B-B14F-4D97-AF65-F5344CB8AC3E}">
        <p14:creationId xmlns:p14="http://schemas.microsoft.com/office/powerpoint/2010/main" val="1567388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158"/>
            <a:ext cx="10515600" cy="1325563"/>
          </a:xfrm>
        </p:spPr>
        <p:txBody>
          <a:bodyPr/>
          <a:lstStyle/>
          <a:p>
            <a:r>
              <a:rPr lang="en-US" dirty="0" smtClean="0"/>
              <a:t>sandbox model</a:t>
            </a:r>
            <a:endParaRPr lang="en-IN" dirty="0"/>
          </a:p>
        </p:txBody>
      </p:sp>
      <p:sp>
        <p:nvSpPr>
          <p:cNvPr id="3" name="Content Placeholder 2"/>
          <p:cNvSpPr>
            <a:spLocks noGrp="1"/>
          </p:cNvSpPr>
          <p:nvPr>
            <p:ph idx="1"/>
          </p:nvPr>
        </p:nvSpPr>
        <p:spPr>
          <a:xfrm>
            <a:off x="838200" y="1015068"/>
            <a:ext cx="10515600" cy="4717278"/>
          </a:xfrm>
        </p:spPr>
        <p:txBody>
          <a:bodyPr/>
          <a:lstStyle/>
          <a:p>
            <a:r>
              <a:rPr lang="en-US" dirty="0"/>
              <a:t>The original security model provided by the Java platform is known as the sandbox model, which existed in order to provide a very restricted environment in which to run untrusted code obtained from the open network</a:t>
            </a:r>
            <a:r>
              <a:rPr lang="en-US" dirty="0" smtClean="0"/>
              <a:t>.</a:t>
            </a:r>
          </a:p>
          <a:p>
            <a:r>
              <a:rPr lang="en-US" dirty="0"/>
              <a:t>The essence of the sandbox model is that local code is trusted to have full access to vital system resources (such as the file system) while downloaded remote code (an applet) is not trusted and can access only the limited resources provided inside the sandbox.</a:t>
            </a:r>
          </a:p>
          <a:p>
            <a:endParaRPr lang="en-US" dirty="0"/>
          </a:p>
          <a:p>
            <a:endParaRPr lang="en-IN" dirty="0"/>
          </a:p>
        </p:txBody>
      </p:sp>
      <p:pic>
        <p:nvPicPr>
          <p:cNvPr id="7170" name="Picture 2" descr="Lightbo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8792" y="4200524"/>
            <a:ext cx="4210050" cy="2657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515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5618"/>
            <a:ext cx="10515600" cy="5581345"/>
          </a:xfrm>
        </p:spPr>
        <p:txBody>
          <a:bodyPr>
            <a:normAutofit fontScale="62500" lnSpcReduction="20000"/>
          </a:bodyPr>
          <a:lstStyle/>
          <a:p>
            <a:pPr fontAlgn="base">
              <a:lnSpc>
                <a:spcPct val="120000"/>
              </a:lnSpc>
            </a:pPr>
            <a:r>
              <a:rPr lang="en-US" dirty="0"/>
              <a:t>The sandbox model was deployed through the Java Development Kit (JDK), and was generally adopted by applications built with JDK 1.0, including Java-enabled web browsers.</a:t>
            </a:r>
          </a:p>
          <a:p>
            <a:pPr fontAlgn="base">
              <a:lnSpc>
                <a:spcPct val="120000"/>
              </a:lnSpc>
            </a:pPr>
            <a:r>
              <a:rPr lang="en-US" dirty="0" smtClean="0"/>
              <a:t>The </a:t>
            </a:r>
            <a:r>
              <a:rPr lang="en-US" dirty="0"/>
              <a:t>language is designed to be type-safe and easy to </a:t>
            </a:r>
            <a:r>
              <a:rPr lang="en-US" dirty="0" smtClean="0"/>
              <a:t>use , </a:t>
            </a:r>
            <a:r>
              <a:rPr lang="en-US" dirty="0" err="1" smtClean="0"/>
              <a:t>i.e</a:t>
            </a:r>
            <a:r>
              <a:rPr lang="en-US" dirty="0" smtClean="0"/>
              <a:t>, the hope is that the burden on the programmer is such that the likelihood of making mistakes is less compared </a:t>
            </a:r>
            <a:r>
              <a:rPr lang="en-US" dirty="0"/>
              <a:t>to using other programming languages such as C or C++. </a:t>
            </a:r>
            <a:endParaRPr lang="en-US" dirty="0" smtClean="0"/>
          </a:p>
          <a:p>
            <a:pPr fontAlgn="base">
              <a:lnSpc>
                <a:spcPct val="120000"/>
              </a:lnSpc>
            </a:pPr>
            <a:r>
              <a:rPr lang="en-US" dirty="0" smtClean="0"/>
              <a:t>Language </a:t>
            </a:r>
            <a:r>
              <a:rPr lang="en-US" dirty="0"/>
              <a:t>features such as automatic memory management, garbage collection, and range checking on strings and arrays are examples of how the language helps the programmer to write safe code.</a:t>
            </a:r>
          </a:p>
          <a:p>
            <a:pPr fontAlgn="base">
              <a:lnSpc>
                <a:spcPct val="120000"/>
              </a:lnSpc>
            </a:pPr>
            <a:r>
              <a:rPr lang="en-US" dirty="0"/>
              <a:t>Second, compilers and a bytecode verifier ensure that only legitimate Java bytecodes are executed. The bytecode verifier, together with the Java Virtual Machine, guarantees language safety at run time.</a:t>
            </a:r>
          </a:p>
          <a:p>
            <a:pPr fontAlgn="base">
              <a:lnSpc>
                <a:spcPct val="120000"/>
              </a:lnSpc>
            </a:pPr>
            <a:r>
              <a:rPr lang="en-US" dirty="0"/>
              <a:t>A </a:t>
            </a:r>
            <a:r>
              <a:rPr lang="en-US" dirty="0" err="1" smtClean="0"/>
              <a:t>ClassLoader</a:t>
            </a:r>
            <a:r>
              <a:rPr lang="en-US" dirty="0" smtClean="0"/>
              <a:t> </a:t>
            </a:r>
            <a:r>
              <a:rPr lang="en-US" dirty="0"/>
              <a:t>defines a local name space, which can be used to ensure that an untrusted applet cannot interfere with the running of other programs.</a:t>
            </a:r>
          </a:p>
          <a:p>
            <a:pPr fontAlgn="base">
              <a:lnSpc>
                <a:spcPct val="120000"/>
              </a:lnSpc>
            </a:pPr>
            <a:r>
              <a:rPr lang="en-US" dirty="0"/>
              <a:t>Finally, access to crucial system resources is mediated by the Java Virtual Machine and is checked in advance by a </a:t>
            </a:r>
            <a:r>
              <a:rPr lang="en-US" dirty="0" err="1"/>
              <a:t>SecurityManager</a:t>
            </a:r>
            <a:r>
              <a:rPr lang="en-US" dirty="0"/>
              <a:t> class that restricts the actions of a piece of untrusted code to the bare minimum.</a:t>
            </a:r>
            <a:r>
              <a:rPr lang="en-US" b="1" dirty="0"/>
              <a:t>(</a:t>
            </a:r>
            <a:r>
              <a:rPr lang="en-US" b="1" dirty="0" err="1"/>
              <a:t>SandBoxing</a:t>
            </a:r>
            <a:r>
              <a:rPr lang="en-US" b="1" dirty="0"/>
              <a:t>)</a:t>
            </a:r>
            <a:endParaRPr lang="en-US" dirty="0"/>
          </a:p>
          <a:p>
            <a:pPr>
              <a:lnSpc>
                <a:spcPct val="120000"/>
              </a:lnSpc>
            </a:pPr>
            <a:r>
              <a:rPr lang="en-US" dirty="0" smtClean="0"/>
              <a:t/>
            </a:r>
            <a:br>
              <a:rPr lang="en-US" dirty="0" smtClean="0"/>
            </a:br>
            <a:endParaRPr lang="en-IN" dirty="0"/>
          </a:p>
        </p:txBody>
      </p:sp>
      <p:pic>
        <p:nvPicPr>
          <p:cNvPr id="8194" name="Picture 2" descr="The previous context describes this graph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302" y="5055211"/>
            <a:ext cx="3676650" cy="1476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9628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Usage</a:t>
            </a:r>
            <a:endParaRPr lang="en-IN" dirty="0"/>
          </a:p>
        </p:txBody>
      </p:sp>
      <p:sp>
        <p:nvSpPr>
          <p:cNvPr id="3" name="Content Placeholder 2"/>
          <p:cNvSpPr>
            <a:spLocks noGrp="1"/>
          </p:cNvSpPr>
          <p:nvPr>
            <p:ph idx="1"/>
          </p:nvPr>
        </p:nvSpPr>
        <p:spPr/>
        <p:txBody>
          <a:bodyPr/>
          <a:lstStyle/>
          <a:p>
            <a:pPr fontAlgn="base"/>
            <a:r>
              <a:rPr lang="en-US" dirty="0"/>
              <a:t>Sandboxing is frequently used to test unverified programs that may contain a virus or other malicious code, without allowing the software to harm the host device. </a:t>
            </a:r>
            <a:r>
              <a:rPr lang="en-US" b="1" dirty="0" smtClean="0"/>
              <a:t>Implementations </a:t>
            </a:r>
            <a:r>
              <a:rPr lang="en-US" dirty="0" smtClean="0"/>
              <a:t>Online </a:t>
            </a:r>
            <a:r>
              <a:rPr lang="en-US" dirty="0"/>
              <a:t>judge systems to test programs in programming contests.</a:t>
            </a:r>
          </a:p>
          <a:p>
            <a:pPr fontAlgn="base"/>
            <a:r>
              <a:rPr lang="en-US" dirty="0"/>
              <a:t>New-generation </a:t>
            </a:r>
            <a:r>
              <a:rPr lang="en-US" dirty="0" err="1"/>
              <a:t>pastebins</a:t>
            </a:r>
            <a:r>
              <a:rPr lang="en-US" dirty="0"/>
              <a:t> allowing users to execute pasted code snippets on the </a:t>
            </a:r>
            <a:r>
              <a:rPr lang="en-US" dirty="0" err="1"/>
              <a:t>pastebin's</a:t>
            </a:r>
            <a:r>
              <a:rPr lang="en-US" dirty="0"/>
              <a:t> server.</a:t>
            </a:r>
          </a:p>
          <a:p>
            <a:pPr fontAlgn="base"/>
            <a:r>
              <a:rPr lang="en-US" dirty="0"/>
              <a:t>HTML5 has a "sandbox" attribute for use with iframes.</a:t>
            </a:r>
          </a:p>
          <a:p>
            <a:pPr fontAlgn="base"/>
            <a:r>
              <a:rPr lang="en-US" dirty="0"/>
              <a:t>Secure Computing Mode(</a:t>
            </a:r>
            <a:r>
              <a:rPr lang="en-US" dirty="0" err="1"/>
              <a:t>seccomp</a:t>
            </a:r>
            <a:r>
              <a:rPr lang="en-US" dirty="0"/>
              <a:t>) is a sandbox built in the Linux kernel. When activated, </a:t>
            </a:r>
            <a:r>
              <a:rPr lang="en-US" dirty="0" err="1"/>
              <a:t>seccomp</a:t>
            </a:r>
            <a:r>
              <a:rPr lang="en-US" dirty="0"/>
              <a:t> only allows the write(), read(), exit(), and </a:t>
            </a:r>
            <a:r>
              <a:rPr lang="en-US" dirty="0" err="1"/>
              <a:t>sigreturn</a:t>
            </a:r>
            <a:r>
              <a:rPr lang="en-US" dirty="0"/>
              <a:t>() system calls.</a:t>
            </a:r>
          </a:p>
          <a:p>
            <a:endParaRPr lang="en-IN" dirty="0"/>
          </a:p>
        </p:txBody>
      </p:sp>
    </p:spTree>
    <p:extLst>
      <p:ext uri="{BB962C8B-B14F-4D97-AF65-F5344CB8AC3E}">
        <p14:creationId xmlns:p14="http://schemas.microsoft.com/office/powerpoint/2010/main" val="196049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Sandbox − Advantages and Disadvantages</a:t>
            </a:r>
            <a:br>
              <a:rPr lang="en-IN" dirty="0"/>
            </a:br>
            <a:endParaRPr lang="en-IN" dirty="0"/>
          </a:p>
        </p:txBody>
      </p:sp>
      <p:sp>
        <p:nvSpPr>
          <p:cNvPr id="3" name="Content Placeholder 2"/>
          <p:cNvSpPr>
            <a:spLocks noGrp="1"/>
          </p:cNvSpPr>
          <p:nvPr>
            <p:ph idx="1"/>
          </p:nvPr>
        </p:nvSpPr>
        <p:spPr/>
        <p:txBody>
          <a:bodyPr>
            <a:normAutofit fontScale="92500"/>
          </a:bodyPr>
          <a:lstStyle/>
          <a:p>
            <a:r>
              <a:rPr lang="en-US" dirty="0"/>
              <a:t>When it comes to new software, it comprises a controllable test environment.</a:t>
            </a:r>
          </a:p>
          <a:p>
            <a:r>
              <a:rPr lang="en-US" dirty="0"/>
              <a:t>It safeguards the hardware, operating system, and database of registrations.</a:t>
            </a:r>
          </a:p>
          <a:p>
            <a:r>
              <a:rPr lang="en-US" dirty="0"/>
              <a:t>The host system will not have any unauthorized data access.</a:t>
            </a:r>
          </a:p>
          <a:p>
            <a:r>
              <a:rPr lang="en-US" dirty="0"/>
              <a:t>There will be no conflict between the operating system and the programs because of sandboxing.</a:t>
            </a:r>
          </a:p>
          <a:p>
            <a:r>
              <a:rPr lang="en-US" dirty="0"/>
              <a:t>It also protects the system from malware, which secures the web browser.</a:t>
            </a:r>
          </a:p>
          <a:p>
            <a:r>
              <a:rPr lang="en-US" dirty="0">
                <a:solidFill>
                  <a:srgbClr val="FF0000"/>
                </a:solidFill>
              </a:rPr>
              <a:t>The only </a:t>
            </a:r>
            <a:r>
              <a:rPr lang="en-US" b="1" dirty="0">
                <a:solidFill>
                  <a:srgbClr val="FF0000"/>
                </a:solidFill>
              </a:rPr>
              <a:t>drawback</a:t>
            </a:r>
            <a:r>
              <a:rPr lang="en-US" dirty="0">
                <a:solidFill>
                  <a:srgbClr val="FF0000"/>
                </a:solidFill>
              </a:rPr>
              <a:t> is that complex sandbox tools are expensive and time-consuming to use.</a:t>
            </a:r>
            <a:endParaRPr lang="en-IN" dirty="0">
              <a:solidFill>
                <a:srgbClr val="FF0000"/>
              </a:solidFill>
            </a:endParaRPr>
          </a:p>
        </p:txBody>
      </p:sp>
    </p:spTree>
    <p:extLst>
      <p:ext uri="{BB962C8B-B14F-4D97-AF65-F5344CB8AC3E}">
        <p14:creationId xmlns:p14="http://schemas.microsoft.com/office/powerpoint/2010/main" val="1463217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Memory Safety</a:t>
            </a:r>
            <a:endParaRPr lang="en-IN" dirty="0"/>
          </a:p>
        </p:txBody>
      </p:sp>
      <p:sp>
        <p:nvSpPr>
          <p:cNvPr id="3" name="Content Placeholder 2"/>
          <p:cNvSpPr>
            <a:spLocks noGrp="1"/>
          </p:cNvSpPr>
          <p:nvPr>
            <p:ph idx="1"/>
          </p:nvPr>
        </p:nvSpPr>
        <p:spPr/>
        <p:txBody>
          <a:bodyPr/>
          <a:lstStyle/>
          <a:p>
            <a:r>
              <a:rPr lang="en-US" dirty="0" smtClean="0"/>
              <a:t>No direct pointer access (unlike C/C++) → prevents buffer overflows and memory corruption.</a:t>
            </a:r>
          </a:p>
          <a:p>
            <a:r>
              <a:rPr lang="en-US" dirty="0" smtClean="0"/>
              <a:t>Automatic garbage collection ensures memory is freed safely.</a:t>
            </a:r>
            <a:endParaRPr lang="en-IN" dirty="0"/>
          </a:p>
        </p:txBody>
      </p:sp>
    </p:spTree>
    <p:extLst>
      <p:ext uri="{BB962C8B-B14F-4D97-AF65-F5344CB8AC3E}">
        <p14:creationId xmlns:p14="http://schemas.microsoft.com/office/powerpoint/2010/main" val="347258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Bytecode Verification</a:t>
            </a:r>
            <a:endParaRPr lang="en-IN" dirty="0"/>
          </a:p>
        </p:txBody>
      </p:sp>
      <p:sp>
        <p:nvSpPr>
          <p:cNvPr id="3" name="Content Placeholder 2"/>
          <p:cNvSpPr>
            <a:spLocks noGrp="1"/>
          </p:cNvSpPr>
          <p:nvPr>
            <p:ph idx="1"/>
          </p:nvPr>
        </p:nvSpPr>
        <p:spPr/>
        <p:txBody>
          <a:bodyPr/>
          <a:lstStyle/>
          <a:p>
            <a:r>
              <a:rPr lang="en-US" dirty="0" smtClean="0"/>
              <a:t>Before execution, the JVM verifies the </a:t>
            </a:r>
            <a:r>
              <a:rPr lang="en-US" b="1" dirty="0" smtClean="0"/>
              <a:t>.class</a:t>
            </a:r>
            <a:r>
              <a:rPr lang="en-US" dirty="0" smtClean="0"/>
              <a:t> files.</a:t>
            </a:r>
          </a:p>
          <a:p>
            <a:r>
              <a:rPr lang="en-IN" dirty="0" smtClean="0"/>
              <a:t>Checks include:</a:t>
            </a:r>
          </a:p>
          <a:p>
            <a:pPr lvl="1" eaLnBrk="0" fontAlgn="base" hangingPunct="0">
              <a:lnSpc>
                <a:spcPct val="100000"/>
              </a:lnSpc>
              <a:spcBef>
                <a:spcPct val="0"/>
              </a:spcBef>
              <a:spcAft>
                <a:spcPct val="0"/>
              </a:spcAft>
            </a:pPr>
            <a:r>
              <a:rPr lang="en-US" altLang="en-US" dirty="0">
                <a:latin typeface="Arial" panose="020B0604020202020204" pitchFamily="34" charset="0"/>
              </a:rPr>
              <a:t>No illegal data conversions.</a:t>
            </a:r>
          </a:p>
          <a:p>
            <a:pPr lvl="1" eaLnBrk="0" fontAlgn="base" hangingPunct="0">
              <a:lnSpc>
                <a:spcPct val="100000"/>
              </a:lnSpc>
              <a:spcBef>
                <a:spcPct val="0"/>
              </a:spcBef>
              <a:spcAft>
                <a:spcPct val="0"/>
              </a:spcAft>
            </a:pPr>
            <a:r>
              <a:rPr lang="en-US" altLang="en-US" dirty="0">
                <a:latin typeface="Arial" panose="020B0604020202020204" pitchFamily="34" charset="0"/>
              </a:rPr>
              <a:t>Stack underflow/overflow prevention.</a:t>
            </a:r>
          </a:p>
          <a:p>
            <a:pPr lvl="1" eaLnBrk="0" fontAlgn="base" hangingPunct="0">
              <a:lnSpc>
                <a:spcPct val="100000"/>
              </a:lnSpc>
              <a:spcBef>
                <a:spcPct val="0"/>
              </a:spcBef>
              <a:spcAft>
                <a:spcPct val="0"/>
              </a:spcAft>
            </a:pPr>
            <a:r>
              <a:rPr lang="en-US" altLang="en-US" dirty="0">
                <a:latin typeface="Arial" panose="020B0604020202020204" pitchFamily="34" charset="0"/>
              </a:rPr>
              <a:t>Method calls match correct signatures.</a:t>
            </a:r>
          </a:p>
          <a:p>
            <a:pPr lvl="1" eaLnBrk="0" fontAlgn="base" hangingPunct="0">
              <a:lnSpc>
                <a:spcPct val="100000"/>
              </a:lnSpc>
              <a:spcBef>
                <a:spcPct val="0"/>
              </a:spcBef>
              <a:spcAft>
                <a:spcPct val="0"/>
              </a:spcAft>
            </a:pPr>
            <a:r>
              <a:rPr lang="en-US" altLang="en-US" dirty="0">
                <a:latin typeface="Arial" panose="020B0604020202020204" pitchFamily="34" charset="0"/>
              </a:rPr>
              <a:t>Access to private/protected data is not violated.</a:t>
            </a:r>
          </a:p>
          <a:p>
            <a:pPr lvl="2"/>
            <a:endParaRPr lang="en-IN" dirty="0" smtClean="0"/>
          </a:p>
          <a:p>
            <a:pPr lvl="1"/>
            <a:endParaRPr lang="en-IN" dirty="0"/>
          </a:p>
        </p:txBody>
      </p:sp>
    </p:spTree>
    <p:extLst>
      <p:ext uri="{BB962C8B-B14F-4D97-AF65-F5344CB8AC3E}">
        <p14:creationId xmlns:p14="http://schemas.microsoft.com/office/powerpoint/2010/main" val="959998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Runtime Security Checks</a:t>
            </a:r>
            <a:endParaRPr lang="en-IN" dirty="0"/>
          </a:p>
        </p:txBody>
      </p:sp>
      <p:sp>
        <p:nvSpPr>
          <p:cNvPr id="3" name="Content Placeholder 2"/>
          <p:cNvSpPr>
            <a:spLocks noGrp="1"/>
          </p:cNvSpPr>
          <p:nvPr>
            <p:ph idx="1"/>
          </p:nvPr>
        </p:nvSpPr>
        <p:spPr/>
        <p:txBody>
          <a:bodyPr>
            <a:normAutofit/>
          </a:bodyPr>
          <a:lstStyle/>
          <a:p>
            <a:r>
              <a:rPr lang="en-US" dirty="0" smtClean="0"/>
              <a:t>Array bounds checking (you cannot access </a:t>
            </a:r>
            <a:r>
              <a:rPr lang="en-IN" dirty="0" err="1" smtClean="0"/>
              <a:t>arr</a:t>
            </a:r>
            <a:r>
              <a:rPr lang="en-IN" dirty="0" smtClean="0"/>
              <a:t>[10] if array length is 5</a:t>
            </a:r>
          </a:p>
          <a:p>
            <a:r>
              <a:rPr lang="en-IN" dirty="0" smtClean="0"/>
              <a:t>Type safety (no casting a String into an Integer wrongly).</a:t>
            </a:r>
          </a:p>
          <a:p>
            <a:r>
              <a:rPr lang="en-US" dirty="0" smtClean="0"/>
              <a:t>Prevents illegal memory or system resource access.</a:t>
            </a:r>
          </a:p>
          <a:p>
            <a:pPr marL="457200" lvl="1" indent="0">
              <a:buNone/>
            </a:pPr>
            <a:r>
              <a:rPr lang="en-US" sz="2800" dirty="0" smtClean="0">
                <a:solidFill>
                  <a:srgbClr val="FF0000"/>
                </a:solidFill>
              </a:rPr>
              <a:t>public class Test {</a:t>
            </a:r>
          </a:p>
          <a:p>
            <a:pPr marL="457200" lvl="1" indent="0">
              <a:buNone/>
            </a:pPr>
            <a:r>
              <a:rPr lang="en-US" sz="2800" dirty="0" smtClean="0">
                <a:solidFill>
                  <a:srgbClr val="FF0000"/>
                </a:solidFill>
              </a:rPr>
              <a:t>    public static void main(String[] </a:t>
            </a:r>
            <a:r>
              <a:rPr lang="en-US" sz="2800" dirty="0" err="1" smtClean="0">
                <a:solidFill>
                  <a:srgbClr val="FF0000"/>
                </a:solidFill>
              </a:rPr>
              <a:t>args</a:t>
            </a:r>
            <a:r>
              <a:rPr lang="en-US" sz="2800" dirty="0" smtClean="0">
                <a:solidFill>
                  <a:srgbClr val="FF0000"/>
                </a:solidFill>
              </a:rPr>
              <a:t>) {</a:t>
            </a:r>
          </a:p>
          <a:p>
            <a:pPr marL="457200" lvl="1" indent="0">
              <a:buNone/>
            </a:pPr>
            <a:r>
              <a:rPr lang="en-US" sz="2800" dirty="0" smtClean="0">
                <a:solidFill>
                  <a:srgbClr val="FF0000"/>
                </a:solidFill>
              </a:rPr>
              <a:t>        </a:t>
            </a:r>
            <a:r>
              <a:rPr lang="en-US" sz="2800" dirty="0" err="1" smtClean="0">
                <a:solidFill>
                  <a:srgbClr val="FF0000"/>
                </a:solidFill>
              </a:rPr>
              <a:t>int</a:t>
            </a:r>
            <a:r>
              <a:rPr lang="en-US" sz="2800" dirty="0" smtClean="0">
                <a:solidFill>
                  <a:srgbClr val="FF0000"/>
                </a:solidFill>
              </a:rPr>
              <a:t>[] </a:t>
            </a:r>
            <a:r>
              <a:rPr lang="en-US" sz="2800" dirty="0" err="1" smtClean="0">
                <a:solidFill>
                  <a:srgbClr val="FF0000"/>
                </a:solidFill>
              </a:rPr>
              <a:t>arr</a:t>
            </a:r>
            <a:r>
              <a:rPr lang="en-US" sz="2800" dirty="0" smtClean="0">
                <a:solidFill>
                  <a:srgbClr val="FF0000"/>
                </a:solidFill>
              </a:rPr>
              <a:t> = new </a:t>
            </a:r>
            <a:r>
              <a:rPr lang="en-US" sz="2800" dirty="0" err="1" smtClean="0">
                <a:solidFill>
                  <a:srgbClr val="FF0000"/>
                </a:solidFill>
              </a:rPr>
              <a:t>int</a:t>
            </a:r>
            <a:r>
              <a:rPr lang="en-US" sz="2800" dirty="0" smtClean="0">
                <a:solidFill>
                  <a:srgbClr val="FF0000"/>
                </a:solidFill>
              </a:rPr>
              <a:t>[5];</a:t>
            </a:r>
          </a:p>
          <a:p>
            <a:pPr marL="457200" lvl="1" indent="0">
              <a:buNone/>
            </a:pPr>
            <a:r>
              <a:rPr lang="en-US" sz="2800" dirty="0" smtClean="0">
                <a:solidFill>
                  <a:srgbClr val="FF0000"/>
                </a:solidFill>
              </a:rPr>
              <a:t>        </a:t>
            </a:r>
            <a:r>
              <a:rPr lang="en-US" sz="2800" dirty="0" err="1" smtClean="0">
                <a:solidFill>
                  <a:srgbClr val="FF0000"/>
                </a:solidFill>
              </a:rPr>
              <a:t>arr</a:t>
            </a:r>
            <a:r>
              <a:rPr lang="en-US" sz="2800" dirty="0" smtClean="0">
                <a:solidFill>
                  <a:srgbClr val="FF0000"/>
                </a:solidFill>
              </a:rPr>
              <a:t>[10] = 50; // </a:t>
            </a:r>
            <a:r>
              <a:rPr lang="en-US" sz="2800" dirty="0" smtClean="0">
                <a:solidFill>
                  <a:srgbClr val="00B0F0"/>
                </a:solidFill>
              </a:rPr>
              <a:t>JVM throws </a:t>
            </a:r>
            <a:r>
              <a:rPr lang="en-US" sz="2800" dirty="0" err="1" smtClean="0">
                <a:solidFill>
                  <a:srgbClr val="00B0F0"/>
                </a:solidFill>
              </a:rPr>
              <a:t>ArrayIndexOutOfBoundsException</a:t>
            </a:r>
            <a:endParaRPr lang="en-US" sz="2800" dirty="0" smtClean="0">
              <a:solidFill>
                <a:srgbClr val="00B0F0"/>
              </a:solidFill>
            </a:endParaRPr>
          </a:p>
          <a:p>
            <a:pPr marL="457200" lvl="1" indent="0">
              <a:buNone/>
            </a:pPr>
            <a:r>
              <a:rPr lang="en-US" sz="2800" dirty="0" smtClean="0">
                <a:solidFill>
                  <a:srgbClr val="FF0000"/>
                </a:solidFill>
              </a:rPr>
              <a:t>    }</a:t>
            </a:r>
          </a:p>
          <a:p>
            <a:pPr marL="457200" lvl="1" indent="0">
              <a:buNone/>
            </a:pPr>
            <a:r>
              <a:rPr lang="en-US" sz="2800" dirty="0" smtClean="0">
                <a:solidFill>
                  <a:srgbClr val="FF0000"/>
                </a:solidFill>
              </a:rPr>
              <a:t>}</a:t>
            </a:r>
          </a:p>
          <a:p>
            <a:endParaRPr lang="en-IN" dirty="0"/>
          </a:p>
        </p:txBody>
      </p:sp>
    </p:spTree>
    <p:extLst>
      <p:ext uri="{BB962C8B-B14F-4D97-AF65-F5344CB8AC3E}">
        <p14:creationId xmlns:p14="http://schemas.microsoft.com/office/powerpoint/2010/main" val="1277563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Architecture and Security Policy</a:t>
            </a:r>
            <a:endParaRPr lang="en-IN" dirty="0"/>
          </a:p>
        </p:txBody>
      </p:sp>
      <p:sp>
        <p:nvSpPr>
          <p:cNvPr id="3" name="Content Placeholder 2"/>
          <p:cNvSpPr>
            <a:spLocks noGrp="1"/>
          </p:cNvSpPr>
          <p:nvPr>
            <p:ph idx="1"/>
          </p:nvPr>
        </p:nvSpPr>
        <p:spPr/>
        <p:txBody>
          <a:bodyPr/>
          <a:lstStyle/>
          <a:p>
            <a:r>
              <a:rPr lang="en-US" dirty="0" smtClean="0"/>
              <a:t>Java has a </a:t>
            </a:r>
            <a:r>
              <a:rPr lang="en-US" b="1" dirty="0" smtClean="0"/>
              <a:t>pluggable security architecture</a:t>
            </a:r>
            <a:r>
              <a:rPr lang="en-US" dirty="0" smtClean="0"/>
              <a:t>. It allows applications to run in a controlled environment, often called the </a:t>
            </a:r>
            <a:r>
              <a:rPr lang="en-US" b="1" dirty="0" smtClean="0"/>
              <a:t>Java Sandbox</a:t>
            </a:r>
            <a:r>
              <a:rPr lang="en-US" dirty="0" smtClean="0"/>
              <a:t>.</a:t>
            </a:r>
          </a:p>
          <a:p>
            <a:pPr marL="514350" indent="-514350">
              <a:buFont typeface="+mj-lt"/>
              <a:buAutoNum type="alphaLcParenR"/>
            </a:pPr>
            <a:r>
              <a:rPr lang="en-IN" dirty="0" smtClean="0"/>
              <a:t>Class Loader</a:t>
            </a:r>
          </a:p>
          <a:p>
            <a:pPr marL="514350" indent="-514350">
              <a:buFont typeface="+mj-lt"/>
              <a:buAutoNum type="alphaLcParenR"/>
            </a:pPr>
            <a:r>
              <a:rPr lang="en-IN" dirty="0" smtClean="0"/>
              <a:t>Bytecode Verifier</a:t>
            </a:r>
          </a:p>
          <a:p>
            <a:pPr marL="514350" indent="-514350">
              <a:buFont typeface="+mj-lt"/>
              <a:buAutoNum type="alphaLcParenR"/>
            </a:pPr>
            <a:r>
              <a:rPr lang="en-IN" dirty="0" smtClean="0"/>
              <a:t>Security Manager</a:t>
            </a:r>
          </a:p>
          <a:p>
            <a:pPr marL="514350" indent="-514350">
              <a:buFont typeface="+mj-lt"/>
              <a:buAutoNum type="alphaLcParenR"/>
            </a:pPr>
            <a:r>
              <a:rPr lang="en-IN" dirty="0" smtClean="0"/>
              <a:t>Access Controller &amp; Policy Files</a:t>
            </a:r>
          </a:p>
          <a:p>
            <a:pPr marL="514350" indent="-514350">
              <a:buFont typeface="+mj-lt"/>
              <a:buAutoNum type="alphaLcParenR"/>
            </a:pPr>
            <a:r>
              <a:rPr lang="en-IN" b="1" dirty="0" smtClean="0"/>
              <a:t>Java Cryptography Architecture (JCA)</a:t>
            </a:r>
            <a:endParaRPr lang="en-IN" dirty="0"/>
          </a:p>
        </p:txBody>
      </p:sp>
    </p:spTree>
    <p:extLst>
      <p:ext uri="{BB962C8B-B14F-4D97-AF65-F5344CB8AC3E}">
        <p14:creationId xmlns:p14="http://schemas.microsoft.com/office/powerpoint/2010/main" val="374648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 Loader</a:t>
            </a:r>
            <a:endParaRPr lang="en-IN" dirty="0"/>
          </a:p>
        </p:txBody>
      </p:sp>
      <p:sp>
        <p:nvSpPr>
          <p:cNvPr id="5" name="Content Placeholder 4"/>
          <p:cNvSpPr>
            <a:spLocks noGrp="1"/>
          </p:cNvSpPr>
          <p:nvPr>
            <p:ph idx="1"/>
          </p:nvPr>
        </p:nvSpPr>
        <p:spPr/>
        <p:txBody>
          <a:bodyPr>
            <a:normAutofit lnSpcReduction="10000"/>
          </a:bodyPr>
          <a:lstStyle/>
          <a:p>
            <a:pPr eaLnBrk="0" fontAlgn="base" hangingPunct="0">
              <a:lnSpc>
                <a:spcPct val="100000"/>
              </a:lnSpc>
              <a:spcBef>
                <a:spcPct val="0"/>
              </a:spcBef>
              <a:spcAft>
                <a:spcPct val="0"/>
              </a:spcAft>
            </a:pPr>
            <a:r>
              <a:rPr lang="en-US" altLang="en-US" sz="4000" dirty="0">
                <a:latin typeface="Arial" panose="020B0604020202020204" pitchFamily="34" charset="0"/>
              </a:rPr>
              <a:t>Loads Java classes into the JVM</a:t>
            </a:r>
            <a:r>
              <a:rPr lang="en-US" altLang="en-US" sz="4000" dirty="0" smtClean="0">
                <a:latin typeface="Arial" panose="020B0604020202020204" pitchFamily="34" charset="0"/>
              </a:rPr>
              <a:t>.</a:t>
            </a:r>
          </a:p>
          <a:p>
            <a:pPr eaLnBrk="0" fontAlgn="base" hangingPunct="0">
              <a:lnSpc>
                <a:spcPct val="100000"/>
              </a:lnSpc>
              <a:spcBef>
                <a:spcPct val="0"/>
              </a:spcBef>
              <a:spcAft>
                <a:spcPct val="0"/>
              </a:spcAft>
            </a:pPr>
            <a:endParaRPr lang="en-US" altLang="en-US" sz="4000" dirty="0">
              <a:latin typeface="Arial" panose="020B0604020202020204" pitchFamily="34" charset="0"/>
            </a:endParaRPr>
          </a:p>
          <a:p>
            <a:pPr eaLnBrk="0" fontAlgn="base" hangingPunct="0">
              <a:lnSpc>
                <a:spcPct val="100000"/>
              </a:lnSpc>
              <a:spcBef>
                <a:spcPct val="0"/>
              </a:spcBef>
              <a:spcAft>
                <a:spcPct val="0"/>
              </a:spcAft>
            </a:pPr>
            <a:r>
              <a:rPr lang="en-US" altLang="en-US" sz="4000" dirty="0">
                <a:latin typeface="Arial" panose="020B0604020202020204" pitchFamily="34" charset="0"/>
              </a:rPr>
              <a:t>Ensures code from different sources (local disk, network, jar file) doesn’t interfere</a:t>
            </a:r>
            <a:r>
              <a:rPr lang="en-US" altLang="en-US" sz="4000" dirty="0" smtClean="0">
                <a:latin typeface="Arial" panose="020B0604020202020204" pitchFamily="34" charset="0"/>
              </a:rPr>
              <a:t>.</a:t>
            </a:r>
          </a:p>
          <a:p>
            <a:pPr eaLnBrk="0" fontAlgn="base" hangingPunct="0">
              <a:lnSpc>
                <a:spcPct val="100000"/>
              </a:lnSpc>
              <a:spcBef>
                <a:spcPct val="0"/>
              </a:spcBef>
              <a:spcAft>
                <a:spcPct val="0"/>
              </a:spcAft>
            </a:pPr>
            <a:endParaRPr lang="en-US" altLang="en-US" sz="4000" dirty="0">
              <a:latin typeface="Arial" panose="020B0604020202020204" pitchFamily="34" charset="0"/>
            </a:endParaRPr>
          </a:p>
          <a:p>
            <a:pPr eaLnBrk="0" fontAlgn="base" hangingPunct="0">
              <a:lnSpc>
                <a:spcPct val="100000"/>
              </a:lnSpc>
              <a:spcBef>
                <a:spcPct val="0"/>
              </a:spcBef>
              <a:spcAft>
                <a:spcPct val="0"/>
              </a:spcAft>
            </a:pPr>
            <a:r>
              <a:rPr lang="en-US" altLang="en-US" sz="4000" dirty="0">
                <a:latin typeface="Arial" panose="020B0604020202020204" pitchFamily="34" charset="0"/>
              </a:rPr>
              <a:t>Prevents malicious classes from replacing core Java API classes.</a:t>
            </a:r>
          </a:p>
          <a:p>
            <a:endParaRPr lang="en-IN" sz="4000" dirty="0"/>
          </a:p>
        </p:txBody>
      </p:sp>
    </p:spTree>
    <p:extLst>
      <p:ext uri="{BB962C8B-B14F-4D97-AF65-F5344CB8AC3E}">
        <p14:creationId xmlns:p14="http://schemas.microsoft.com/office/powerpoint/2010/main" val="3013809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Bytecode Verifier</a:t>
            </a:r>
            <a:endParaRPr lang="en-IN" dirty="0"/>
          </a:p>
        </p:txBody>
      </p:sp>
      <p:sp>
        <p:nvSpPr>
          <p:cNvPr id="3" name="Content Placeholder 2"/>
          <p:cNvSpPr>
            <a:spLocks noGrp="1"/>
          </p:cNvSpPr>
          <p:nvPr>
            <p:ph idx="1"/>
          </p:nvPr>
        </p:nvSpPr>
        <p:spPr/>
        <p:txBody>
          <a:bodyPr/>
          <a:lstStyle/>
          <a:p>
            <a:r>
              <a:rPr lang="en-US" dirty="0" smtClean="0"/>
              <a:t>Ensures bytecode follows Java’s security rules before execution.</a:t>
            </a:r>
            <a:endParaRPr lang="en-US" dirty="0" smtClean="0"/>
          </a:p>
          <a:p>
            <a:r>
              <a:rPr lang="en-US" dirty="0" smtClean="0"/>
              <a:t>Before execution, the JVM verifies the </a:t>
            </a:r>
            <a:r>
              <a:rPr lang="en-US" b="1" dirty="0" smtClean="0"/>
              <a:t>.class</a:t>
            </a:r>
            <a:r>
              <a:rPr lang="en-US" dirty="0" smtClean="0"/>
              <a:t> files.</a:t>
            </a:r>
          </a:p>
          <a:p>
            <a:r>
              <a:rPr lang="en-IN" dirty="0" smtClean="0"/>
              <a:t>Protects from tampered </a:t>
            </a:r>
            <a:r>
              <a:rPr lang="en-IN" b="1" i="1" dirty="0" smtClean="0"/>
              <a:t>.class </a:t>
            </a:r>
            <a:r>
              <a:rPr lang="en-IN" dirty="0" smtClean="0"/>
              <a:t>files.</a:t>
            </a:r>
            <a:endParaRPr lang="en-IN" dirty="0"/>
          </a:p>
        </p:txBody>
      </p:sp>
    </p:spTree>
    <p:extLst>
      <p:ext uri="{BB962C8B-B14F-4D97-AF65-F5344CB8AC3E}">
        <p14:creationId xmlns:p14="http://schemas.microsoft.com/office/powerpoint/2010/main" val="314163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Security Manager</a:t>
            </a:r>
            <a:endParaRPr lang="en-IN" dirty="0"/>
          </a:p>
        </p:txBody>
      </p:sp>
      <p:sp>
        <p:nvSpPr>
          <p:cNvPr id="5" name="Content Placeholder 4"/>
          <p:cNvSpPr>
            <a:spLocks noGrp="1"/>
          </p:cNvSpPr>
          <p:nvPr>
            <p:ph idx="1"/>
          </p:nvPr>
        </p:nvSpPr>
        <p:spPr>
          <a:xfrm>
            <a:off x="838200" y="1333500"/>
            <a:ext cx="10515600" cy="5295899"/>
          </a:xfrm>
        </p:spPr>
        <p:txBody>
          <a:bodyPr>
            <a:normAutofit fontScale="55000" lnSpcReduction="20000"/>
          </a:bodyPr>
          <a:lstStyle/>
          <a:p>
            <a:pPr marL="0" lvl="0" indent="0" eaLnBrk="0" fontAlgn="base" hangingPunct="0">
              <a:lnSpc>
                <a:spcPct val="220000"/>
              </a:lnSpc>
              <a:spcBef>
                <a:spcPts val="0"/>
              </a:spcBef>
              <a:spcAft>
                <a:spcPct val="0"/>
              </a:spcAft>
              <a:buFontTx/>
              <a:buChar char="•"/>
            </a:pPr>
            <a:r>
              <a:rPr lang="en-US" altLang="en-US" dirty="0">
                <a:latin typeface="Arial" panose="020B0604020202020204" pitchFamily="34" charset="0"/>
              </a:rPr>
              <a:t>Enforces runtime permissions.</a:t>
            </a:r>
          </a:p>
          <a:p>
            <a:pPr marL="0" lvl="0" indent="0" eaLnBrk="0" fontAlgn="base" hangingPunct="0">
              <a:lnSpc>
                <a:spcPct val="220000"/>
              </a:lnSpc>
              <a:spcBef>
                <a:spcPts val="0"/>
              </a:spcBef>
              <a:spcAft>
                <a:spcPct val="0"/>
              </a:spcAft>
              <a:buFontTx/>
              <a:buChar char="•"/>
            </a:pPr>
            <a:r>
              <a:rPr lang="en-US" altLang="en-US" dirty="0">
                <a:latin typeface="Arial" panose="020B0604020202020204" pitchFamily="34" charset="0"/>
              </a:rPr>
              <a:t>For example, an applet downloaded from the internet:</a:t>
            </a:r>
          </a:p>
          <a:p>
            <a:pPr>
              <a:lnSpc>
                <a:spcPct val="220000"/>
              </a:lnSpc>
              <a:spcBef>
                <a:spcPts val="0"/>
              </a:spcBef>
            </a:pPr>
            <a:r>
              <a:rPr lang="en-IN" dirty="0" smtClean="0"/>
              <a:t>Cannot read/write local files.</a:t>
            </a:r>
          </a:p>
          <a:p>
            <a:pPr>
              <a:lnSpc>
                <a:spcPct val="220000"/>
              </a:lnSpc>
              <a:spcBef>
                <a:spcPts val="0"/>
              </a:spcBef>
            </a:pPr>
            <a:r>
              <a:rPr lang="en-US" dirty="0" smtClean="0"/>
              <a:t>Cannot open arbitrary network connections.</a:t>
            </a:r>
          </a:p>
          <a:p>
            <a:pPr>
              <a:lnSpc>
                <a:spcPct val="220000"/>
              </a:lnSpc>
              <a:spcBef>
                <a:spcPts val="0"/>
              </a:spcBef>
            </a:pPr>
            <a:r>
              <a:rPr lang="en-IN" dirty="0" smtClean="0"/>
              <a:t>Permissions can be customized.</a:t>
            </a:r>
          </a:p>
          <a:p>
            <a:pPr marL="0" indent="0">
              <a:lnSpc>
                <a:spcPct val="220000"/>
              </a:lnSpc>
              <a:spcBef>
                <a:spcPts val="0"/>
              </a:spcBef>
              <a:buNone/>
            </a:pPr>
            <a:r>
              <a:rPr lang="en-US" dirty="0" smtClean="0">
                <a:solidFill>
                  <a:srgbClr val="00B0F0"/>
                </a:solidFill>
              </a:rPr>
              <a:t>public class </a:t>
            </a:r>
            <a:r>
              <a:rPr lang="en-US" dirty="0" err="1" smtClean="0">
                <a:solidFill>
                  <a:srgbClr val="00B0F0"/>
                </a:solidFill>
              </a:rPr>
              <a:t>MySecurityManager</a:t>
            </a:r>
            <a:r>
              <a:rPr lang="en-US" dirty="0" smtClean="0">
                <a:solidFill>
                  <a:srgbClr val="00B0F0"/>
                </a:solidFill>
              </a:rPr>
              <a:t> extends </a:t>
            </a:r>
            <a:r>
              <a:rPr lang="en-US" dirty="0" err="1" smtClean="0">
                <a:solidFill>
                  <a:srgbClr val="00B0F0"/>
                </a:solidFill>
              </a:rPr>
              <a:t>SecurityManager</a:t>
            </a:r>
            <a:r>
              <a:rPr lang="en-US" dirty="0" smtClean="0">
                <a:solidFill>
                  <a:srgbClr val="00B0F0"/>
                </a:solidFill>
              </a:rPr>
              <a:t> {</a:t>
            </a:r>
          </a:p>
          <a:p>
            <a:pPr marL="0" indent="0">
              <a:lnSpc>
                <a:spcPct val="220000"/>
              </a:lnSpc>
              <a:spcBef>
                <a:spcPts val="0"/>
              </a:spcBef>
              <a:buNone/>
            </a:pPr>
            <a:r>
              <a:rPr lang="en-US" dirty="0" smtClean="0">
                <a:solidFill>
                  <a:srgbClr val="00B0F0"/>
                </a:solidFill>
              </a:rPr>
              <a:t>public void </a:t>
            </a:r>
            <a:r>
              <a:rPr lang="en-US" dirty="0" err="1" smtClean="0">
                <a:solidFill>
                  <a:srgbClr val="00B0F0"/>
                </a:solidFill>
              </a:rPr>
              <a:t>checkRead</a:t>
            </a:r>
            <a:r>
              <a:rPr lang="en-US" dirty="0" smtClean="0">
                <a:solidFill>
                  <a:srgbClr val="00B0F0"/>
                </a:solidFill>
              </a:rPr>
              <a:t>(String file) {</a:t>
            </a:r>
          </a:p>
          <a:p>
            <a:pPr marL="0" indent="0">
              <a:lnSpc>
                <a:spcPct val="220000"/>
              </a:lnSpc>
              <a:spcBef>
                <a:spcPts val="0"/>
              </a:spcBef>
              <a:buNone/>
            </a:pPr>
            <a:r>
              <a:rPr lang="en-US" dirty="0" smtClean="0">
                <a:solidFill>
                  <a:srgbClr val="00B0F0"/>
                </a:solidFill>
              </a:rPr>
              <a:t>        throw new </a:t>
            </a:r>
            <a:r>
              <a:rPr lang="en-US" dirty="0" err="1" smtClean="0">
                <a:solidFill>
                  <a:srgbClr val="00B0F0"/>
                </a:solidFill>
              </a:rPr>
              <a:t>SecurityException</a:t>
            </a:r>
            <a:r>
              <a:rPr lang="en-US" dirty="0" smtClean="0">
                <a:solidFill>
                  <a:srgbClr val="00B0F0"/>
                </a:solidFill>
              </a:rPr>
              <a:t>("</a:t>
            </a:r>
            <a:r>
              <a:rPr lang="en-US" dirty="0" smtClean="0">
                <a:solidFill>
                  <a:srgbClr val="FF0000"/>
                </a:solidFill>
              </a:rPr>
              <a:t>File read not allowed</a:t>
            </a:r>
            <a:r>
              <a:rPr lang="en-US" dirty="0" smtClean="0">
                <a:solidFill>
                  <a:srgbClr val="00B0F0"/>
                </a:solidFill>
              </a:rPr>
              <a:t>!");</a:t>
            </a:r>
          </a:p>
          <a:p>
            <a:pPr marL="0" indent="0">
              <a:lnSpc>
                <a:spcPct val="220000"/>
              </a:lnSpc>
              <a:spcBef>
                <a:spcPts val="0"/>
              </a:spcBef>
              <a:buNone/>
            </a:pPr>
            <a:r>
              <a:rPr lang="en-US" dirty="0" smtClean="0">
                <a:solidFill>
                  <a:srgbClr val="00B0F0"/>
                </a:solidFill>
              </a:rPr>
              <a:t>    }</a:t>
            </a:r>
          </a:p>
          <a:p>
            <a:pPr marL="0" indent="0">
              <a:lnSpc>
                <a:spcPct val="220000"/>
              </a:lnSpc>
              <a:spcBef>
                <a:spcPts val="0"/>
              </a:spcBef>
              <a:buNone/>
            </a:pPr>
            <a:r>
              <a:rPr lang="en-US" dirty="0" smtClean="0">
                <a:solidFill>
                  <a:srgbClr val="00B0F0"/>
                </a:solidFill>
              </a:rPr>
              <a:t>}</a:t>
            </a:r>
          </a:p>
          <a:p>
            <a:endParaRPr lang="en-IN" dirty="0"/>
          </a:p>
        </p:txBody>
      </p:sp>
    </p:spTree>
    <p:extLst>
      <p:ext uri="{BB962C8B-B14F-4D97-AF65-F5344CB8AC3E}">
        <p14:creationId xmlns:p14="http://schemas.microsoft.com/office/powerpoint/2010/main" val="3096670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Access Controller &amp; Policy Files</a:t>
            </a:r>
            <a:endParaRPr lang="en-IN" dirty="0"/>
          </a:p>
        </p:txBody>
      </p:sp>
      <p:sp>
        <p:nvSpPr>
          <p:cNvPr id="3" name="Content Placeholder 2"/>
          <p:cNvSpPr>
            <a:spLocks noGrp="1"/>
          </p:cNvSpPr>
          <p:nvPr>
            <p:ph idx="1"/>
          </p:nvPr>
        </p:nvSpPr>
        <p:spPr/>
        <p:txBody>
          <a:bodyPr/>
          <a:lstStyle/>
          <a:p>
            <a:r>
              <a:rPr lang="en-IN" dirty="0" smtClean="0"/>
              <a:t>Java uses </a:t>
            </a:r>
            <a:r>
              <a:rPr lang="en-IN" b="1" dirty="0" smtClean="0"/>
              <a:t>policy files</a:t>
            </a:r>
            <a:r>
              <a:rPr lang="en-IN" dirty="0" smtClean="0"/>
              <a:t> (.policy) t</a:t>
            </a:r>
            <a:r>
              <a:rPr lang="en-US" dirty="0" smtClean="0"/>
              <a:t>o define </a:t>
            </a:r>
            <a:r>
              <a:rPr lang="en-US" b="1" dirty="0" smtClean="0"/>
              <a:t>who can do what</a:t>
            </a:r>
            <a:r>
              <a:rPr lang="en-US" dirty="0" smtClean="0"/>
              <a:t>.</a:t>
            </a:r>
            <a:endParaRPr lang="en-IN" dirty="0"/>
          </a:p>
        </p:txBody>
      </p:sp>
      <p:pic>
        <p:nvPicPr>
          <p:cNvPr id="9218" name="Picture 2" descr="See long descri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003" y="3287129"/>
            <a:ext cx="4408036" cy="254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8223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1235</Words>
  <Application>Microsoft Office PowerPoint</Application>
  <PresentationFormat>Widescreen</PresentationFormat>
  <Paragraphs>115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Security Promises of the JVM</vt:lpstr>
      <vt:lpstr>Memory Safety</vt:lpstr>
      <vt:lpstr>Bytecode Verification</vt:lpstr>
      <vt:lpstr>Runtime Security Checks</vt:lpstr>
      <vt:lpstr>Security Architecture and Security Policy</vt:lpstr>
      <vt:lpstr>Class Loader</vt:lpstr>
      <vt:lpstr>Bytecode Verifier</vt:lpstr>
      <vt:lpstr>Security Manager</vt:lpstr>
      <vt:lpstr>Access Controller &amp; Policy Files</vt:lpstr>
      <vt:lpstr>Java Cryptography Architecture (JCA)</vt:lpstr>
      <vt:lpstr>Security Aspects in Java</vt:lpstr>
      <vt:lpstr>PowerPoint Presentation</vt:lpstr>
      <vt:lpstr>Cont..</vt:lpstr>
      <vt:lpstr>Sandbox Security Model </vt:lpstr>
      <vt:lpstr>sandbox model</vt:lpstr>
      <vt:lpstr>PowerPoint Presentation</vt:lpstr>
      <vt:lpstr>Usage</vt:lpstr>
      <vt:lpstr>Sandbox − Advantages and Disadvantages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Aspects in Java</dc:title>
  <dc:creator>cse</dc:creator>
  <cp:lastModifiedBy>cse</cp:lastModifiedBy>
  <cp:revision>7</cp:revision>
  <dcterms:created xsi:type="dcterms:W3CDTF">2025-09-05T04:31:21Z</dcterms:created>
  <dcterms:modified xsi:type="dcterms:W3CDTF">2025-09-05T05:09:25Z</dcterms:modified>
</cp:coreProperties>
</file>