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321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148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25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4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412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1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969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459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02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910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044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F6A3-9BA3-4782-AADB-609CADE95325}" type="datetimeFigureOut">
              <a:rPr lang="en-IN" smtClean="0"/>
              <a:t>03-09-2025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48A1-CBF3-49AC-8F52-66EC0FE61C5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45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 b/w JVM, JRE and JDK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Prof Savita Sheoran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72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JAR File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48000" y="21363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MyApp.jar</a:t>
            </a:r>
          </a:p>
          <a:p>
            <a:r>
              <a:rPr lang="en-IN" dirty="0" smtClean="0"/>
              <a:t> ├── META-INF/</a:t>
            </a:r>
          </a:p>
          <a:p>
            <a:r>
              <a:rPr lang="en-IN" dirty="0" smtClean="0"/>
              <a:t> │    └── MANIFEST.MF   (metadata: version, main class, etc.)</a:t>
            </a:r>
          </a:p>
          <a:p>
            <a:r>
              <a:rPr lang="en-IN" dirty="0" smtClean="0"/>
              <a:t> ├── com/</a:t>
            </a:r>
          </a:p>
          <a:p>
            <a:r>
              <a:rPr lang="en-IN" dirty="0" smtClean="0"/>
              <a:t> │    └── example/</a:t>
            </a:r>
          </a:p>
          <a:p>
            <a:r>
              <a:rPr lang="en-IN" dirty="0" smtClean="0"/>
              <a:t> │         └── </a:t>
            </a:r>
            <a:r>
              <a:rPr lang="en-IN" dirty="0" err="1" smtClean="0"/>
              <a:t>MyClass.class</a:t>
            </a:r>
            <a:endParaRPr lang="en-IN" dirty="0" smtClean="0"/>
          </a:p>
          <a:p>
            <a:r>
              <a:rPr lang="en-IN" dirty="0" smtClean="0"/>
              <a:t> ├── resources/</a:t>
            </a:r>
          </a:p>
          <a:p>
            <a:r>
              <a:rPr lang="en-IN" dirty="0" smtClean="0"/>
              <a:t> │    └── logo.png</a:t>
            </a:r>
          </a:p>
          <a:p>
            <a:r>
              <a:rPr lang="en-IN" dirty="0" smtClean="0"/>
              <a:t> └── </a:t>
            </a:r>
            <a:r>
              <a:rPr lang="en-IN" dirty="0" err="1" smtClean="0"/>
              <a:t>config.properties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1275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with JAR 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Creating JAR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jar </a:t>
            </a:r>
            <a:r>
              <a:rPr lang="en-IN" dirty="0" err="1" smtClean="0"/>
              <a:t>cf</a:t>
            </a:r>
            <a:r>
              <a:rPr lang="en-IN" dirty="0" smtClean="0"/>
              <a:t> MyApp.jar </a:t>
            </a:r>
            <a:r>
              <a:rPr lang="en-IN" dirty="0" err="1" smtClean="0"/>
              <a:t>MyClass.class</a:t>
            </a:r>
            <a:endParaRPr lang="en-IN" dirty="0" smtClean="0"/>
          </a:p>
          <a:p>
            <a:r>
              <a:rPr lang="en-IN" b="1" dirty="0" smtClean="0"/>
              <a:t>Viewing Contents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jar </a:t>
            </a:r>
            <a:r>
              <a:rPr lang="en-IN" dirty="0" err="1" smtClean="0"/>
              <a:t>tf</a:t>
            </a:r>
            <a:r>
              <a:rPr lang="en-IN" dirty="0" smtClean="0"/>
              <a:t> MyApp.jar</a:t>
            </a:r>
          </a:p>
          <a:p>
            <a:r>
              <a:rPr lang="en-IN" b="1" dirty="0" smtClean="0"/>
              <a:t>Running Executable JAR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java -jar MyApp.jar</a:t>
            </a:r>
          </a:p>
          <a:p>
            <a:r>
              <a:rPr lang="en-IN" b="1" dirty="0"/>
              <a:t>Extracting a JAR </a:t>
            </a:r>
            <a:r>
              <a:rPr lang="en-IN" b="1" dirty="0" smtClean="0"/>
              <a:t>file</a:t>
            </a:r>
          </a:p>
          <a:p>
            <a:pPr lvl="1"/>
            <a:r>
              <a:rPr lang="en-US" altLang="en-US" dirty="0">
                <a:latin typeface="Consolas" panose="020B0609020204030204" pitchFamily="49" charset="0"/>
              </a:rPr>
              <a:t>jar </a:t>
            </a:r>
            <a:r>
              <a:rPr lang="en-US" altLang="en-US" dirty="0" err="1">
                <a:latin typeface="Consolas" panose="020B0609020204030204" pitchFamily="49" charset="0"/>
              </a:rPr>
              <a:t>xf</a:t>
            </a: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>
                <a:latin typeface="Consolas" panose="020B0609020204030204" pitchFamily="49" charset="0"/>
              </a:rPr>
              <a:t>jarfilename</a:t>
            </a:r>
            <a:endParaRPr lang="en-IN" b="1" dirty="0"/>
          </a:p>
          <a:p>
            <a:endParaRPr lang="en-IN" dirty="0" smtClean="0"/>
          </a:p>
          <a:p>
            <a:pPr lvl="1"/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9450" y="288238"/>
            <a:ext cx="65" cy="341099"/>
          </a:xfrm>
          <a:prstGeom prst="rect">
            <a:avLst/>
          </a:pr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2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pic>
        <p:nvPicPr>
          <p:cNvPr id="4098" name="Picture 2" descr="Light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979" y="2246152"/>
            <a:ext cx="85725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38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732"/>
            <a:ext cx="10515600" cy="1325563"/>
          </a:xfrm>
        </p:spPr>
        <p:txBody>
          <a:bodyPr/>
          <a:lstStyle/>
          <a:p>
            <a:r>
              <a:rPr lang="en-IN" dirty="0" smtClean="0"/>
              <a:t>JVM (Java Virtual Machine)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2560"/>
            <a:ext cx="10515600" cy="4351338"/>
          </a:xfrm>
        </p:spPr>
        <p:txBody>
          <a:bodyPr/>
          <a:lstStyle/>
          <a:p>
            <a:r>
              <a:rPr lang="en-US" b="1" dirty="0" smtClean="0"/>
              <a:t>Definition</a:t>
            </a:r>
            <a:r>
              <a:rPr lang="en-US" dirty="0" smtClean="0"/>
              <a:t>: JVM is the engine that runs Java bytecode.</a:t>
            </a:r>
          </a:p>
          <a:p>
            <a:r>
              <a:rPr lang="en-US" b="1" dirty="0" smtClean="0"/>
              <a:t>Role</a:t>
            </a:r>
            <a:r>
              <a:rPr lang="en-US" dirty="0" smtClean="0"/>
              <a:t>: It takes the compiled  </a:t>
            </a:r>
            <a:r>
              <a:rPr lang="en-US" b="1" i="1" dirty="0" smtClean="0"/>
              <a:t>.class</a:t>
            </a:r>
            <a:r>
              <a:rPr lang="en-US" dirty="0" smtClean="0"/>
              <a:t> files (bytecode) and converts them into </a:t>
            </a:r>
            <a:r>
              <a:rPr lang="en-US" b="1" dirty="0" smtClean="0"/>
              <a:t>machine code</a:t>
            </a:r>
            <a:r>
              <a:rPr lang="en-US" dirty="0" smtClean="0"/>
              <a:t> for the underlying operating system and hardware.</a:t>
            </a:r>
          </a:p>
          <a:p>
            <a:r>
              <a:rPr lang="en-US" b="1" dirty="0" smtClean="0"/>
              <a:t>Key Point</a:t>
            </a:r>
            <a:r>
              <a:rPr lang="en-US" dirty="0" smtClean="0"/>
              <a:t>: JVM is platform-dependent (different implementations for Windows, Linux, Mac), but the bytecode it runs is platform-independent.</a:t>
            </a:r>
          </a:p>
          <a:p>
            <a:endParaRPr lang="en-IN" dirty="0"/>
          </a:p>
        </p:txBody>
      </p:sp>
      <p:sp>
        <p:nvSpPr>
          <p:cNvPr id="4" name="AutoShape 2" descr="Light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612" y="3707934"/>
            <a:ext cx="7724775" cy="31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3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JRE (Java Runtime Environment)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r>
              <a:rPr lang="en-US" dirty="0" smtClean="0"/>
              <a:t>: JRE is a package that provides everything needed to </a:t>
            </a:r>
            <a:r>
              <a:rPr lang="en-US" b="1" dirty="0" smtClean="0"/>
              <a:t>run a Java program</a:t>
            </a:r>
            <a:r>
              <a:rPr lang="en-US" dirty="0" smtClean="0"/>
              <a:t>.</a:t>
            </a:r>
          </a:p>
          <a:p>
            <a:r>
              <a:rPr lang="en-IN" b="1" dirty="0" smtClean="0"/>
              <a:t>Contains</a:t>
            </a:r>
            <a:r>
              <a:rPr lang="en-IN" dirty="0" smtClean="0"/>
              <a:t>:</a:t>
            </a:r>
          </a:p>
          <a:p>
            <a:pPr lvl="1"/>
            <a:r>
              <a:rPr lang="en-IN" b="1" dirty="0" smtClean="0"/>
              <a:t>JVM</a:t>
            </a:r>
          </a:p>
          <a:p>
            <a:pPr lvl="1"/>
            <a:r>
              <a:rPr lang="en-IN" b="1" dirty="0"/>
              <a:t> </a:t>
            </a:r>
            <a:r>
              <a:rPr lang="en-IN" dirty="0" smtClean="0"/>
              <a:t>Core libraries (like </a:t>
            </a:r>
            <a:r>
              <a:rPr lang="en-IN" dirty="0" err="1" smtClean="0"/>
              <a:t>java.lang</a:t>
            </a:r>
            <a:r>
              <a:rPr lang="en-IN" dirty="0" smtClean="0"/>
              <a:t>, java.io, </a:t>
            </a:r>
            <a:r>
              <a:rPr lang="en-IN" dirty="0" err="1" smtClean="0"/>
              <a:t>java.util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Other runtime components</a:t>
            </a:r>
          </a:p>
          <a:p>
            <a:r>
              <a:rPr lang="en-US" b="1" dirty="0" smtClean="0"/>
              <a:t>Role</a:t>
            </a:r>
            <a:r>
              <a:rPr lang="en-US" dirty="0" smtClean="0"/>
              <a:t>: Allows you to </a:t>
            </a:r>
            <a:r>
              <a:rPr lang="en-US" b="1" dirty="0" smtClean="0"/>
              <a:t>execute</a:t>
            </a:r>
            <a:r>
              <a:rPr lang="en-US" dirty="0" smtClean="0"/>
              <a:t> Java applications, but does not provide tools to </a:t>
            </a:r>
            <a:r>
              <a:rPr lang="en-US" b="1" dirty="0" smtClean="0"/>
              <a:t>develop</a:t>
            </a:r>
            <a:r>
              <a:rPr lang="en-US" dirty="0" smtClean="0"/>
              <a:t> them.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660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JDK (Java Development Kit)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666527" cy="4351338"/>
          </a:xfrm>
        </p:spPr>
        <p:txBody>
          <a:bodyPr>
            <a:normAutofit/>
          </a:bodyPr>
          <a:lstStyle/>
          <a:p>
            <a:r>
              <a:rPr lang="en-US" b="1" dirty="0" smtClean="0"/>
              <a:t>Definition</a:t>
            </a:r>
            <a:r>
              <a:rPr lang="en-US" dirty="0" smtClean="0"/>
              <a:t>: JDK is a full package required to </a:t>
            </a:r>
            <a:r>
              <a:rPr lang="en-US" b="1" dirty="0" smtClean="0"/>
              <a:t>develop</a:t>
            </a:r>
            <a:r>
              <a:rPr lang="en-US" dirty="0" smtClean="0"/>
              <a:t> Java applications.</a:t>
            </a:r>
          </a:p>
          <a:p>
            <a:r>
              <a:rPr lang="en-IN" b="1" dirty="0" smtClean="0"/>
              <a:t>Contains</a:t>
            </a:r>
            <a:r>
              <a:rPr lang="en-IN" dirty="0" smtClean="0"/>
              <a:t>:</a:t>
            </a:r>
          </a:p>
          <a:p>
            <a:pPr lvl="1"/>
            <a:r>
              <a:rPr lang="en-US" b="1" dirty="0" smtClean="0"/>
              <a:t>JRE</a:t>
            </a:r>
            <a:r>
              <a:rPr lang="en-US" dirty="0" smtClean="0"/>
              <a:t> (which itself contains JVM + libraries)</a:t>
            </a:r>
          </a:p>
          <a:p>
            <a:pPr lvl="1"/>
            <a:r>
              <a:rPr lang="en-IN" dirty="0" smtClean="0"/>
              <a:t>Development tools  like </a:t>
            </a:r>
            <a:r>
              <a:rPr lang="en-IN" b="1" i="1" dirty="0" err="1" smtClean="0"/>
              <a:t>javac</a:t>
            </a:r>
            <a:r>
              <a:rPr lang="en-IN" b="1" i="1" dirty="0" smtClean="0"/>
              <a:t>, Javadoc, </a:t>
            </a:r>
            <a:r>
              <a:rPr lang="en-IN" b="1" i="1" dirty="0" err="1" smtClean="0"/>
              <a:t>jdb</a:t>
            </a:r>
            <a:r>
              <a:rPr lang="en-IN" b="1" i="1" dirty="0"/>
              <a:t>,</a:t>
            </a:r>
            <a:r>
              <a:rPr lang="en-IN" b="1" i="1" dirty="0" smtClean="0"/>
              <a:t> </a:t>
            </a:r>
            <a:r>
              <a:rPr lang="en-IN" b="1" i="1" dirty="0" err="1" smtClean="0"/>
              <a:t>tect</a:t>
            </a:r>
            <a:endParaRPr lang="en-IN" b="1" i="1" dirty="0" smtClean="0"/>
          </a:p>
          <a:p>
            <a:r>
              <a:rPr lang="en-US" b="1" dirty="0" smtClean="0"/>
              <a:t>Role</a:t>
            </a:r>
            <a:r>
              <a:rPr lang="en-US" dirty="0" smtClean="0"/>
              <a:t>: Used by developers to </a:t>
            </a:r>
            <a:r>
              <a:rPr lang="en-US" b="1" dirty="0" smtClean="0"/>
              <a:t>write, compile, and debug</a:t>
            </a:r>
            <a:r>
              <a:rPr lang="en-US" dirty="0" smtClean="0"/>
              <a:t> Java programs.</a:t>
            </a:r>
          </a:p>
          <a:p>
            <a:endParaRPr lang="en-IN" dirty="0" smtClean="0"/>
          </a:p>
          <a:p>
            <a:endParaRPr lang="en-IN" b="1" i="1" dirty="0"/>
          </a:p>
        </p:txBody>
      </p:sp>
      <p:pic>
        <p:nvPicPr>
          <p:cNvPr id="1028" name="Picture 4" descr="Light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021" y="2285344"/>
            <a:ext cx="2219325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38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Relation in Simple Terms &amp;</a:t>
            </a:r>
            <a:r>
              <a:rPr lang="en-IN" dirty="0" smtClean="0"/>
              <a:t>Analogy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atin typeface="Arial" panose="020B0604020202020204" pitchFamily="34" charset="0"/>
              </a:rPr>
              <a:t>JVM</a:t>
            </a:r>
            <a:r>
              <a:rPr lang="en-US" altLang="en-US" dirty="0" smtClean="0">
                <a:latin typeface="Arial" panose="020B0604020202020204" pitchFamily="34" charset="0"/>
              </a:rPr>
              <a:t> → Runs Java bytecode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atin typeface="Arial" panose="020B0604020202020204" pitchFamily="34" charset="0"/>
              </a:rPr>
              <a:t>JRE</a:t>
            </a:r>
            <a:r>
              <a:rPr lang="en-US" altLang="en-US" dirty="0" smtClean="0">
                <a:latin typeface="Arial" panose="020B0604020202020204" pitchFamily="34" charset="0"/>
              </a:rPr>
              <a:t> = JVM + Libraries (to run Java programs)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atin typeface="Arial" panose="020B0604020202020204" pitchFamily="34" charset="0"/>
              </a:rPr>
              <a:t>JDK</a:t>
            </a:r>
            <a:r>
              <a:rPr lang="en-US" altLang="en-US" dirty="0" smtClean="0">
                <a:latin typeface="Arial" panose="020B0604020202020204" pitchFamily="34" charset="0"/>
              </a:rPr>
              <a:t> = JRE + Development tools (to write and run Java programs)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IN" dirty="0" smtClean="0"/>
              <a:t>Analogy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JVM</a:t>
            </a:r>
            <a:r>
              <a:rPr lang="en-US" altLang="en-US" dirty="0">
                <a:latin typeface="Arial" panose="020B0604020202020204" pitchFamily="34" charset="0"/>
              </a:rPr>
              <a:t> → Like an engine.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JRE</a:t>
            </a:r>
            <a:r>
              <a:rPr lang="en-US" altLang="en-US" dirty="0">
                <a:latin typeface="Arial" panose="020B0604020202020204" pitchFamily="34" charset="0"/>
              </a:rPr>
              <a:t> → Engine + fuel + basic parts so the car can run.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" panose="020B0604020202020204" pitchFamily="34" charset="0"/>
              </a:rPr>
              <a:t>JDK</a:t>
            </a:r>
            <a:r>
              <a:rPr lang="en-US" altLang="en-US" dirty="0">
                <a:latin typeface="Arial" panose="020B0604020202020204" pitchFamily="34" charset="0"/>
              </a:rPr>
              <a:t> → Full car factory (car + tools to build/repair new cars).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238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Comparision</a:t>
            </a:r>
            <a:r>
              <a:rPr lang="en-IN" dirty="0" smtClean="0"/>
              <a:t> 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819810"/>
              </p:ext>
            </p:extLst>
          </p:nvPr>
        </p:nvGraphicFramePr>
        <p:xfrm>
          <a:off x="604008" y="1693646"/>
          <a:ext cx="10749792" cy="4592808"/>
        </p:xfrm>
        <a:graphic>
          <a:graphicData uri="http://schemas.openxmlformats.org/drawingml/2006/table">
            <a:tbl>
              <a:tblPr/>
              <a:tblGrid>
                <a:gridCol w="2687448">
                  <a:extLst>
                    <a:ext uri="{9D8B030D-6E8A-4147-A177-3AD203B41FA5}">
                      <a16:colId xmlns:a16="http://schemas.microsoft.com/office/drawing/2014/main" val="2959582016"/>
                    </a:ext>
                  </a:extLst>
                </a:gridCol>
                <a:gridCol w="2687448">
                  <a:extLst>
                    <a:ext uri="{9D8B030D-6E8A-4147-A177-3AD203B41FA5}">
                      <a16:colId xmlns:a16="http://schemas.microsoft.com/office/drawing/2014/main" val="1610513977"/>
                    </a:ext>
                  </a:extLst>
                </a:gridCol>
                <a:gridCol w="2687448">
                  <a:extLst>
                    <a:ext uri="{9D8B030D-6E8A-4147-A177-3AD203B41FA5}">
                      <a16:colId xmlns:a16="http://schemas.microsoft.com/office/drawing/2014/main" val="67827153"/>
                    </a:ext>
                  </a:extLst>
                </a:gridCol>
                <a:gridCol w="2687448">
                  <a:extLst>
                    <a:ext uri="{9D8B030D-6E8A-4147-A177-3AD203B41FA5}">
                      <a16:colId xmlns:a16="http://schemas.microsoft.com/office/drawing/2014/main" val="1411998704"/>
                    </a:ext>
                  </a:extLst>
                </a:gridCol>
              </a:tblGrid>
              <a:tr h="491280">
                <a:tc>
                  <a:txBody>
                    <a:bodyPr/>
                    <a:lstStyle/>
                    <a:p>
                      <a:r>
                        <a:rPr lang="en-IN" sz="1400" dirty="0"/>
                        <a:t>Feature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/>
                        <a:t>JVM (Java Virtual Machine)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/>
                        <a:t>JRE (Java Runtime Environment)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="1"/>
                        <a:t>JDK (Java Development Kit)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47167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r>
                        <a:rPr lang="en-IN" sz="1400" b="1"/>
                        <a:t>Definition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Abstract machine that runs Java bytecode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Package providing environment to run Java programs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Full package for developing and running Java programs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03953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r>
                        <a:rPr lang="en-IN" sz="1400" b="1"/>
                        <a:t>Contains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Execution engine, garbage collector, class loader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JVM + core libraries + supporting files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JRE + compilers (javac), tools (javadoc, jdb, etc.)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314074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r>
                        <a:rPr lang="en-IN" sz="1400" b="1" dirty="0"/>
                        <a:t>Purpose</a:t>
                      </a:r>
                      <a:endParaRPr lang="en-IN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Runs the compiled Java code (bytecode</a:t>
                      </a:r>
                      <a:r>
                        <a:rPr lang="en-US" sz="1400" dirty="0" smtClean="0"/>
                        <a:t>) means </a:t>
                      </a:r>
                    </a:p>
                    <a:p>
                      <a:r>
                        <a:rPr lang="en-US" sz="1400" dirty="0" smtClean="0"/>
                        <a:t> Executes Java bytecode</a:t>
                      </a:r>
                    </a:p>
                    <a:p>
                      <a:endParaRPr lang="en-US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Provides runtime environment to execute Java </a:t>
                      </a:r>
                      <a:r>
                        <a:rPr lang="en-IN" sz="1400" dirty="0" smtClean="0"/>
                        <a:t>apps means</a:t>
                      </a:r>
                    </a:p>
                    <a:p>
                      <a:r>
                        <a:rPr lang="en-US" sz="1400" dirty="0" smtClean="0"/>
                        <a:t>Used to run Java applications</a:t>
                      </a:r>
                      <a:endParaRPr lang="en-IN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Provides tools to develop, compile, debug, and run Java </a:t>
                      </a:r>
                      <a:r>
                        <a:rPr lang="en-US" sz="1400" dirty="0" smtClean="0"/>
                        <a:t>apps means </a:t>
                      </a:r>
                    </a:p>
                    <a:p>
                      <a:r>
                        <a:rPr lang="en-US" sz="1400" dirty="0" smtClean="0"/>
                        <a:t>Used to develop Java applications</a:t>
                      </a:r>
                      <a:endParaRPr lang="en-US" sz="1400" dirty="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661154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r>
                        <a:rPr lang="en-IN" sz="1400" b="1"/>
                        <a:t>User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End-user indirectly uses it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End-user who only needs to run Java apps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Developers who write and test Java apps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431313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r>
                        <a:rPr lang="en-US" sz="1400" b="1"/>
                        <a:t>Can it run Java programs?</a:t>
                      </a:r>
                      <a:endParaRPr lang="en-US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Yes, but needs libraries (comes from JRE)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Yes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Yes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420278"/>
                  </a:ext>
                </a:extLst>
              </a:tr>
              <a:tr h="280731">
                <a:tc>
                  <a:txBody>
                    <a:bodyPr/>
                    <a:lstStyle/>
                    <a:p>
                      <a:r>
                        <a:rPr lang="en-US" sz="1400" b="1"/>
                        <a:t>Can it compile Java code?</a:t>
                      </a:r>
                      <a:endParaRPr lang="en-US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❌ No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❌ No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✅ Yes (javac compiler)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743001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r>
                        <a:rPr lang="en-IN" sz="1400" b="1"/>
                        <a:t>Platform dependency</a:t>
                      </a:r>
                      <a:endParaRPr lang="en-IN" sz="1400"/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Implementation is platform-dependent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Platform-dependent (because JVM inside varies)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Platform-dependent (includes JRE + JVM)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155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137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JAR file?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JAR</a:t>
            </a:r>
            <a:r>
              <a:rPr lang="en-IN" dirty="0" smtClean="0"/>
              <a:t> stands for </a:t>
            </a:r>
            <a:r>
              <a:rPr lang="en-IN" b="1" dirty="0" smtClean="0"/>
              <a:t>Java </a:t>
            </a:r>
            <a:r>
              <a:rPr lang="en-IN" b="1" dirty="0" err="1" smtClean="0"/>
              <a:t>ARchive</a:t>
            </a:r>
            <a:r>
              <a:rPr lang="en-IN" dirty="0" smtClean="0"/>
              <a:t>.</a:t>
            </a:r>
          </a:p>
          <a:p>
            <a:pPr lvl="1"/>
            <a:r>
              <a:rPr lang="en-US" dirty="0" smtClean="0"/>
              <a:t>It is a </a:t>
            </a:r>
            <a:r>
              <a:rPr lang="en-US" b="1" dirty="0" smtClean="0"/>
              <a:t>file format based on ZIP compression</a:t>
            </a:r>
            <a:r>
              <a:rPr lang="en-US" dirty="0" smtClean="0"/>
              <a:t>, used to bundle multiple Java-related resources into a </a:t>
            </a:r>
            <a:r>
              <a:rPr lang="en-US" b="1" dirty="0" smtClean="0"/>
              <a:t>single file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JAR file can contain:</a:t>
            </a:r>
          </a:p>
          <a:p>
            <a:pPr lvl="2"/>
            <a:r>
              <a:rPr lang="en-US" dirty="0" smtClean="0"/>
              <a:t>Compiled Java classes (.class files)</a:t>
            </a:r>
          </a:p>
          <a:p>
            <a:pPr lvl="2"/>
            <a:r>
              <a:rPr lang="en-IN" b="1" dirty="0" smtClean="0"/>
              <a:t>Metadata</a:t>
            </a:r>
            <a:r>
              <a:rPr lang="en-IN" dirty="0" smtClean="0"/>
              <a:t> (like </a:t>
            </a:r>
            <a:r>
              <a:rPr lang="en-IN" b="1" i="1" dirty="0" smtClean="0"/>
              <a:t>MANIFEST.MF</a:t>
            </a:r>
            <a:r>
              <a:rPr lang="en-IN" dirty="0" smtClean="0"/>
              <a:t>)</a:t>
            </a:r>
          </a:p>
          <a:p>
            <a:pPr lvl="2"/>
            <a:r>
              <a:rPr lang="en-IN" dirty="0" smtClean="0"/>
              <a:t>Configuration files</a:t>
            </a:r>
          </a:p>
          <a:p>
            <a:pPr lvl="2"/>
            <a:r>
              <a:rPr lang="en-US" dirty="0" smtClean="0"/>
              <a:t>Images, audio, and other resources</a:t>
            </a:r>
            <a:endParaRPr lang="en-IN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JAR file = ZIP file + Java-specific metadata</a:t>
            </a:r>
            <a:r>
              <a:rPr lang="en-US" dirty="0" smtClean="0"/>
              <a:t>. It simplifies </a:t>
            </a:r>
            <a:r>
              <a:rPr lang="en-US" b="1" dirty="0" smtClean="0"/>
              <a:t>packaging, deployment, and distribution</a:t>
            </a:r>
            <a:r>
              <a:rPr lang="en-US" dirty="0" smtClean="0"/>
              <a:t> of Java applications and libraries.</a:t>
            </a:r>
          </a:p>
        </p:txBody>
      </p:sp>
    </p:spTree>
    <p:extLst>
      <p:ext uri="{BB962C8B-B14F-4D97-AF65-F5344CB8AC3E}">
        <p14:creationId xmlns:p14="http://schemas.microsoft.com/office/powerpoint/2010/main" val="2231337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Why JAR is used?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Packaging</a:t>
            </a:r>
            <a:r>
              <a:rPr lang="en-US" dirty="0" smtClean="0"/>
              <a:t> – Instead of distributing many </a:t>
            </a:r>
            <a:r>
              <a:rPr lang="en-US" b="1" i="1" dirty="0" smtClean="0"/>
              <a:t>.class </a:t>
            </a:r>
            <a:r>
              <a:rPr lang="en-US" dirty="0" smtClean="0"/>
              <a:t>files, all files can be bundled in one archive.</a:t>
            </a:r>
          </a:p>
          <a:p>
            <a:r>
              <a:rPr lang="en-US" b="1" dirty="0" smtClean="0"/>
              <a:t>Portability</a:t>
            </a:r>
            <a:r>
              <a:rPr lang="en-US" dirty="0" smtClean="0"/>
              <a:t> – Works across platforms (Java is platform-independent).</a:t>
            </a:r>
          </a:p>
          <a:p>
            <a:r>
              <a:rPr lang="en-US" b="1" dirty="0" smtClean="0"/>
              <a:t>Execution</a:t>
            </a:r>
            <a:r>
              <a:rPr lang="en-US" dirty="0" smtClean="0"/>
              <a:t> – A JAR can be made </a:t>
            </a:r>
            <a:r>
              <a:rPr lang="en-US" b="1" dirty="0" smtClean="0"/>
              <a:t>executable</a:t>
            </a:r>
            <a:r>
              <a:rPr lang="en-US" dirty="0" smtClean="0"/>
              <a:t> (with Main-class </a:t>
            </a:r>
            <a:r>
              <a:rPr lang="en-IN" dirty="0" smtClean="0"/>
              <a:t>specified in </a:t>
            </a:r>
            <a:r>
              <a:rPr lang="en-IN" b="1" i="1" dirty="0" smtClean="0"/>
              <a:t>MANIFEST.MF/META-INF </a:t>
            </a:r>
            <a:r>
              <a:rPr lang="en-US" dirty="0" smtClean="0"/>
              <a:t>so it runs like a program (</a:t>
            </a:r>
            <a:r>
              <a:rPr lang="en-IN" i="1" dirty="0" smtClean="0"/>
              <a:t>java -jar MyApp.jar)</a:t>
            </a:r>
          </a:p>
          <a:p>
            <a:r>
              <a:rPr lang="en-US" b="1" dirty="0" smtClean="0"/>
              <a:t>Library distribution</a:t>
            </a:r>
            <a:r>
              <a:rPr lang="en-US" dirty="0" smtClean="0"/>
              <a:t> – Java libraries/frameworks are commonly distributed as JAR files.</a:t>
            </a:r>
          </a:p>
          <a:p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3876368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688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Office Theme</vt:lpstr>
      <vt:lpstr>Relation b/w JVM, JRE and JDK </vt:lpstr>
      <vt:lpstr>Introduction</vt:lpstr>
      <vt:lpstr>JVM (Java Virtual Machine)</vt:lpstr>
      <vt:lpstr>JRE (Java Runtime Environment)</vt:lpstr>
      <vt:lpstr>JDK (Java Development Kit)</vt:lpstr>
      <vt:lpstr>Relation in Simple Terms &amp;Analogy</vt:lpstr>
      <vt:lpstr>Comparision </vt:lpstr>
      <vt:lpstr>What is a JAR file?</vt:lpstr>
      <vt:lpstr>Why JAR is used?</vt:lpstr>
      <vt:lpstr>Structure of a JAR File</vt:lpstr>
      <vt:lpstr>Working with JAR Files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b/w JVM, JRE and JDK</dc:title>
  <dc:creator>cse</dc:creator>
  <cp:lastModifiedBy>cse</cp:lastModifiedBy>
  <cp:revision>5</cp:revision>
  <dcterms:created xsi:type="dcterms:W3CDTF">2025-09-03T06:11:28Z</dcterms:created>
  <dcterms:modified xsi:type="dcterms:W3CDTF">2025-09-03T06:28:17Z</dcterms:modified>
</cp:coreProperties>
</file>