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33414-923E-4F14-9EA5-5C56CBD9978E}" type="datetimeFigureOut">
              <a:rPr lang="en-IN" smtClean="0"/>
              <a:t>01-09-2025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93530-B363-4670-8880-256715B69C7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42149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33414-923E-4F14-9EA5-5C56CBD9978E}" type="datetimeFigureOut">
              <a:rPr lang="en-IN" smtClean="0"/>
              <a:t>01-09-2025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93530-B363-4670-8880-256715B69C7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23970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33414-923E-4F14-9EA5-5C56CBD9978E}" type="datetimeFigureOut">
              <a:rPr lang="en-IN" smtClean="0"/>
              <a:t>01-09-2025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93530-B363-4670-8880-256715B69C7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36571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33414-923E-4F14-9EA5-5C56CBD9978E}" type="datetimeFigureOut">
              <a:rPr lang="en-IN" smtClean="0"/>
              <a:t>01-09-2025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93530-B363-4670-8880-256715B69C7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62656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33414-923E-4F14-9EA5-5C56CBD9978E}" type="datetimeFigureOut">
              <a:rPr lang="en-IN" smtClean="0"/>
              <a:t>01-09-2025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93530-B363-4670-8880-256715B69C7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47888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33414-923E-4F14-9EA5-5C56CBD9978E}" type="datetimeFigureOut">
              <a:rPr lang="en-IN" smtClean="0"/>
              <a:t>01-09-2025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93530-B363-4670-8880-256715B69C7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92998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33414-923E-4F14-9EA5-5C56CBD9978E}" type="datetimeFigureOut">
              <a:rPr lang="en-IN" smtClean="0"/>
              <a:t>01-09-2025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93530-B363-4670-8880-256715B69C7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95315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33414-923E-4F14-9EA5-5C56CBD9978E}" type="datetimeFigureOut">
              <a:rPr lang="en-IN" smtClean="0"/>
              <a:t>01-09-2025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93530-B363-4670-8880-256715B69C7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77896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33414-923E-4F14-9EA5-5C56CBD9978E}" type="datetimeFigureOut">
              <a:rPr lang="en-IN" smtClean="0"/>
              <a:t>01-09-2025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93530-B363-4670-8880-256715B69C7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51165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33414-923E-4F14-9EA5-5C56CBD9978E}" type="datetimeFigureOut">
              <a:rPr lang="en-IN" smtClean="0"/>
              <a:t>01-09-2025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93530-B363-4670-8880-256715B69C7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34852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33414-923E-4F14-9EA5-5C56CBD9978E}" type="datetimeFigureOut">
              <a:rPr lang="en-IN" smtClean="0"/>
              <a:t>01-09-2025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93530-B363-4670-8880-256715B69C7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7044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B33414-923E-4F14-9EA5-5C56CBD9978E}" type="datetimeFigureOut">
              <a:rPr lang="en-IN" smtClean="0"/>
              <a:t>01-09-2025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93530-B363-4670-8880-256715B69C7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30638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Super and </a:t>
            </a:r>
            <a:r>
              <a:rPr lang="en-IN" dirty="0" smtClean="0"/>
              <a:t>Final Keyword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10427"/>
            <a:ext cx="9144000" cy="1655762"/>
          </a:xfrm>
        </p:spPr>
        <p:txBody>
          <a:bodyPr/>
          <a:lstStyle/>
          <a:p>
            <a:r>
              <a:rPr lang="en-IN" dirty="0" err="1" smtClean="0"/>
              <a:t>Prof.</a:t>
            </a:r>
            <a:r>
              <a:rPr lang="en-IN" dirty="0" smtClean="0"/>
              <a:t> Savita Sheoran</a:t>
            </a:r>
          </a:p>
          <a:p>
            <a:r>
              <a:rPr lang="en-IN" dirty="0" smtClean="0"/>
              <a:t>Indira Gandhi University Meerpur, Rewari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42938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Final Class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/>
              <a:t>A class declared as </a:t>
            </a:r>
            <a:r>
              <a:rPr lang="en-IN" b="1" i="1" dirty="0" smtClean="0"/>
              <a:t>final </a:t>
            </a:r>
            <a:r>
              <a:rPr lang="en-US" dirty="0" smtClean="0"/>
              <a:t>cannot be inherited (no subclass can extend it). This is often used for security and immutability for example the </a:t>
            </a:r>
            <a:r>
              <a:rPr lang="en-US" b="1" dirty="0" smtClean="0"/>
              <a:t>String</a:t>
            </a:r>
            <a:r>
              <a:rPr lang="en-US" dirty="0" smtClean="0"/>
              <a:t> in java is </a:t>
            </a:r>
            <a:r>
              <a:rPr lang="en-US" b="1" i="1" dirty="0" smtClean="0"/>
              <a:t>final</a:t>
            </a:r>
            <a:r>
              <a:rPr lang="en-US" dirty="0" smtClean="0"/>
              <a:t>.</a:t>
            </a:r>
          </a:p>
          <a:p>
            <a:r>
              <a:rPr lang="en-US" i="1" dirty="0" smtClean="0"/>
              <a:t>For example</a:t>
            </a:r>
          </a:p>
          <a:p>
            <a:pPr marL="457200" lvl="1" indent="0">
              <a:buNone/>
            </a:pPr>
            <a:r>
              <a:rPr lang="en-IN" i="1" dirty="0" smtClean="0"/>
              <a:t>final class Parent {</a:t>
            </a:r>
          </a:p>
          <a:p>
            <a:pPr marL="457200" lvl="1" indent="0">
              <a:buNone/>
            </a:pPr>
            <a:r>
              <a:rPr lang="en-IN" i="1" dirty="0" smtClean="0"/>
              <a:t>    void show() {</a:t>
            </a:r>
          </a:p>
          <a:p>
            <a:pPr marL="457200" lvl="1" indent="0">
              <a:buNone/>
            </a:pPr>
            <a:r>
              <a:rPr lang="en-IN" i="1" dirty="0" smtClean="0"/>
              <a:t>        </a:t>
            </a:r>
            <a:r>
              <a:rPr lang="en-IN" i="1" dirty="0" err="1" smtClean="0"/>
              <a:t>System.out.println</a:t>
            </a:r>
            <a:r>
              <a:rPr lang="en-IN" i="1" dirty="0" smtClean="0"/>
              <a:t>("Final class");</a:t>
            </a:r>
          </a:p>
          <a:p>
            <a:pPr marL="457200" lvl="1" indent="0">
              <a:buNone/>
            </a:pPr>
            <a:r>
              <a:rPr lang="en-IN" i="1" dirty="0" smtClean="0"/>
              <a:t>    }</a:t>
            </a:r>
          </a:p>
          <a:p>
            <a:pPr marL="457200" lvl="1" indent="0">
              <a:buNone/>
            </a:pPr>
            <a:r>
              <a:rPr lang="en-IN" i="1" dirty="0" smtClean="0"/>
              <a:t>}</a:t>
            </a:r>
          </a:p>
          <a:p>
            <a:pPr marL="457200" lvl="1" indent="0">
              <a:buNone/>
            </a:pPr>
            <a:endParaRPr lang="en-IN" i="1" dirty="0" smtClean="0"/>
          </a:p>
          <a:p>
            <a:pPr marL="457200" lvl="1" indent="0">
              <a:buNone/>
            </a:pPr>
            <a:r>
              <a:rPr lang="en-IN" i="1" dirty="0" smtClean="0"/>
              <a:t>// class Child extends Parent { }  // Error: cannot inherit from final class</a:t>
            </a:r>
          </a:p>
          <a:p>
            <a:pPr marL="457200" lvl="1" indent="0">
              <a:buNone/>
            </a:pPr>
            <a:endParaRPr lang="en-IN" b="1" i="1" dirty="0"/>
          </a:p>
        </p:txBody>
      </p:sp>
    </p:spTree>
    <p:extLst>
      <p:ext uri="{BB962C8B-B14F-4D97-AF65-F5344CB8AC3E}">
        <p14:creationId xmlns:p14="http://schemas.microsoft.com/office/powerpoint/2010/main" val="1715324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Blank Final Variable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f</a:t>
            </a:r>
            <a:r>
              <a:rPr lang="en-US" b="1" dirty="0" smtClean="0"/>
              <a:t>inal</a:t>
            </a:r>
            <a:r>
              <a:rPr lang="en-US" dirty="0" smtClean="0"/>
              <a:t> variable that is not initialized during declaration is called a </a:t>
            </a:r>
            <a:r>
              <a:rPr lang="en-US" b="1" dirty="0" smtClean="0"/>
              <a:t>blank final variable</a:t>
            </a:r>
            <a:r>
              <a:rPr lang="en-US" dirty="0" smtClean="0"/>
              <a:t>.</a:t>
            </a:r>
          </a:p>
          <a:p>
            <a:r>
              <a:rPr lang="en-US" dirty="0" smtClean="0"/>
              <a:t>It must be initialized in the constructor of the class.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class Test </a:t>
            </a:r>
          </a:p>
          <a:p>
            <a:pPr marL="457200" lvl="1" indent="0">
              <a:buNone/>
            </a:pPr>
            <a:r>
              <a:rPr lang="en-US" dirty="0" smtClean="0"/>
              <a:t>{</a:t>
            </a:r>
          </a:p>
          <a:p>
            <a:pPr marL="457200" lvl="1" indent="0">
              <a:buNone/>
            </a:pPr>
            <a:r>
              <a:rPr lang="en-US" dirty="0" smtClean="0"/>
              <a:t>    final </a:t>
            </a:r>
            <a:r>
              <a:rPr lang="en-US" dirty="0" err="1" smtClean="0"/>
              <a:t>int</a:t>
            </a:r>
            <a:r>
              <a:rPr lang="en-US" dirty="0" smtClean="0"/>
              <a:t> y;  // blank final</a:t>
            </a:r>
          </a:p>
          <a:p>
            <a:pPr marL="457200" lvl="1" indent="0">
              <a:buNone/>
            </a:pPr>
            <a:r>
              <a:rPr lang="en-US" dirty="0" smtClean="0"/>
              <a:t>    Test() {</a:t>
            </a:r>
          </a:p>
          <a:p>
            <a:pPr marL="457200" lvl="1" indent="0">
              <a:buNone/>
            </a:pPr>
            <a:r>
              <a:rPr lang="en-US" dirty="0" smtClean="0"/>
              <a:t>        y = 100;  // must be initialized here</a:t>
            </a:r>
          </a:p>
          <a:p>
            <a:pPr marL="457200" lvl="1" indent="0">
              <a:buNone/>
            </a:pPr>
            <a:r>
              <a:rPr lang="en-US" dirty="0" smtClean="0"/>
              <a:t>    }</a:t>
            </a:r>
          </a:p>
          <a:p>
            <a:pPr marL="457200" lvl="1" indent="0">
              <a:buNone/>
            </a:pPr>
            <a:r>
              <a:rPr lang="en-US" dirty="0" smtClean="0"/>
              <a:t>}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28568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Final Parameters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method parameter declared as </a:t>
            </a:r>
            <a:r>
              <a:rPr lang="en-US" b="1" i="1" dirty="0" smtClean="0"/>
              <a:t>final</a:t>
            </a:r>
            <a:r>
              <a:rPr lang="en-US" dirty="0" smtClean="0"/>
              <a:t> cannot be reassigned within the method.</a:t>
            </a:r>
          </a:p>
          <a:p>
            <a:r>
              <a:rPr lang="en-US" dirty="0" smtClean="0"/>
              <a:t>For example</a:t>
            </a:r>
          </a:p>
          <a:p>
            <a:endParaRPr lang="en-US" dirty="0" smtClean="0"/>
          </a:p>
          <a:p>
            <a:pPr marL="457200" lvl="1" indent="0">
              <a:buNone/>
            </a:pPr>
            <a:r>
              <a:rPr lang="en-IN" dirty="0" smtClean="0"/>
              <a:t>class Test {</a:t>
            </a:r>
          </a:p>
          <a:p>
            <a:pPr marL="457200" lvl="1" indent="0">
              <a:buNone/>
            </a:pPr>
            <a:r>
              <a:rPr lang="en-IN" dirty="0" smtClean="0"/>
              <a:t>    void display(final </a:t>
            </a:r>
            <a:r>
              <a:rPr lang="en-IN" dirty="0" err="1" smtClean="0"/>
              <a:t>int</a:t>
            </a:r>
            <a:r>
              <a:rPr lang="en-IN" dirty="0" smtClean="0"/>
              <a:t> </a:t>
            </a:r>
            <a:r>
              <a:rPr lang="en-IN" dirty="0" err="1" smtClean="0"/>
              <a:t>num</a:t>
            </a:r>
            <a:r>
              <a:rPr lang="en-IN" dirty="0" smtClean="0"/>
              <a:t>) {</a:t>
            </a:r>
          </a:p>
          <a:p>
            <a:pPr marL="457200" lvl="1" indent="0">
              <a:buNone/>
            </a:pPr>
            <a:r>
              <a:rPr lang="en-IN" dirty="0" smtClean="0"/>
              <a:t>        // </a:t>
            </a:r>
            <a:r>
              <a:rPr lang="en-IN" dirty="0" err="1" smtClean="0"/>
              <a:t>num</a:t>
            </a:r>
            <a:r>
              <a:rPr lang="en-IN" dirty="0" smtClean="0"/>
              <a:t> = </a:t>
            </a:r>
            <a:r>
              <a:rPr lang="en-IN" dirty="0" err="1" smtClean="0"/>
              <a:t>num</a:t>
            </a:r>
            <a:r>
              <a:rPr lang="en-IN" dirty="0" smtClean="0"/>
              <a:t> + 1; // Error</a:t>
            </a:r>
          </a:p>
          <a:p>
            <a:pPr marL="457200" lvl="1" indent="0">
              <a:buNone/>
            </a:pPr>
            <a:r>
              <a:rPr lang="en-IN" dirty="0" smtClean="0"/>
              <a:t>        </a:t>
            </a:r>
            <a:r>
              <a:rPr lang="en-IN" dirty="0" err="1" smtClean="0"/>
              <a:t>System.out.println</a:t>
            </a:r>
            <a:r>
              <a:rPr lang="en-IN" dirty="0" smtClean="0"/>
              <a:t>(</a:t>
            </a:r>
            <a:r>
              <a:rPr lang="en-IN" dirty="0" err="1" smtClean="0"/>
              <a:t>num</a:t>
            </a:r>
            <a:r>
              <a:rPr lang="en-IN" dirty="0" smtClean="0"/>
              <a:t>);</a:t>
            </a:r>
          </a:p>
          <a:p>
            <a:pPr marL="457200" lvl="1" indent="0">
              <a:buNone/>
            </a:pPr>
            <a:r>
              <a:rPr lang="en-IN" dirty="0" smtClean="0"/>
              <a:t>    }</a:t>
            </a:r>
          </a:p>
          <a:p>
            <a:pPr marL="457200" lvl="1" indent="0">
              <a:buNone/>
            </a:pPr>
            <a:r>
              <a:rPr lang="en-IN" dirty="0" smtClean="0"/>
              <a:t>}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69409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Summary </a:t>
            </a:r>
            <a:endParaRPr lang="en-IN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38200" y="1793471"/>
            <a:ext cx="10515600" cy="4351338"/>
          </a:xfrm>
        </p:spPr>
        <p:txBody>
          <a:bodyPr/>
          <a:lstStyle/>
          <a:p>
            <a:r>
              <a:rPr lang="en-US" altLang="en-US" b="1" dirty="0" smtClean="0">
                <a:latin typeface="Arial" panose="020B0604020202020204" pitchFamily="34" charset="0"/>
              </a:rPr>
              <a:t>Final variable</a:t>
            </a:r>
            <a:r>
              <a:rPr lang="en-US" altLang="en-US" dirty="0" smtClean="0">
                <a:latin typeface="Arial" panose="020B0604020202020204" pitchFamily="34" charset="0"/>
              </a:rPr>
              <a:t> →Value cannot change (constant).</a:t>
            </a:r>
          </a:p>
          <a:p>
            <a:r>
              <a:rPr lang="en-US" altLang="en-US" b="1" dirty="0" smtClean="0">
                <a:latin typeface="Arial" panose="020B0604020202020204" pitchFamily="34" charset="0"/>
              </a:rPr>
              <a:t>Final Method</a:t>
            </a:r>
            <a:r>
              <a:rPr lang="en-US" altLang="en-US" dirty="0" smtClean="0">
                <a:latin typeface="Arial" panose="020B0604020202020204" pitchFamily="34" charset="0"/>
              </a:rPr>
              <a:t> → Cannot be overridden</a:t>
            </a:r>
          </a:p>
          <a:p>
            <a:r>
              <a:rPr lang="en-US" altLang="en-US" b="1" dirty="0" smtClean="0">
                <a:latin typeface="Arial" panose="020B0604020202020204" pitchFamily="34" charset="0"/>
              </a:rPr>
              <a:t>Final class</a:t>
            </a:r>
            <a:r>
              <a:rPr lang="en-US" altLang="en-US" dirty="0" smtClean="0">
                <a:latin typeface="Arial" panose="020B0604020202020204" pitchFamily="34" charset="0"/>
              </a:rPr>
              <a:t>→ Cannot be inherited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51853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super keyword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</a:t>
            </a:r>
            <a:r>
              <a:rPr lang="en-US" b="1" dirty="0" smtClean="0"/>
              <a:t> super keyword </a:t>
            </a:r>
            <a:r>
              <a:rPr lang="en-US" dirty="0" smtClean="0"/>
              <a:t>in Java is very important when working with </a:t>
            </a:r>
            <a:r>
              <a:rPr lang="en-US" b="1" dirty="0" smtClean="0"/>
              <a:t>inheritance</a:t>
            </a:r>
            <a:r>
              <a:rPr lang="en-US" dirty="0" smtClean="0"/>
              <a:t>. It refers to the </a:t>
            </a:r>
            <a:r>
              <a:rPr lang="en-US" b="1" dirty="0" smtClean="0"/>
              <a:t>immediate parent class object</a:t>
            </a:r>
            <a:r>
              <a:rPr lang="en-US" dirty="0" smtClean="0"/>
              <a:t> and is used for various purposes.</a:t>
            </a:r>
          </a:p>
          <a:p>
            <a:r>
              <a:rPr lang="en-US" dirty="0" smtClean="0"/>
              <a:t>Use of </a:t>
            </a:r>
            <a:r>
              <a:rPr lang="en-US" b="1" dirty="0" smtClean="0"/>
              <a:t>super keyword </a:t>
            </a:r>
            <a:r>
              <a:rPr lang="en-US" dirty="0" smtClean="0"/>
              <a:t>in Java </a:t>
            </a:r>
          </a:p>
          <a:p>
            <a:pPr lvl="1"/>
            <a:r>
              <a:rPr lang="en-US" dirty="0" smtClean="0"/>
              <a:t>Access Parent Class Variables when it is hidden by a child class.</a:t>
            </a:r>
          </a:p>
          <a:p>
            <a:pPr lvl="1"/>
            <a:r>
              <a:rPr lang="en-US" dirty="0" smtClean="0"/>
              <a:t>Access Parent Class Methods (when </a:t>
            </a:r>
            <a:r>
              <a:rPr lang="en-US" dirty="0" smtClean="0"/>
              <a:t>it is </a:t>
            </a:r>
            <a:r>
              <a:rPr lang="en-US" dirty="0" smtClean="0"/>
              <a:t>overridden by in child.</a:t>
            </a:r>
          </a:p>
          <a:p>
            <a:pPr lvl="1"/>
            <a:r>
              <a:rPr lang="en-IN" b="1" dirty="0" smtClean="0"/>
              <a:t>Invoke Parent Class Constructor.</a:t>
            </a:r>
          </a:p>
          <a:p>
            <a:pPr marL="457200" lvl="1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84163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6677"/>
            <a:ext cx="10515600" cy="1102949"/>
          </a:xfrm>
        </p:spPr>
        <p:txBody>
          <a:bodyPr/>
          <a:lstStyle/>
          <a:p>
            <a:r>
              <a:rPr lang="en-US" dirty="0" smtClean="0"/>
              <a:t>Access Parent Class Variables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15736"/>
            <a:ext cx="10515600" cy="5721292"/>
          </a:xfrm>
        </p:spPr>
        <p:txBody>
          <a:bodyPr>
            <a:normAutofit fontScale="55000" lnSpcReduction="20000"/>
          </a:bodyPr>
          <a:lstStyle/>
          <a:p>
            <a:r>
              <a:rPr lang="en-US" sz="3300" dirty="0" smtClean="0"/>
              <a:t>If a child class has a variable with the same name as the parent class, </a:t>
            </a:r>
            <a:r>
              <a:rPr lang="en-US" sz="3300" b="1" i="1" dirty="0" smtClean="0"/>
              <a:t>super</a:t>
            </a:r>
            <a:r>
              <a:rPr lang="en-US" sz="3300" dirty="0" smtClean="0"/>
              <a:t> is used to differentiate between them.</a:t>
            </a:r>
          </a:p>
          <a:p>
            <a:r>
              <a:rPr lang="en-US" sz="2900" dirty="0" smtClean="0"/>
              <a:t>For Example,</a:t>
            </a:r>
          </a:p>
          <a:p>
            <a:pPr marL="457200" lvl="1" indent="0">
              <a:buNone/>
            </a:pPr>
            <a:r>
              <a:rPr lang="en-IN" sz="2900" dirty="0" smtClean="0"/>
              <a:t>class Animal </a:t>
            </a:r>
          </a:p>
          <a:p>
            <a:pPr marL="457200" lvl="1" indent="0">
              <a:buNone/>
            </a:pPr>
            <a:r>
              <a:rPr lang="en-IN" sz="2900" dirty="0" smtClean="0"/>
              <a:t>{</a:t>
            </a:r>
          </a:p>
          <a:p>
            <a:pPr marL="457200" lvl="1" indent="0">
              <a:buNone/>
            </a:pPr>
            <a:r>
              <a:rPr lang="en-IN" sz="2900" dirty="0" smtClean="0"/>
              <a:t>    String </a:t>
            </a:r>
            <a:r>
              <a:rPr lang="en-IN" sz="2900" dirty="0" err="1" smtClean="0"/>
              <a:t>color</a:t>
            </a:r>
            <a:r>
              <a:rPr lang="en-IN" sz="2900" dirty="0" smtClean="0"/>
              <a:t> = "White";</a:t>
            </a:r>
          </a:p>
          <a:p>
            <a:pPr marL="457200" lvl="1" indent="0">
              <a:buNone/>
            </a:pPr>
            <a:r>
              <a:rPr lang="en-IN" sz="2900" dirty="0" smtClean="0"/>
              <a:t>   }</a:t>
            </a:r>
          </a:p>
          <a:p>
            <a:pPr marL="457200" lvl="1" indent="0">
              <a:buNone/>
            </a:pPr>
            <a:r>
              <a:rPr lang="en-IN" sz="2900" dirty="0" smtClean="0"/>
              <a:t>class Dog extends Animal</a:t>
            </a:r>
          </a:p>
          <a:p>
            <a:pPr marL="457200" lvl="1" indent="0">
              <a:buNone/>
            </a:pPr>
            <a:r>
              <a:rPr lang="en-IN" sz="2900" dirty="0" smtClean="0"/>
              <a:t> {</a:t>
            </a:r>
          </a:p>
          <a:p>
            <a:pPr marL="457200" lvl="1" indent="0">
              <a:buNone/>
            </a:pPr>
            <a:r>
              <a:rPr lang="en-IN" sz="2900" dirty="0" smtClean="0"/>
              <a:t>    String </a:t>
            </a:r>
            <a:r>
              <a:rPr lang="en-IN" sz="2900" dirty="0" err="1" smtClean="0"/>
              <a:t>color</a:t>
            </a:r>
            <a:r>
              <a:rPr lang="en-IN" sz="2900" dirty="0" smtClean="0"/>
              <a:t> = "Black";</a:t>
            </a:r>
          </a:p>
          <a:p>
            <a:pPr marL="457200" lvl="1" indent="0">
              <a:buNone/>
            </a:pPr>
            <a:endParaRPr lang="en-IN" sz="2900" dirty="0" smtClean="0"/>
          </a:p>
          <a:p>
            <a:pPr marL="457200" lvl="1" indent="0">
              <a:buNone/>
            </a:pPr>
            <a:r>
              <a:rPr lang="en-IN" sz="2900" dirty="0" smtClean="0"/>
              <a:t>    void </a:t>
            </a:r>
            <a:r>
              <a:rPr lang="en-IN" sz="2900" dirty="0" err="1" smtClean="0"/>
              <a:t>printColor</a:t>
            </a:r>
            <a:r>
              <a:rPr lang="en-IN" sz="2900" dirty="0" smtClean="0"/>
              <a:t>() </a:t>
            </a:r>
          </a:p>
          <a:p>
            <a:pPr marL="457200" lvl="1" indent="0">
              <a:buNone/>
            </a:pPr>
            <a:r>
              <a:rPr lang="en-IN" sz="2900" dirty="0" smtClean="0"/>
              <a:t>      {</a:t>
            </a:r>
          </a:p>
          <a:p>
            <a:pPr marL="457200" lvl="1" indent="0">
              <a:buNone/>
            </a:pPr>
            <a:r>
              <a:rPr lang="en-IN" sz="2900" dirty="0" smtClean="0"/>
              <a:t>        </a:t>
            </a:r>
            <a:r>
              <a:rPr lang="en-IN" sz="2900" dirty="0" err="1" smtClean="0"/>
              <a:t>System.out.println</a:t>
            </a:r>
            <a:r>
              <a:rPr lang="en-IN" sz="2900" dirty="0" smtClean="0"/>
              <a:t>(</a:t>
            </a:r>
            <a:r>
              <a:rPr lang="en-IN" sz="2900" dirty="0" err="1" smtClean="0"/>
              <a:t>color</a:t>
            </a:r>
            <a:r>
              <a:rPr lang="en-IN" sz="2900" dirty="0" smtClean="0"/>
              <a:t>);       // prints child class variable → Black</a:t>
            </a:r>
          </a:p>
          <a:p>
            <a:pPr marL="457200" lvl="1" indent="0">
              <a:buNone/>
            </a:pPr>
            <a:r>
              <a:rPr lang="en-IN" sz="2900" dirty="0" smtClean="0"/>
              <a:t>        </a:t>
            </a:r>
            <a:r>
              <a:rPr lang="en-IN" sz="2900" dirty="0" err="1" smtClean="0"/>
              <a:t>System.out.println</a:t>
            </a:r>
            <a:r>
              <a:rPr lang="en-IN" sz="2900" dirty="0" smtClean="0"/>
              <a:t>(</a:t>
            </a:r>
            <a:r>
              <a:rPr lang="en-IN" sz="2900" dirty="0" err="1" smtClean="0"/>
              <a:t>super.color</a:t>
            </a:r>
            <a:r>
              <a:rPr lang="en-IN" sz="2900" dirty="0" smtClean="0"/>
              <a:t>); // prints parent class variable → White</a:t>
            </a:r>
          </a:p>
          <a:p>
            <a:pPr marL="457200" lvl="1" indent="0">
              <a:buNone/>
            </a:pPr>
            <a:r>
              <a:rPr lang="en-IN" sz="2900" dirty="0" smtClean="0"/>
              <a:t>    }</a:t>
            </a:r>
          </a:p>
          <a:p>
            <a:pPr marL="457200" lvl="1" indent="0">
              <a:buNone/>
            </a:pPr>
            <a:r>
              <a:rPr lang="en-IN" sz="2900" dirty="0" smtClean="0"/>
              <a:t>}</a:t>
            </a:r>
          </a:p>
          <a:p>
            <a:pPr marL="457200" lvl="1" indent="0">
              <a:buNone/>
            </a:pPr>
            <a:r>
              <a:rPr lang="en-IN" sz="2900" dirty="0" smtClean="0"/>
              <a:t>public class Test</a:t>
            </a:r>
          </a:p>
          <a:p>
            <a:pPr marL="457200" lvl="1" indent="0">
              <a:buNone/>
            </a:pPr>
            <a:r>
              <a:rPr lang="en-IN" sz="2900" dirty="0" smtClean="0"/>
              <a:t> {</a:t>
            </a:r>
          </a:p>
          <a:p>
            <a:pPr marL="457200" lvl="1" indent="0">
              <a:buNone/>
            </a:pPr>
            <a:r>
              <a:rPr lang="en-IN" sz="2900" dirty="0" smtClean="0"/>
              <a:t>    public static void main(String[] </a:t>
            </a:r>
            <a:r>
              <a:rPr lang="en-IN" sz="2900" dirty="0" err="1" smtClean="0"/>
              <a:t>args</a:t>
            </a:r>
            <a:r>
              <a:rPr lang="en-IN" sz="2900" dirty="0" smtClean="0"/>
              <a:t>) {</a:t>
            </a:r>
          </a:p>
          <a:p>
            <a:pPr marL="457200" lvl="1" indent="0">
              <a:buNone/>
            </a:pPr>
            <a:r>
              <a:rPr lang="en-IN" sz="2900" dirty="0" smtClean="0"/>
              <a:t>        Dog d = new Dog();</a:t>
            </a:r>
          </a:p>
          <a:p>
            <a:pPr marL="457200" lvl="1" indent="0">
              <a:buNone/>
            </a:pPr>
            <a:r>
              <a:rPr lang="en-IN" sz="2900" dirty="0" smtClean="0"/>
              <a:t>        </a:t>
            </a:r>
            <a:r>
              <a:rPr lang="en-IN" sz="2900" dirty="0" err="1" smtClean="0"/>
              <a:t>d.printColor</a:t>
            </a:r>
            <a:r>
              <a:rPr lang="en-IN" sz="2900" dirty="0" smtClean="0"/>
              <a:t>();</a:t>
            </a:r>
          </a:p>
          <a:p>
            <a:pPr marL="457200" lvl="1" indent="0">
              <a:buNone/>
            </a:pPr>
            <a:r>
              <a:rPr lang="en-IN" sz="2900" dirty="0" smtClean="0"/>
              <a:t>    }</a:t>
            </a:r>
          </a:p>
          <a:p>
            <a:pPr marL="457200" lvl="1" indent="0">
              <a:buNone/>
            </a:pPr>
            <a:r>
              <a:rPr lang="en-IN" sz="2900" dirty="0" smtClean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230134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 Parent Class Methods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1087" y="1493240"/>
            <a:ext cx="5839437" cy="4658556"/>
          </a:xfrm>
        </p:spPr>
        <p:txBody>
          <a:bodyPr>
            <a:normAutofit fontScale="77500" lnSpcReduction="20000"/>
          </a:bodyPr>
          <a:lstStyle/>
          <a:p>
            <a:r>
              <a:rPr lang="en-US" sz="4000" dirty="0" smtClean="0"/>
              <a:t>If the child class overrides a parent method, you can still call the parent’s version using </a:t>
            </a:r>
            <a:endParaRPr lang="en-IN" sz="4000" dirty="0" smtClean="0"/>
          </a:p>
          <a:p>
            <a:pPr marL="457200" lvl="1" indent="0">
              <a:buNone/>
            </a:pPr>
            <a:r>
              <a:rPr lang="en-IN" dirty="0" smtClean="0"/>
              <a:t>class Animal </a:t>
            </a:r>
          </a:p>
          <a:p>
            <a:pPr marL="457200" lvl="1" indent="0">
              <a:buNone/>
            </a:pPr>
            <a:r>
              <a:rPr lang="en-IN" dirty="0" smtClean="0"/>
              <a:t>{</a:t>
            </a:r>
          </a:p>
          <a:p>
            <a:pPr marL="457200" lvl="1" indent="0">
              <a:buNone/>
            </a:pPr>
            <a:r>
              <a:rPr lang="en-IN" dirty="0" smtClean="0"/>
              <a:t>    void eat() {</a:t>
            </a:r>
          </a:p>
          <a:p>
            <a:pPr marL="457200" lvl="1" indent="0">
              <a:buNone/>
            </a:pPr>
            <a:r>
              <a:rPr lang="en-IN" dirty="0" smtClean="0"/>
              <a:t>        </a:t>
            </a:r>
            <a:r>
              <a:rPr lang="en-IN" dirty="0" err="1" smtClean="0"/>
              <a:t>System.out.println</a:t>
            </a:r>
            <a:r>
              <a:rPr lang="en-IN" dirty="0" smtClean="0"/>
              <a:t>("Animal is eating...");</a:t>
            </a:r>
          </a:p>
          <a:p>
            <a:pPr marL="457200" lvl="1" indent="0">
              <a:buNone/>
            </a:pPr>
            <a:r>
              <a:rPr lang="en-IN" dirty="0" smtClean="0"/>
              <a:t>    }</a:t>
            </a:r>
          </a:p>
          <a:p>
            <a:pPr marL="457200" lvl="1" indent="0">
              <a:buNone/>
            </a:pPr>
            <a:r>
              <a:rPr lang="en-IN" dirty="0" smtClean="0"/>
              <a:t>}</a:t>
            </a:r>
          </a:p>
          <a:p>
            <a:pPr marL="457200" lvl="1" indent="0">
              <a:buNone/>
            </a:pPr>
            <a:r>
              <a:rPr lang="en-IN" dirty="0" smtClean="0"/>
              <a:t>class Dog extends Animal </a:t>
            </a:r>
          </a:p>
          <a:p>
            <a:pPr marL="457200" lvl="1" indent="0">
              <a:buNone/>
            </a:pPr>
            <a:r>
              <a:rPr lang="en-IN" dirty="0" smtClean="0"/>
              <a:t>{</a:t>
            </a:r>
          </a:p>
          <a:p>
            <a:pPr marL="457200" lvl="1" indent="0">
              <a:buNone/>
            </a:pPr>
            <a:r>
              <a:rPr lang="en-IN" dirty="0" smtClean="0"/>
              <a:t>    void eat() </a:t>
            </a:r>
          </a:p>
          <a:p>
            <a:pPr marL="457200" lvl="1" indent="0">
              <a:buNone/>
            </a:pPr>
            <a:r>
              <a:rPr lang="en-IN" dirty="0"/>
              <a:t> </a:t>
            </a:r>
            <a:r>
              <a:rPr lang="en-IN" dirty="0" smtClean="0"/>
              <a:t>   {</a:t>
            </a:r>
          </a:p>
          <a:p>
            <a:pPr marL="457200" lvl="1" indent="0">
              <a:buNone/>
            </a:pPr>
            <a:r>
              <a:rPr lang="en-IN" dirty="0" smtClean="0"/>
              <a:t>        </a:t>
            </a:r>
            <a:r>
              <a:rPr lang="en-IN" dirty="0" err="1" smtClean="0"/>
              <a:t>System.out.println</a:t>
            </a:r>
            <a:r>
              <a:rPr lang="en-IN" dirty="0" smtClean="0"/>
              <a:t>("Dog is eating...");</a:t>
            </a:r>
          </a:p>
          <a:p>
            <a:pPr marL="457200" lvl="1" indent="0">
              <a:buNone/>
            </a:pPr>
            <a:r>
              <a:rPr lang="en-IN" dirty="0" smtClean="0"/>
              <a:t>    }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77636" y="1825625"/>
            <a:ext cx="4676163" cy="476812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IN" dirty="0" smtClean="0"/>
              <a:t> void work() </a:t>
            </a:r>
          </a:p>
          <a:p>
            <a:pPr marL="0" indent="0">
              <a:buNone/>
            </a:pPr>
            <a:r>
              <a:rPr lang="en-IN" dirty="0"/>
              <a:t> </a:t>
            </a:r>
            <a:r>
              <a:rPr lang="en-IN" dirty="0" smtClean="0"/>
              <a:t> </a:t>
            </a:r>
            <a:r>
              <a:rPr lang="en-IN" dirty="0" smtClean="0"/>
              <a:t>{</a:t>
            </a:r>
          </a:p>
          <a:p>
            <a:pPr marL="0" indent="0">
              <a:buNone/>
            </a:pPr>
            <a:r>
              <a:rPr lang="en-IN" dirty="0" smtClean="0"/>
              <a:t>        </a:t>
            </a:r>
            <a:r>
              <a:rPr lang="en-IN" dirty="0" err="1" smtClean="0"/>
              <a:t>super.eat</a:t>
            </a:r>
            <a:r>
              <a:rPr lang="en-IN" dirty="0" smtClean="0"/>
              <a:t>(); // calls parent method</a:t>
            </a:r>
          </a:p>
          <a:p>
            <a:pPr marL="0" indent="0">
              <a:buNone/>
            </a:pPr>
            <a:r>
              <a:rPr lang="en-IN" dirty="0" smtClean="0"/>
              <a:t>        eat();       // calls child method </a:t>
            </a:r>
          </a:p>
          <a:p>
            <a:pPr marL="0" indent="0">
              <a:buNone/>
            </a:pPr>
            <a:r>
              <a:rPr lang="en-IN" dirty="0" smtClean="0"/>
              <a:t>   }</a:t>
            </a:r>
          </a:p>
          <a:p>
            <a:pPr marL="0" indent="0">
              <a:buNone/>
            </a:pPr>
            <a:r>
              <a:rPr lang="en-IN" dirty="0" smtClean="0"/>
              <a:t>}</a:t>
            </a:r>
          </a:p>
          <a:p>
            <a:pPr marL="0" indent="0">
              <a:buNone/>
            </a:pPr>
            <a:r>
              <a:rPr lang="en-IN" dirty="0" smtClean="0"/>
              <a:t>public class Test </a:t>
            </a:r>
          </a:p>
          <a:p>
            <a:pPr marL="0" indent="0">
              <a:buNone/>
            </a:pPr>
            <a:r>
              <a:rPr lang="en-IN" dirty="0" smtClean="0"/>
              <a:t>{</a:t>
            </a:r>
          </a:p>
          <a:p>
            <a:pPr marL="0" indent="0">
              <a:buNone/>
            </a:pPr>
            <a:r>
              <a:rPr lang="en-IN" dirty="0" smtClean="0"/>
              <a:t>    public static void main(String[] </a:t>
            </a:r>
            <a:r>
              <a:rPr lang="en-IN" dirty="0" err="1" smtClean="0"/>
              <a:t>args</a:t>
            </a:r>
            <a:r>
              <a:rPr lang="en-IN" dirty="0" smtClean="0"/>
              <a:t>) {</a:t>
            </a:r>
          </a:p>
          <a:p>
            <a:pPr marL="0" indent="0">
              <a:buNone/>
            </a:pPr>
            <a:r>
              <a:rPr lang="en-IN" dirty="0" smtClean="0"/>
              <a:t>        Dog d = new Dog();</a:t>
            </a:r>
          </a:p>
          <a:p>
            <a:pPr marL="0" indent="0">
              <a:buNone/>
            </a:pPr>
            <a:r>
              <a:rPr lang="en-IN" dirty="0" smtClean="0"/>
              <a:t>        </a:t>
            </a:r>
            <a:r>
              <a:rPr lang="en-IN" dirty="0" err="1" smtClean="0"/>
              <a:t>d.work</a:t>
            </a:r>
            <a:r>
              <a:rPr lang="en-IN" dirty="0" smtClean="0"/>
              <a:t>();</a:t>
            </a:r>
          </a:p>
          <a:p>
            <a:pPr marL="0" indent="0">
              <a:buNone/>
            </a:pPr>
            <a:r>
              <a:rPr lang="en-IN" dirty="0" smtClean="0"/>
              <a:t>    }</a:t>
            </a:r>
          </a:p>
          <a:p>
            <a:pPr marL="0" indent="0">
              <a:buNone/>
            </a:pPr>
            <a:r>
              <a:rPr lang="en-IN" dirty="0" smtClean="0"/>
              <a:t>}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23756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Invoke Parent Class Constructor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altLang="en-US" smtClean="0"/>
              <a:t>A child’s constructor is responsible for calling the parent’s constructor</a:t>
            </a:r>
          </a:p>
          <a:p>
            <a:r>
              <a:rPr lang="en-US" smtClean="0"/>
              <a:t>The </a:t>
            </a:r>
            <a:r>
              <a:rPr lang="en-US" b="1" i="1" dirty="0" smtClean="0"/>
              <a:t>super</a:t>
            </a:r>
            <a:r>
              <a:rPr lang="en-US" dirty="0" smtClean="0"/>
              <a:t> call must be the </a:t>
            </a:r>
            <a:r>
              <a:rPr lang="en-US" b="1" dirty="0" smtClean="0"/>
              <a:t>first statement</a:t>
            </a:r>
            <a:r>
              <a:rPr lang="en-US" dirty="0" smtClean="0"/>
              <a:t> inside a child class constructor.</a:t>
            </a:r>
          </a:p>
          <a:p>
            <a:r>
              <a:rPr lang="en-US" dirty="0" smtClean="0"/>
              <a:t>This is useful when the parent class has a parameterized constructor,</a:t>
            </a:r>
          </a:p>
          <a:p>
            <a:pPr marL="457200" lvl="1" indent="0">
              <a:buNone/>
            </a:pPr>
            <a:endParaRPr lang="en-IN" dirty="0" smtClean="0"/>
          </a:p>
          <a:p>
            <a:pPr marL="457200" lvl="1" indent="0">
              <a:buNone/>
            </a:pPr>
            <a:r>
              <a:rPr lang="en-IN" dirty="0" smtClean="0"/>
              <a:t>class Animal</a:t>
            </a:r>
          </a:p>
          <a:p>
            <a:pPr marL="457200" lvl="1" indent="0">
              <a:buNone/>
            </a:pPr>
            <a:r>
              <a:rPr lang="en-IN" dirty="0" smtClean="0"/>
              <a:t> {</a:t>
            </a:r>
          </a:p>
          <a:p>
            <a:pPr marL="457200" lvl="1" indent="0">
              <a:buNone/>
            </a:pPr>
            <a:r>
              <a:rPr lang="en-IN" dirty="0" smtClean="0"/>
              <a:t>    Animal(String name) {</a:t>
            </a:r>
          </a:p>
          <a:p>
            <a:pPr marL="457200" lvl="1" indent="0">
              <a:buNone/>
            </a:pPr>
            <a:r>
              <a:rPr lang="en-IN" dirty="0" smtClean="0"/>
              <a:t>        </a:t>
            </a:r>
            <a:r>
              <a:rPr lang="en-IN" dirty="0" err="1" smtClean="0"/>
              <a:t>System.out.println</a:t>
            </a:r>
            <a:r>
              <a:rPr lang="en-IN" dirty="0" smtClean="0"/>
              <a:t>("Animal constructor: " + name);</a:t>
            </a:r>
          </a:p>
          <a:p>
            <a:pPr marL="457200" lvl="1" indent="0">
              <a:buNone/>
            </a:pPr>
            <a:r>
              <a:rPr lang="en-IN" dirty="0" smtClean="0"/>
              <a:t>    }</a:t>
            </a:r>
          </a:p>
          <a:p>
            <a:pPr marL="457200" lvl="1" indent="0">
              <a:buNone/>
            </a:pPr>
            <a:r>
              <a:rPr lang="en-IN" dirty="0" smtClean="0"/>
              <a:t>}</a:t>
            </a:r>
          </a:p>
          <a:p>
            <a:pPr marL="457200" lvl="1" indent="0">
              <a:buNone/>
            </a:pPr>
            <a:r>
              <a:rPr lang="en-IN" dirty="0" smtClean="0"/>
              <a:t>class Dog extends Animal {</a:t>
            </a:r>
          </a:p>
          <a:p>
            <a:pPr marL="457200" lvl="1" indent="0">
              <a:buNone/>
            </a:pPr>
            <a:r>
              <a:rPr lang="en-IN" dirty="0" smtClean="0"/>
              <a:t>    Dog(String name) {</a:t>
            </a:r>
          </a:p>
          <a:p>
            <a:pPr marL="457200" lvl="1" indent="0">
              <a:buNone/>
            </a:pPr>
            <a:r>
              <a:rPr lang="en-IN" dirty="0" smtClean="0"/>
              <a:t>        super(name);  // calls parent class constructor</a:t>
            </a:r>
          </a:p>
          <a:p>
            <a:pPr marL="457200" lvl="1" indent="0">
              <a:buNone/>
            </a:pPr>
            <a:r>
              <a:rPr lang="en-IN" dirty="0" smtClean="0"/>
              <a:t>        </a:t>
            </a:r>
          </a:p>
          <a:p>
            <a:pPr marL="0" indent="0">
              <a:buNone/>
            </a:pPr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IN" dirty="0" err="1" smtClean="0"/>
              <a:t>System.out.println</a:t>
            </a:r>
            <a:r>
              <a:rPr lang="en-IN" dirty="0" smtClean="0"/>
              <a:t>("Dog constructor: " + name);</a:t>
            </a:r>
          </a:p>
          <a:p>
            <a:pPr marL="0" indent="0">
              <a:buNone/>
            </a:pPr>
            <a:endParaRPr lang="en-IN" dirty="0" smtClean="0"/>
          </a:p>
          <a:p>
            <a:pPr marL="0" indent="0">
              <a:buNone/>
            </a:pPr>
            <a:r>
              <a:rPr lang="en-IN" dirty="0" smtClean="0"/>
              <a:t> }</a:t>
            </a:r>
          </a:p>
          <a:p>
            <a:pPr marL="0" indent="0">
              <a:buNone/>
            </a:pPr>
            <a:r>
              <a:rPr lang="en-IN" dirty="0" smtClean="0"/>
              <a:t>}</a:t>
            </a:r>
          </a:p>
          <a:p>
            <a:pPr marL="0" indent="0">
              <a:buNone/>
            </a:pPr>
            <a:r>
              <a:rPr lang="en-IN" dirty="0" smtClean="0"/>
              <a:t>public class Test </a:t>
            </a:r>
          </a:p>
          <a:p>
            <a:pPr marL="0" indent="0">
              <a:buNone/>
            </a:pPr>
            <a:r>
              <a:rPr lang="en-IN" dirty="0" smtClean="0"/>
              <a:t>{</a:t>
            </a:r>
          </a:p>
          <a:p>
            <a:pPr marL="0" indent="0">
              <a:buNone/>
            </a:pPr>
            <a:r>
              <a:rPr lang="en-IN" dirty="0" smtClean="0"/>
              <a:t>    public static void main(String[] </a:t>
            </a:r>
            <a:r>
              <a:rPr lang="en-IN" dirty="0" err="1" smtClean="0"/>
              <a:t>args</a:t>
            </a:r>
            <a:r>
              <a:rPr lang="en-IN" dirty="0" smtClean="0"/>
              <a:t>) {</a:t>
            </a:r>
          </a:p>
          <a:p>
            <a:pPr marL="0" indent="0">
              <a:buNone/>
            </a:pPr>
            <a:r>
              <a:rPr lang="en-IN" dirty="0" smtClean="0"/>
              <a:t>        Dog d = new Dog("Tommy");</a:t>
            </a:r>
          </a:p>
          <a:p>
            <a:pPr marL="0" indent="0">
              <a:buNone/>
            </a:pPr>
            <a:r>
              <a:rPr lang="en-IN" dirty="0" smtClean="0"/>
              <a:t>    }</a:t>
            </a:r>
          </a:p>
          <a:p>
            <a:pPr marL="0" indent="0">
              <a:buNone/>
            </a:pPr>
            <a:r>
              <a:rPr lang="en-IN" dirty="0" smtClean="0"/>
              <a:t>}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5151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0809500"/>
              </p:ext>
            </p:extLst>
          </p:nvPr>
        </p:nvGraphicFramePr>
        <p:xfrm>
          <a:off x="838200" y="1397369"/>
          <a:ext cx="10771464" cy="5460631"/>
        </p:xfrm>
        <a:graphic>
          <a:graphicData uri="http://schemas.openxmlformats.org/drawingml/2006/table">
            <a:tbl>
              <a:tblPr/>
              <a:tblGrid>
                <a:gridCol w="2138518">
                  <a:extLst>
                    <a:ext uri="{9D8B030D-6E8A-4147-A177-3AD203B41FA5}">
                      <a16:colId xmlns:a16="http://schemas.microsoft.com/office/drawing/2014/main" val="407382741"/>
                    </a:ext>
                  </a:extLst>
                </a:gridCol>
                <a:gridCol w="2559316">
                  <a:extLst>
                    <a:ext uri="{9D8B030D-6E8A-4147-A177-3AD203B41FA5}">
                      <a16:colId xmlns:a16="http://schemas.microsoft.com/office/drawing/2014/main" val="1907219945"/>
                    </a:ext>
                  </a:extLst>
                </a:gridCol>
                <a:gridCol w="6073630">
                  <a:extLst>
                    <a:ext uri="{9D8B030D-6E8A-4147-A177-3AD203B41FA5}">
                      <a16:colId xmlns:a16="http://schemas.microsoft.com/office/drawing/2014/main" val="321285697"/>
                    </a:ext>
                  </a:extLst>
                </a:gridCol>
              </a:tblGrid>
              <a:tr h="267773">
                <a:tc>
                  <a:txBody>
                    <a:bodyPr/>
                    <a:lstStyle/>
                    <a:p>
                      <a:r>
                        <a:rPr lang="en-IN" sz="1100" b="1"/>
                        <a:t>Use Case</a:t>
                      </a:r>
                      <a:endParaRPr lang="en-IN" sz="1100"/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1100" b="1"/>
                        <a:t>Description</a:t>
                      </a:r>
                      <a:endParaRPr lang="en-IN" sz="1100"/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1100" b="1"/>
                        <a:t>Example</a:t>
                      </a:r>
                      <a:endParaRPr lang="en-IN" sz="1100"/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9216277"/>
                  </a:ext>
                </a:extLst>
              </a:tr>
              <a:tr h="852764">
                <a:tc>
                  <a:txBody>
                    <a:bodyPr/>
                    <a:lstStyle/>
                    <a:p>
                      <a:r>
                        <a:rPr lang="en-IN" sz="1100" b="1"/>
                        <a:t>Access parent class variables</a:t>
                      </a:r>
                      <a:endParaRPr lang="en-IN" sz="1100"/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Used when child and parent class have variables with the same name.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1100" dirty="0"/>
                        <a:t>java class Parent { </a:t>
                      </a:r>
                      <a:r>
                        <a:rPr lang="en-IN" sz="1100" dirty="0" err="1"/>
                        <a:t>int</a:t>
                      </a:r>
                      <a:r>
                        <a:rPr lang="en-IN" sz="1100" b="1" dirty="0"/>
                        <a:t> x</a:t>
                      </a:r>
                      <a:r>
                        <a:rPr lang="en-IN" sz="1100" dirty="0"/>
                        <a:t> = 10; } </a:t>
                      </a:r>
                      <a:endParaRPr lang="en-IN" sz="1100" dirty="0" smtClean="0"/>
                    </a:p>
                    <a:p>
                      <a:r>
                        <a:rPr lang="en-IN" sz="1100" dirty="0" smtClean="0"/>
                        <a:t>class </a:t>
                      </a:r>
                      <a:r>
                        <a:rPr lang="en-IN" sz="1100" dirty="0"/>
                        <a:t>Child extends </a:t>
                      </a:r>
                      <a:r>
                        <a:rPr lang="en-IN" sz="1100" dirty="0" smtClean="0"/>
                        <a:t>Parent</a:t>
                      </a:r>
                    </a:p>
                    <a:p>
                      <a:r>
                        <a:rPr lang="en-IN" sz="1100" dirty="0" smtClean="0"/>
                        <a:t> </a:t>
                      </a:r>
                      <a:r>
                        <a:rPr lang="en-IN" sz="1100" dirty="0"/>
                        <a:t>{ </a:t>
                      </a:r>
                      <a:r>
                        <a:rPr lang="en-IN" sz="1100" dirty="0" smtClean="0"/>
                        <a:t>  </a:t>
                      </a:r>
                      <a:r>
                        <a:rPr lang="en-IN" sz="1100" dirty="0" err="1" smtClean="0"/>
                        <a:t>int</a:t>
                      </a:r>
                      <a:r>
                        <a:rPr lang="en-IN" sz="1100" dirty="0" smtClean="0"/>
                        <a:t> </a:t>
                      </a:r>
                      <a:r>
                        <a:rPr lang="en-IN" sz="1100" b="1" dirty="0"/>
                        <a:t>x</a:t>
                      </a:r>
                      <a:r>
                        <a:rPr lang="en-IN" sz="1100" dirty="0"/>
                        <a:t> = 20; </a:t>
                      </a:r>
                      <a:endParaRPr lang="en-IN" sz="1100" dirty="0" smtClean="0"/>
                    </a:p>
                    <a:p>
                      <a:r>
                        <a:rPr lang="en-IN" sz="1100" dirty="0" smtClean="0"/>
                        <a:t>    void </a:t>
                      </a:r>
                      <a:r>
                        <a:rPr lang="en-IN" sz="1100" dirty="0"/>
                        <a:t>show() </a:t>
                      </a:r>
                      <a:endParaRPr lang="en-IN" sz="1100" dirty="0" smtClean="0"/>
                    </a:p>
                    <a:p>
                      <a:r>
                        <a:rPr lang="en-IN" sz="1100" dirty="0" smtClean="0"/>
                        <a:t>     { </a:t>
                      </a:r>
                      <a:r>
                        <a:rPr lang="en-IN" sz="1100" dirty="0" err="1"/>
                        <a:t>System.out.println</a:t>
                      </a:r>
                      <a:r>
                        <a:rPr lang="en-IN" sz="1100" dirty="0"/>
                        <a:t>(</a:t>
                      </a:r>
                      <a:r>
                        <a:rPr lang="en-IN" sz="1100" dirty="0" err="1"/>
                        <a:t>super.x</a:t>
                      </a:r>
                      <a:r>
                        <a:rPr lang="en-IN" sz="1100" dirty="0"/>
                        <a:t>); </a:t>
                      </a:r>
                      <a:r>
                        <a:rPr lang="en-IN" sz="1100" dirty="0" smtClean="0"/>
                        <a:t>}</a:t>
                      </a:r>
                    </a:p>
                    <a:p>
                      <a:r>
                        <a:rPr lang="en-IN" sz="1100" dirty="0" smtClean="0"/>
                        <a:t> </a:t>
                      </a:r>
                      <a:r>
                        <a:rPr lang="en-IN" sz="1100" dirty="0"/>
                        <a:t>} 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320321"/>
                  </a:ext>
                </a:extLst>
              </a:tr>
              <a:tr h="1443139">
                <a:tc>
                  <a:txBody>
                    <a:bodyPr/>
                    <a:lstStyle/>
                    <a:p>
                      <a:r>
                        <a:rPr lang="en-IN" sz="1100" b="1" dirty="0"/>
                        <a:t>Call parent class methods</a:t>
                      </a:r>
                      <a:endParaRPr lang="en-IN" sz="1100" dirty="0"/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Used to call a method of the parent class if it is overridden in the child class.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1100" dirty="0"/>
                        <a:t>java class Parent { </a:t>
                      </a:r>
                      <a:endParaRPr lang="en-IN" sz="1100" dirty="0" smtClean="0"/>
                    </a:p>
                    <a:p>
                      <a:r>
                        <a:rPr lang="en-IN" sz="1100" dirty="0" smtClean="0"/>
                        <a:t>void </a:t>
                      </a:r>
                      <a:r>
                        <a:rPr lang="en-IN" sz="1100" dirty="0"/>
                        <a:t>display() </a:t>
                      </a:r>
                      <a:r>
                        <a:rPr lang="en-IN" sz="1100" dirty="0" smtClean="0"/>
                        <a:t>{</a:t>
                      </a:r>
                    </a:p>
                    <a:p>
                      <a:r>
                        <a:rPr lang="en-IN" sz="1100" dirty="0" smtClean="0"/>
                        <a:t> </a:t>
                      </a:r>
                      <a:r>
                        <a:rPr lang="en-IN" sz="1100" dirty="0" err="1"/>
                        <a:t>System.out.println</a:t>
                      </a:r>
                      <a:r>
                        <a:rPr lang="en-IN" sz="1100" dirty="0"/>
                        <a:t>("Parent method</a:t>
                      </a:r>
                      <a:r>
                        <a:rPr lang="en-IN" sz="1100" dirty="0" smtClean="0"/>
                        <a:t>");</a:t>
                      </a:r>
                    </a:p>
                    <a:p>
                      <a:r>
                        <a:rPr lang="en-IN" sz="1100" dirty="0" smtClean="0"/>
                        <a:t> </a:t>
                      </a:r>
                      <a:r>
                        <a:rPr lang="en-IN" sz="1100" dirty="0"/>
                        <a:t>} } </a:t>
                      </a:r>
                      <a:endParaRPr lang="en-IN" sz="1100" dirty="0" smtClean="0"/>
                    </a:p>
                    <a:p>
                      <a:r>
                        <a:rPr lang="en-IN" sz="1100" dirty="0" smtClean="0"/>
                        <a:t>class </a:t>
                      </a:r>
                      <a:r>
                        <a:rPr lang="en-IN" sz="1100" dirty="0"/>
                        <a:t>Child extends Parent </a:t>
                      </a:r>
                      <a:r>
                        <a:rPr lang="en-IN" sz="1100" dirty="0" smtClean="0"/>
                        <a:t>{</a:t>
                      </a:r>
                    </a:p>
                    <a:p>
                      <a:r>
                        <a:rPr lang="en-IN" sz="1100" dirty="0" smtClean="0"/>
                        <a:t> </a:t>
                      </a:r>
                      <a:r>
                        <a:rPr lang="en-IN" sz="1100" dirty="0"/>
                        <a:t>void display() </a:t>
                      </a:r>
                      <a:r>
                        <a:rPr lang="en-IN" sz="1100" dirty="0" smtClean="0"/>
                        <a:t>{ </a:t>
                      </a:r>
                    </a:p>
                    <a:p>
                      <a:r>
                        <a:rPr lang="en-IN" sz="1100" dirty="0" err="1" smtClean="0"/>
                        <a:t>System.out.println</a:t>
                      </a:r>
                      <a:r>
                        <a:rPr lang="en-IN" sz="1100" dirty="0"/>
                        <a:t>("Child method"); </a:t>
                      </a:r>
                      <a:endParaRPr lang="en-IN" sz="1100" dirty="0" smtClean="0"/>
                    </a:p>
                    <a:p>
                      <a:r>
                        <a:rPr lang="en-IN" sz="1100" dirty="0" smtClean="0"/>
                        <a:t>} </a:t>
                      </a:r>
                      <a:r>
                        <a:rPr lang="en-IN" sz="1100" dirty="0"/>
                        <a:t>void show() </a:t>
                      </a:r>
                      <a:r>
                        <a:rPr lang="en-IN" sz="1100" dirty="0" smtClean="0"/>
                        <a:t>{ </a:t>
                      </a:r>
                      <a:r>
                        <a:rPr lang="en-IN" sz="1100" dirty="0" err="1"/>
                        <a:t>super.display</a:t>
                      </a:r>
                      <a:r>
                        <a:rPr lang="en-IN" sz="1100" dirty="0"/>
                        <a:t>(); } } 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3048841"/>
                  </a:ext>
                </a:extLst>
              </a:tr>
              <a:tr h="1246348">
                <a:tc>
                  <a:txBody>
                    <a:bodyPr/>
                    <a:lstStyle/>
                    <a:p>
                      <a:r>
                        <a:rPr lang="en-IN" sz="1100" b="1"/>
                        <a:t>Invoke parent class constructor</a:t>
                      </a:r>
                      <a:endParaRPr lang="en-IN" sz="1100"/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Always the first statement in the child constructor; used to call parent’s constructor explicitly.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1100" dirty="0"/>
                        <a:t>java class Parent { </a:t>
                      </a:r>
                      <a:endParaRPr lang="en-IN" sz="1100" dirty="0" smtClean="0"/>
                    </a:p>
                    <a:p>
                      <a:r>
                        <a:rPr lang="en-IN" sz="1100" dirty="0" smtClean="0"/>
                        <a:t>Parent</a:t>
                      </a:r>
                      <a:r>
                        <a:rPr lang="en-IN" sz="1100" dirty="0"/>
                        <a:t>() { </a:t>
                      </a:r>
                      <a:endParaRPr lang="en-IN" sz="1100" dirty="0" smtClean="0"/>
                    </a:p>
                    <a:p>
                      <a:r>
                        <a:rPr lang="en-IN" sz="1100" dirty="0" err="1" smtClean="0"/>
                        <a:t>System.out.println</a:t>
                      </a:r>
                      <a:r>
                        <a:rPr lang="en-IN" sz="1100" dirty="0"/>
                        <a:t>("Parent constructor"); } </a:t>
                      </a:r>
                      <a:r>
                        <a:rPr lang="en-IN" sz="1100" dirty="0" smtClean="0"/>
                        <a:t>}</a:t>
                      </a:r>
                    </a:p>
                    <a:p>
                      <a:r>
                        <a:rPr lang="en-IN" sz="1100" dirty="0" smtClean="0"/>
                        <a:t> </a:t>
                      </a:r>
                      <a:r>
                        <a:rPr lang="en-IN" sz="1100" dirty="0"/>
                        <a:t>class Child extends Parent { </a:t>
                      </a:r>
                      <a:endParaRPr lang="en-IN" sz="1100" dirty="0" smtClean="0"/>
                    </a:p>
                    <a:p>
                      <a:r>
                        <a:rPr lang="en-IN" sz="1100" dirty="0" smtClean="0"/>
                        <a:t>Child</a:t>
                      </a:r>
                      <a:r>
                        <a:rPr lang="en-IN" sz="1100" dirty="0"/>
                        <a:t>() { super(); </a:t>
                      </a:r>
                      <a:endParaRPr lang="en-IN" sz="1100" dirty="0" smtClean="0"/>
                    </a:p>
                    <a:p>
                      <a:r>
                        <a:rPr lang="en-IN" sz="1100" dirty="0" err="1" smtClean="0"/>
                        <a:t>System.out.println</a:t>
                      </a:r>
                      <a:r>
                        <a:rPr lang="en-IN" sz="1100" dirty="0"/>
                        <a:t>("Child constructor"); } } 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5300088"/>
                  </a:ext>
                </a:extLst>
              </a:tr>
              <a:tr h="1443139">
                <a:tc>
                  <a:txBody>
                    <a:bodyPr/>
                    <a:lstStyle/>
                    <a:p>
                      <a:r>
                        <a:rPr lang="en-US" sz="1100" b="1"/>
                        <a:t>Access parent’s overridden method in combination with this</a:t>
                      </a:r>
                      <a:endParaRPr lang="en-US" sz="1100"/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/>
                        <a:t>Can be used when both parent and child have same-named methods and child wants to use both.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1100" dirty="0"/>
                        <a:t>java class Parent </a:t>
                      </a:r>
                      <a:r>
                        <a:rPr lang="en-IN" sz="1100" dirty="0" smtClean="0"/>
                        <a:t>{</a:t>
                      </a:r>
                    </a:p>
                    <a:p>
                      <a:r>
                        <a:rPr lang="en-IN" sz="1100" dirty="0" smtClean="0"/>
                        <a:t> </a:t>
                      </a:r>
                      <a:r>
                        <a:rPr lang="en-IN" sz="1100" dirty="0"/>
                        <a:t>void greet() { </a:t>
                      </a:r>
                      <a:endParaRPr lang="en-IN" sz="1100" dirty="0" smtClean="0"/>
                    </a:p>
                    <a:p>
                      <a:r>
                        <a:rPr lang="en-IN" sz="1100" dirty="0" err="1" smtClean="0"/>
                        <a:t>System.out.println</a:t>
                      </a:r>
                      <a:r>
                        <a:rPr lang="en-IN" sz="1100" dirty="0"/>
                        <a:t>("Hello from Parent"); } </a:t>
                      </a:r>
                      <a:r>
                        <a:rPr lang="en-IN" sz="1100" dirty="0" smtClean="0"/>
                        <a:t>}</a:t>
                      </a:r>
                    </a:p>
                    <a:p>
                      <a:r>
                        <a:rPr lang="en-IN" sz="1100" dirty="0" smtClean="0"/>
                        <a:t> </a:t>
                      </a:r>
                      <a:r>
                        <a:rPr lang="en-IN" sz="1100" dirty="0"/>
                        <a:t>class Child extends Parent { </a:t>
                      </a:r>
                      <a:endParaRPr lang="en-IN" sz="1100" dirty="0" smtClean="0"/>
                    </a:p>
                    <a:p>
                      <a:r>
                        <a:rPr lang="en-IN" sz="1100" dirty="0" smtClean="0"/>
                        <a:t>void </a:t>
                      </a:r>
                      <a:r>
                        <a:rPr lang="en-IN" sz="1100" dirty="0"/>
                        <a:t>greet() { </a:t>
                      </a:r>
                      <a:endParaRPr lang="en-IN" sz="1100" dirty="0" smtClean="0"/>
                    </a:p>
                    <a:p>
                      <a:r>
                        <a:rPr lang="en-IN" sz="1100" dirty="0" err="1" smtClean="0"/>
                        <a:t>System.out.println</a:t>
                      </a:r>
                      <a:r>
                        <a:rPr lang="en-IN" sz="1100" dirty="0"/>
                        <a:t>("Hello from Child</a:t>
                      </a:r>
                      <a:r>
                        <a:rPr lang="en-IN" sz="1100" dirty="0" smtClean="0"/>
                        <a:t>");</a:t>
                      </a:r>
                    </a:p>
                    <a:p>
                      <a:r>
                        <a:rPr lang="en-IN" sz="1100" dirty="0" smtClean="0"/>
                        <a:t> }</a:t>
                      </a:r>
                    </a:p>
                    <a:p>
                      <a:r>
                        <a:rPr lang="en-IN" sz="1100" dirty="0" smtClean="0"/>
                        <a:t> </a:t>
                      </a:r>
                      <a:r>
                        <a:rPr lang="en-IN" sz="1100" dirty="0"/>
                        <a:t>void show() { </a:t>
                      </a:r>
                      <a:r>
                        <a:rPr lang="en-IN" sz="1100" dirty="0" err="1"/>
                        <a:t>this.greet</a:t>
                      </a:r>
                      <a:r>
                        <a:rPr lang="en-IN" sz="1100" dirty="0"/>
                        <a:t>(); </a:t>
                      </a:r>
                      <a:r>
                        <a:rPr lang="en-IN" sz="1100" dirty="0" err="1"/>
                        <a:t>super.greet</a:t>
                      </a:r>
                      <a:r>
                        <a:rPr lang="en-IN" sz="1100" dirty="0"/>
                        <a:t>(); } } </a:t>
                      </a:r>
                    </a:p>
                  </a:txBody>
                  <a:tcPr marL="54392" marR="54392" marT="27196" marB="271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5578661"/>
                  </a:ext>
                </a:extLst>
              </a:tr>
            </a:tbl>
          </a:graphicData>
        </a:graphic>
      </p:graphicFrame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Summary of Super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87103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f</a:t>
            </a:r>
            <a:r>
              <a:rPr lang="en-IN" dirty="0" smtClean="0"/>
              <a:t>inal Keyword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</a:t>
            </a:r>
            <a:r>
              <a:rPr lang="en-US" b="1" dirty="0" smtClean="0"/>
              <a:t> final keyword </a:t>
            </a:r>
            <a:r>
              <a:rPr lang="en-US" dirty="0" smtClean="0"/>
              <a:t>in Java is a </a:t>
            </a:r>
            <a:r>
              <a:rPr lang="en-US" b="1" dirty="0" smtClean="0"/>
              <a:t>non-access modifier</a:t>
            </a:r>
            <a:r>
              <a:rPr lang="en-US" dirty="0" smtClean="0"/>
              <a:t> used to impose restrictions on variables, methods, and classes. It helps in creating constants, preventing method overriding, and stopping inheritance.</a:t>
            </a:r>
          </a:p>
          <a:p>
            <a:r>
              <a:rPr lang="en-US" dirty="0" smtClean="0"/>
              <a:t>Use of Final keywords in Java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IN" dirty="0" smtClean="0"/>
              <a:t>Final Variable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IN" dirty="0" smtClean="0"/>
              <a:t>Final Method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IN" dirty="0" smtClean="0"/>
              <a:t>Final Class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IN" dirty="0" smtClean="0"/>
              <a:t>Blank Final Variable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8233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Final Variable 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When a variable is declared as </a:t>
            </a:r>
            <a:r>
              <a:rPr lang="en-US" b="1" i="1" dirty="0" smtClean="0"/>
              <a:t>final</a:t>
            </a:r>
            <a:r>
              <a:rPr lang="en-US" dirty="0" smtClean="0"/>
              <a:t>, its value cannot be changed once assigned.</a:t>
            </a:r>
          </a:p>
          <a:p>
            <a:r>
              <a:rPr lang="en-US" dirty="0" smtClean="0"/>
              <a:t>It makes the variable behave like a constant.</a:t>
            </a:r>
          </a:p>
          <a:p>
            <a:r>
              <a:rPr lang="en-US" dirty="0" smtClean="0"/>
              <a:t>For example: </a:t>
            </a:r>
          </a:p>
          <a:p>
            <a:pPr marL="457200" lvl="1" indent="0">
              <a:buNone/>
            </a:pPr>
            <a:r>
              <a:rPr lang="en-US" dirty="0" smtClean="0"/>
              <a:t>class Test {</a:t>
            </a:r>
          </a:p>
          <a:p>
            <a:pPr marL="457200" lvl="1" indent="0">
              <a:buNone/>
            </a:pPr>
            <a:r>
              <a:rPr lang="en-US" dirty="0" smtClean="0"/>
              <a:t>    final </a:t>
            </a:r>
            <a:r>
              <a:rPr lang="en-US" dirty="0" err="1" smtClean="0"/>
              <a:t>int</a:t>
            </a:r>
            <a:r>
              <a:rPr lang="en-US" dirty="0" smtClean="0"/>
              <a:t> x = 10;</a:t>
            </a:r>
          </a:p>
          <a:p>
            <a:pPr marL="457200" lvl="1" indent="0">
              <a:buNone/>
            </a:pPr>
            <a:r>
              <a:rPr lang="en-US" dirty="0" smtClean="0"/>
              <a:t>    void show() {</a:t>
            </a:r>
          </a:p>
          <a:p>
            <a:pPr marL="457200" lvl="1" indent="0">
              <a:buNone/>
            </a:pPr>
            <a:r>
              <a:rPr lang="en-US" dirty="0" smtClean="0"/>
              <a:t>        // x = 20; // </a:t>
            </a:r>
            <a:r>
              <a:rPr lang="en-US" b="1" dirty="0" smtClean="0"/>
              <a:t>Error: cannot assign a value to final variable</a:t>
            </a:r>
          </a:p>
          <a:p>
            <a:pPr marL="457200" lvl="1" indent="0"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System.out.println</a:t>
            </a:r>
            <a:r>
              <a:rPr lang="en-US" dirty="0" smtClean="0"/>
              <a:t>(x);</a:t>
            </a:r>
          </a:p>
          <a:p>
            <a:pPr marL="457200" lvl="1" indent="0">
              <a:buNone/>
            </a:pPr>
            <a:r>
              <a:rPr lang="en-US" dirty="0" smtClean="0"/>
              <a:t>    }</a:t>
            </a:r>
          </a:p>
          <a:p>
            <a:pPr marL="457200" lvl="1" indent="0">
              <a:buNone/>
            </a:pPr>
            <a:r>
              <a:rPr lang="en-US" dirty="0" smtClean="0"/>
              <a:t>}</a:t>
            </a:r>
          </a:p>
          <a:p>
            <a:pPr lvl="1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44534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Final Method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dirty="0" smtClean="0"/>
              <a:t>A method declared with </a:t>
            </a:r>
            <a:r>
              <a:rPr lang="en-IN" b="1" i="1" dirty="0" smtClean="0"/>
              <a:t>final </a:t>
            </a:r>
            <a:r>
              <a:rPr lang="en-IN" i="1" dirty="0" smtClean="0"/>
              <a:t>c</a:t>
            </a:r>
            <a:r>
              <a:rPr lang="en-US" dirty="0" err="1" smtClean="0"/>
              <a:t>annot</a:t>
            </a:r>
            <a:r>
              <a:rPr lang="en-US" dirty="0" smtClean="0"/>
              <a:t> be overridden by subclasses.</a:t>
            </a:r>
          </a:p>
          <a:p>
            <a:r>
              <a:rPr lang="en-US" dirty="0" smtClean="0"/>
              <a:t>This ensures that the original implementation remains unchanged.</a:t>
            </a:r>
          </a:p>
          <a:p>
            <a:r>
              <a:rPr lang="en-US" i="1" dirty="0" smtClean="0"/>
              <a:t>For example</a:t>
            </a:r>
          </a:p>
          <a:p>
            <a:pPr marL="457200" lvl="1" indent="0">
              <a:buNone/>
            </a:pPr>
            <a:r>
              <a:rPr lang="en-IN" i="1" dirty="0" smtClean="0"/>
              <a:t>class Parent {</a:t>
            </a:r>
          </a:p>
          <a:p>
            <a:pPr marL="457200" lvl="1" indent="0">
              <a:buNone/>
            </a:pPr>
            <a:r>
              <a:rPr lang="en-IN" i="1" dirty="0" smtClean="0"/>
              <a:t>    final void display() {</a:t>
            </a:r>
          </a:p>
          <a:p>
            <a:pPr marL="457200" lvl="1" indent="0">
              <a:buNone/>
            </a:pPr>
            <a:r>
              <a:rPr lang="en-IN" i="1" dirty="0" smtClean="0"/>
              <a:t>        </a:t>
            </a:r>
            <a:r>
              <a:rPr lang="en-IN" i="1" dirty="0" err="1" smtClean="0"/>
              <a:t>System.out.println</a:t>
            </a:r>
            <a:r>
              <a:rPr lang="en-IN" i="1" dirty="0" smtClean="0"/>
              <a:t>("Parent method");</a:t>
            </a:r>
          </a:p>
          <a:p>
            <a:pPr marL="457200" lvl="1" indent="0">
              <a:buNone/>
            </a:pPr>
            <a:r>
              <a:rPr lang="en-IN" i="1" dirty="0" smtClean="0"/>
              <a:t>    }</a:t>
            </a:r>
          </a:p>
          <a:p>
            <a:pPr marL="457200" lvl="1" indent="0">
              <a:buNone/>
            </a:pPr>
            <a:r>
              <a:rPr lang="en-IN" i="1" dirty="0" smtClean="0"/>
              <a:t>}</a:t>
            </a:r>
          </a:p>
          <a:p>
            <a:pPr marL="457200" lvl="1" indent="0">
              <a:buNone/>
            </a:pPr>
            <a:endParaRPr lang="en-IN" i="1" dirty="0" smtClean="0"/>
          </a:p>
          <a:p>
            <a:pPr marL="457200" lvl="1" indent="0">
              <a:buNone/>
            </a:pPr>
            <a:r>
              <a:rPr lang="en-IN" i="1" dirty="0" smtClean="0"/>
              <a:t>class Child extends Parent {</a:t>
            </a:r>
          </a:p>
          <a:p>
            <a:pPr marL="457200" lvl="1" indent="0">
              <a:buNone/>
            </a:pPr>
            <a:r>
              <a:rPr lang="en-IN" i="1" dirty="0" smtClean="0"/>
              <a:t>    // void display() { }  // Error: Cannot override final method</a:t>
            </a:r>
          </a:p>
          <a:p>
            <a:pPr marL="457200" lvl="1" indent="0">
              <a:buNone/>
            </a:pPr>
            <a:r>
              <a:rPr lang="en-IN" i="1" dirty="0" smtClean="0"/>
              <a:t>}</a:t>
            </a:r>
          </a:p>
          <a:p>
            <a:endParaRPr lang="en-IN" b="1" i="1" dirty="0"/>
          </a:p>
        </p:txBody>
      </p:sp>
    </p:spTree>
    <p:extLst>
      <p:ext uri="{BB962C8B-B14F-4D97-AF65-F5344CB8AC3E}">
        <p14:creationId xmlns:p14="http://schemas.microsoft.com/office/powerpoint/2010/main" val="3590421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1037</Words>
  <Application>Microsoft Office PowerPoint</Application>
  <PresentationFormat>Widescreen</PresentationFormat>
  <Paragraphs>191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Super and Final Keyword</vt:lpstr>
      <vt:lpstr>super keyword</vt:lpstr>
      <vt:lpstr>Access Parent Class Variables</vt:lpstr>
      <vt:lpstr>Access Parent Class Methods</vt:lpstr>
      <vt:lpstr>Invoke Parent Class Constructor</vt:lpstr>
      <vt:lpstr>Summary of Super</vt:lpstr>
      <vt:lpstr>final Keyword</vt:lpstr>
      <vt:lpstr>Final Variable  </vt:lpstr>
      <vt:lpstr>Final Method</vt:lpstr>
      <vt:lpstr>Final Class</vt:lpstr>
      <vt:lpstr>Blank Final Variable</vt:lpstr>
      <vt:lpstr>Final Parameters</vt:lpstr>
      <vt:lpstr>Summary 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Final and Super Keyword</dc:title>
  <dc:creator>cse</dc:creator>
  <cp:lastModifiedBy>cse</cp:lastModifiedBy>
  <cp:revision>10</cp:revision>
  <dcterms:created xsi:type="dcterms:W3CDTF">2025-09-01T04:55:44Z</dcterms:created>
  <dcterms:modified xsi:type="dcterms:W3CDTF">2025-09-01T05:37:07Z</dcterms:modified>
</cp:coreProperties>
</file>