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72" r:id="rId15"/>
    <p:sldId id="268" r:id="rId16"/>
    <p:sldId id="273" r:id="rId17"/>
    <p:sldId id="271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String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Prof Savita </a:t>
            </a:r>
            <a:r>
              <a:rPr lang="en-IN" dirty="0" err="1" smtClean="0"/>
              <a:t>Kumari</a:t>
            </a:r>
            <a:r>
              <a:rPr lang="en-IN" dirty="0" smtClean="0"/>
              <a:t> Sheoran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40108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Comparison Table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922708"/>
              </p:ext>
            </p:extLst>
          </p:nvPr>
        </p:nvGraphicFramePr>
        <p:xfrm>
          <a:off x="1295400" y="3027680"/>
          <a:ext cx="9601200" cy="2377440"/>
        </p:xfrm>
        <a:graphic>
          <a:graphicData uri="http://schemas.openxmlformats.org/drawingml/2006/table">
            <a:tbl>
              <a:tblPr/>
              <a:tblGrid>
                <a:gridCol w="2400300">
                  <a:extLst>
                    <a:ext uri="{9D8B030D-6E8A-4147-A177-3AD203B41FA5}">
                      <a16:colId xmlns:a16="http://schemas.microsoft.com/office/drawing/2014/main" val="150975613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4086788083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65802891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2405770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/>
                        <a:t>Feature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String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StringBuffer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StringBuilder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685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Mutability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Immutable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Mutable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Mutable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774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Thread-Safe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Yes (by design)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Yes (synchronized)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957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Performance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Slow (new object on change)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Slower (due to sync)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Faster (no sync)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666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dirty="0"/>
                        <a:t>Storage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String Constant Pool &amp; Heap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Heap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Heap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36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30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24571342"/>
              </p:ext>
            </p:extLst>
          </p:nvPr>
        </p:nvGraphicFramePr>
        <p:xfrm>
          <a:off x="858415" y="701025"/>
          <a:ext cx="10879495" cy="5640252"/>
        </p:xfrm>
        <a:graphic>
          <a:graphicData uri="http://schemas.openxmlformats.org/drawingml/2006/table">
            <a:tbl>
              <a:tblPr/>
              <a:tblGrid>
                <a:gridCol w="2175899">
                  <a:extLst>
                    <a:ext uri="{9D8B030D-6E8A-4147-A177-3AD203B41FA5}">
                      <a16:colId xmlns:a16="http://schemas.microsoft.com/office/drawing/2014/main" val="1455698213"/>
                    </a:ext>
                  </a:extLst>
                </a:gridCol>
                <a:gridCol w="2175899">
                  <a:extLst>
                    <a:ext uri="{9D8B030D-6E8A-4147-A177-3AD203B41FA5}">
                      <a16:colId xmlns:a16="http://schemas.microsoft.com/office/drawing/2014/main" val="2146884944"/>
                    </a:ext>
                  </a:extLst>
                </a:gridCol>
                <a:gridCol w="2175899">
                  <a:extLst>
                    <a:ext uri="{9D8B030D-6E8A-4147-A177-3AD203B41FA5}">
                      <a16:colId xmlns:a16="http://schemas.microsoft.com/office/drawing/2014/main" val="2122430318"/>
                    </a:ext>
                  </a:extLst>
                </a:gridCol>
                <a:gridCol w="2482404">
                  <a:extLst>
                    <a:ext uri="{9D8B030D-6E8A-4147-A177-3AD203B41FA5}">
                      <a16:colId xmlns:a16="http://schemas.microsoft.com/office/drawing/2014/main" val="487390368"/>
                    </a:ext>
                  </a:extLst>
                </a:gridCol>
                <a:gridCol w="1869394">
                  <a:extLst>
                    <a:ext uri="{9D8B030D-6E8A-4147-A177-3AD203B41FA5}">
                      <a16:colId xmlns:a16="http://schemas.microsoft.com/office/drawing/2014/main" val="167823345"/>
                    </a:ext>
                  </a:extLst>
                </a:gridCol>
              </a:tblGrid>
              <a:tr h="245062">
                <a:tc>
                  <a:txBody>
                    <a:bodyPr/>
                    <a:lstStyle/>
                    <a:p>
                      <a:r>
                        <a:rPr lang="en-IN" sz="1400" b="1" dirty="0"/>
                        <a:t>Method</a:t>
                      </a:r>
                      <a:endParaRPr lang="en-IN" sz="1400" dirty="0"/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/>
                        <a:t>Syntax</a:t>
                      </a:r>
                      <a:endParaRPr lang="en-IN" sz="1400"/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/>
                        <a:t>Description</a:t>
                      </a:r>
                      <a:endParaRPr lang="en-IN" sz="1400"/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/>
                        <a:t>Example</a:t>
                      </a:r>
                      <a:endParaRPr lang="en-IN" sz="1400"/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/>
                        <a:t>Output</a:t>
                      </a:r>
                      <a:endParaRPr lang="en-IN" sz="1400"/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840913"/>
                  </a:ext>
                </a:extLst>
              </a:tr>
              <a:tr h="260475">
                <a:tc>
                  <a:txBody>
                    <a:bodyPr/>
                    <a:lstStyle/>
                    <a:p>
                      <a:r>
                        <a:rPr lang="en-IN" sz="1400" dirty="0"/>
                        <a:t>length()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int length()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Returns length of the string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"Hello".length()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5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042513"/>
                  </a:ext>
                </a:extLst>
              </a:tr>
              <a:tr h="260475">
                <a:tc>
                  <a:txBody>
                    <a:bodyPr/>
                    <a:lstStyle/>
                    <a:p>
                      <a:r>
                        <a:rPr lang="en-IN" sz="1400" dirty="0" err="1"/>
                        <a:t>charAt</a:t>
                      </a:r>
                      <a:r>
                        <a:rPr lang="en-IN" sz="1400" dirty="0"/>
                        <a:t>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char charAt(int index)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Returns character at given index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"Hello".charAt(1)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e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994715"/>
                  </a:ext>
                </a:extLst>
              </a:tr>
              <a:tr h="705161">
                <a:tc>
                  <a:txBody>
                    <a:bodyPr/>
                    <a:lstStyle/>
                    <a:p>
                      <a:r>
                        <a:rPr lang="en-IN" sz="1400" dirty="0"/>
                        <a:t>substring()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String substring(</a:t>
                      </a:r>
                      <a:r>
                        <a:rPr lang="en-IN" sz="1400" dirty="0" err="1"/>
                        <a:t>int</a:t>
                      </a:r>
                      <a:r>
                        <a:rPr lang="en-IN" sz="1400" dirty="0"/>
                        <a:t> </a:t>
                      </a:r>
                      <a:r>
                        <a:rPr lang="en-IN" sz="1400" dirty="0" err="1"/>
                        <a:t>beginIndex</a:t>
                      </a:r>
                      <a:r>
                        <a:rPr lang="en-IN" sz="1400" dirty="0"/>
                        <a:t>) / String substring(</a:t>
                      </a:r>
                      <a:r>
                        <a:rPr lang="en-IN" sz="1400" dirty="0" err="1"/>
                        <a:t>int</a:t>
                      </a:r>
                      <a:r>
                        <a:rPr lang="en-IN" sz="1400" dirty="0"/>
                        <a:t> </a:t>
                      </a:r>
                      <a:r>
                        <a:rPr lang="en-IN" sz="1400" dirty="0" err="1"/>
                        <a:t>beginIndex</a:t>
                      </a:r>
                      <a:r>
                        <a:rPr lang="en-IN" sz="1400" dirty="0"/>
                        <a:t>, </a:t>
                      </a:r>
                      <a:r>
                        <a:rPr lang="en-IN" sz="1400" dirty="0" err="1"/>
                        <a:t>int</a:t>
                      </a:r>
                      <a:r>
                        <a:rPr lang="en-IN" sz="1400" dirty="0"/>
                        <a:t> </a:t>
                      </a:r>
                      <a:r>
                        <a:rPr lang="en-IN" sz="1400" dirty="0" err="1"/>
                        <a:t>endIndex</a:t>
                      </a:r>
                      <a:r>
                        <a:rPr lang="en-IN" sz="1400" dirty="0"/>
                        <a:t>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Returns substring from index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"HelloWorld".substring(5) / "HelloWorld".substring(0,5)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World / Hello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359658"/>
                  </a:ext>
                </a:extLst>
              </a:tr>
              <a:tr h="260475">
                <a:tc>
                  <a:txBody>
                    <a:bodyPr/>
                    <a:lstStyle/>
                    <a:p>
                      <a:r>
                        <a:rPr lang="en-IN" sz="1400" dirty="0"/>
                        <a:t>equals()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err="1"/>
                        <a:t>boolean</a:t>
                      </a:r>
                      <a:r>
                        <a:rPr lang="en-IN" sz="1400" dirty="0"/>
                        <a:t> equals(Object </a:t>
                      </a:r>
                      <a:r>
                        <a:rPr lang="en-IN" sz="1400" dirty="0" err="1"/>
                        <a:t>obj</a:t>
                      </a:r>
                      <a:r>
                        <a:rPr lang="en-IN" sz="1400" dirty="0"/>
                        <a:t>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Compares content of two strings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"Java".equals("Java")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true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012821"/>
                  </a:ext>
                </a:extLst>
              </a:tr>
              <a:tr h="475111">
                <a:tc>
                  <a:txBody>
                    <a:bodyPr/>
                    <a:lstStyle/>
                    <a:p>
                      <a:r>
                        <a:rPr lang="en-IN" sz="1400" dirty="0" err="1"/>
                        <a:t>equalsIgnoreCase</a:t>
                      </a:r>
                      <a:r>
                        <a:rPr lang="en-IN" sz="1400" dirty="0"/>
                        <a:t>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err="1"/>
                        <a:t>boolean</a:t>
                      </a:r>
                      <a:r>
                        <a:rPr lang="en-IN" sz="1400" dirty="0"/>
                        <a:t> </a:t>
                      </a:r>
                      <a:r>
                        <a:rPr lang="en-IN" sz="1400" dirty="0" err="1"/>
                        <a:t>equalsIgnoreCase</a:t>
                      </a:r>
                      <a:r>
                        <a:rPr lang="en-IN" sz="1400" dirty="0"/>
                        <a:t>(String another)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Compares strings ignoring case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"java".</a:t>
                      </a:r>
                      <a:r>
                        <a:rPr lang="en-IN" sz="1400" dirty="0" err="1"/>
                        <a:t>equalsIgnoreCase</a:t>
                      </a:r>
                      <a:r>
                        <a:rPr lang="en-IN" sz="1400" dirty="0"/>
                        <a:t>("JAVA")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true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01451"/>
                  </a:ext>
                </a:extLst>
              </a:tr>
              <a:tr h="372109">
                <a:tc>
                  <a:txBody>
                    <a:bodyPr/>
                    <a:lstStyle/>
                    <a:p>
                      <a:r>
                        <a:rPr lang="en-IN" sz="1400" dirty="0" err="1"/>
                        <a:t>compareTo</a:t>
                      </a:r>
                      <a:r>
                        <a:rPr lang="en-IN" sz="1400" dirty="0"/>
                        <a:t>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int compareTo(String another)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Lexicographically compares strings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"abc".compareTo("abd")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-1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140470"/>
                  </a:ext>
                </a:extLst>
              </a:tr>
              <a:tr h="483740">
                <a:tc>
                  <a:txBody>
                    <a:bodyPr/>
                    <a:lstStyle/>
                    <a:p>
                      <a:r>
                        <a:rPr lang="en-IN" sz="1400" dirty="0" err="1"/>
                        <a:t>compareToIgnoreCase</a:t>
                      </a:r>
                      <a:r>
                        <a:rPr lang="en-IN" sz="1400" dirty="0"/>
                        <a:t>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int compareToIgnoreCase(String another)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Compares ignoring case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"</a:t>
                      </a:r>
                      <a:r>
                        <a:rPr lang="en-IN" sz="1400" dirty="0" err="1"/>
                        <a:t>abc</a:t>
                      </a:r>
                      <a:r>
                        <a:rPr lang="en-IN" sz="1400" dirty="0"/>
                        <a:t>".</a:t>
                      </a:r>
                      <a:r>
                        <a:rPr lang="en-IN" sz="1400" dirty="0" err="1"/>
                        <a:t>compareToIgnoreCase</a:t>
                      </a:r>
                      <a:r>
                        <a:rPr lang="en-IN" sz="1400" dirty="0"/>
                        <a:t>("ABC")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0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596230"/>
                  </a:ext>
                </a:extLst>
              </a:tr>
              <a:tr h="260475">
                <a:tc>
                  <a:txBody>
                    <a:bodyPr/>
                    <a:lstStyle/>
                    <a:p>
                      <a:r>
                        <a:rPr lang="en-IN" sz="1400"/>
                        <a:t>concat()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String concat(String str)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Concatenates two strings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"Hello".</a:t>
                      </a:r>
                      <a:r>
                        <a:rPr lang="en-IN" sz="1400" dirty="0" err="1"/>
                        <a:t>concat</a:t>
                      </a:r>
                      <a:r>
                        <a:rPr lang="en-IN" sz="1400" dirty="0"/>
                        <a:t>(" World")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Hello World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29692"/>
                  </a:ext>
                </a:extLst>
              </a:tr>
              <a:tr h="372109">
                <a:tc>
                  <a:txBody>
                    <a:bodyPr/>
                    <a:lstStyle/>
                    <a:p>
                      <a:r>
                        <a:rPr lang="en-IN" sz="1400" dirty="0"/>
                        <a:t>contains()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boolean contains(CharSequence seq)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Checks if sequence exists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"</a:t>
                      </a:r>
                      <a:r>
                        <a:rPr lang="en-IN" sz="1400" dirty="0" err="1"/>
                        <a:t>HelloWorld".contains</a:t>
                      </a:r>
                      <a:r>
                        <a:rPr lang="en-IN" sz="1400" dirty="0"/>
                        <a:t>("World")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true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532580"/>
                  </a:ext>
                </a:extLst>
              </a:tr>
              <a:tr h="475111">
                <a:tc>
                  <a:txBody>
                    <a:bodyPr/>
                    <a:lstStyle/>
                    <a:p>
                      <a:r>
                        <a:rPr lang="en-IN" sz="1400" dirty="0" err="1"/>
                        <a:t>startsWith</a:t>
                      </a:r>
                      <a:r>
                        <a:rPr lang="en-IN" sz="1400" dirty="0"/>
                        <a:t>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boolean startsWith(String prefix)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Checks if string starts with given prefix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"Java".startsWith("Ja")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true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296211"/>
                  </a:ext>
                </a:extLst>
              </a:tr>
              <a:tr h="475111">
                <a:tc>
                  <a:txBody>
                    <a:bodyPr/>
                    <a:lstStyle/>
                    <a:p>
                      <a:r>
                        <a:rPr lang="en-IN" sz="1400" dirty="0" err="1"/>
                        <a:t>endsWith</a:t>
                      </a:r>
                      <a:r>
                        <a:rPr lang="en-IN" sz="1400" dirty="0"/>
                        <a:t>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boolean endsWith(String suffix)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Checks if string ends with given suffix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"Hello".</a:t>
                      </a:r>
                      <a:r>
                        <a:rPr lang="en-IN" sz="1400" dirty="0" err="1"/>
                        <a:t>endsWith</a:t>
                      </a:r>
                      <a:r>
                        <a:rPr lang="en-IN" sz="1400" dirty="0"/>
                        <a:t>("lo")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true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753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399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870636"/>
              </p:ext>
            </p:extLst>
          </p:nvPr>
        </p:nvGraphicFramePr>
        <p:xfrm>
          <a:off x="839757" y="597149"/>
          <a:ext cx="10767525" cy="5460821"/>
        </p:xfrm>
        <a:graphic>
          <a:graphicData uri="http://schemas.openxmlformats.org/drawingml/2006/table">
            <a:tbl>
              <a:tblPr/>
              <a:tblGrid>
                <a:gridCol w="1464904">
                  <a:extLst>
                    <a:ext uri="{9D8B030D-6E8A-4147-A177-3AD203B41FA5}">
                      <a16:colId xmlns:a16="http://schemas.microsoft.com/office/drawing/2014/main" val="2750343654"/>
                    </a:ext>
                  </a:extLst>
                </a:gridCol>
                <a:gridCol w="2842106">
                  <a:extLst>
                    <a:ext uri="{9D8B030D-6E8A-4147-A177-3AD203B41FA5}">
                      <a16:colId xmlns:a16="http://schemas.microsoft.com/office/drawing/2014/main" val="2460562498"/>
                    </a:ext>
                  </a:extLst>
                </a:gridCol>
                <a:gridCol w="2709609">
                  <a:extLst>
                    <a:ext uri="{9D8B030D-6E8A-4147-A177-3AD203B41FA5}">
                      <a16:colId xmlns:a16="http://schemas.microsoft.com/office/drawing/2014/main" val="3812829411"/>
                    </a:ext>
                  </a:extLst>
                </a:gridCol>
                <a:gridCol w="2472612">
                  <a:extLst>
                    <a:ext uri="{9D8B030D-6E8A-4147-A177-3AD203B41FA5}">
                      <a16:colId xmlns:a16="http://schemas.microsoft.com/office/drawing/2014/main" val="3467045896"/>
                    </a:ext>
                  </a:extLst>
                </a:gridCol>
                <a:gridCol w="1278294">
                  <a:extLst>
                    <a:ext uri="{9D8B030D-6E8A-4147-A177-3AD203B41FA5}">
                      <a16:colId xmlns:a16="http://schemas.microsoft.com/office/drawing/2014/main" val="4159627050"/>
                    </a:ext>
                  </a:extLst>
                </a:gridCol>
              </a:tblGrid>
              <a:tr h="262935">
                <a:tc>
                  <a:txBody>
                    <a:bodyPr/>
                    <a:lstStyle/>
                    <a:p>
                      <a:r>
                        <a:rPr lang="en-IN" sz="1400" b="1" dirty="0"/>
                        <a:t>Method</a:t>
                      </a:r>
                      <a:endParaRPr lang="en-IN" sz="1400" dirty="0"/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/>
                        <a:t>Syntax</a:t>
                      </a:r>
                      <a:endParaRPr lang="en-IN" sz="1400"/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/>
                        <a:t>Description</a:t>
                      </a:r>
                      <a:endParaRPr lang="en-IN" sz="1400"/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/>
                        <a:t>Example</a:t>
                      </a:r>
                      <a:endParaRPr lang="en-IN" sz="1400"/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/>
                        <a:t>Output</a:t>
                      </a:r>
                      <a:endParaRPr lang="en-IN" sz="1400"/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559343"/>
                  </a:ext>
                </a:extLst>
              </a:tr>
              <a:tr h="262935">
                <a:tc>
                  <a:txBody>
                    <a:bodyPr/>
                    <a:lstStyle/>
                    <a:p>
                      <a:r>
                        <a:rPr lang="en-IN" sz="1400" dirty="0"/>
                        <a:t>contains()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boolean contains(CharSequence seq)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Checks if sequence exists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"HelloWorld".contains("World")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true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43819"/>
                  </a:ext>
                </a:extLst>
              </a:tr>
              <a:tr h="436246">
                <a:tc>
                  <a:txBody>
                    <a:bodyPr/>
                    <a:lstStyle/>
                    <a:p>
                      <a:r>
                        <a:rPr lang="en-IN" sz="1400" dirty="0" err="1"/>
                        <a:t>startsWith</a:t>
                      </a:r>
                      <a:r>
                        <a:rPr lang="en-IN" sz="1400" dirty="0"/>
                        <a:t>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boolean startsWith(String prefix)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Checks if string starts with given prefix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"Java".startsWith("Ja")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true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335300"/>
                  </a:ext>
                </a:extLst>
              </a:tr>
              <a:tr h="436246">
                <a:tc>
                  <a:txBody>
                    <a:bodyPr/>
                    <a:lstStyle/>
                    <a:p>
                      <a:r>
                        <a:rPr lang="en-IN" sz="1400" dirty="0" err="1"/>
                        <a:t>endsWith</a:t>
                      </a:r>
                      <a:r>
                        <a:rPr lang="en-IN" sz="1400" dirty="0"/>
                        <a:t>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boolean endsWith(String suffix)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Checks if string ends with given suffix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"Hello".endsWith("lo")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true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752448"/>
                  </a:ext>
                </a:extLst>
              </a:tr>
              <a:tr h="506775">
                <a:tc>
                  <a:txBody>
                    <a:bodyPr/>
                    <a:lstStyle/>
                    <a:p>
                      <a:r>
                        <a:rPr lang="en-IN" sz="1400" dirty="0" err="1"/>
                        <a:t>indexOf</a:t>
                      </a:r>
                      <a:r>
                        <a:rPr lang="en-IN" sz="1400" dirty="0"/>
                        <a:t>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int indexOf(String str) / int indexOf(char c)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Returns index of first occurrence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"HelloWorld".indexOf("o")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4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546321"/>
                  </a:ext>
                </a:extLst>
              </a:tr>
              <a:tr h="262935">
                <a:tc>
                  <a:txBody>
                    <a:bodyPr/>
                    <a:lstStyle/>
                    <a:p>
                      <a:r>
                        <a:rPr lang="en-IN" sz="1400" dirty="0" err="1"/>
                        <a:t>lastIndexOf</a:t>
                      </a:r>
                      <a:r>
                        <a:rPr lang="en-IN" sz="1400" dirty="0"/>
                        <a:t>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int lastIndexOf(String str)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Returns index of last occurrence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"HelloWorld".lastIndexOf("o")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7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719633"/>
                  </a:ext>
                </a:extLst>
              </a:tr>
              <a:tr h="262935">
                <a:tc>
                  <a:txBody>
                    <a:bodyPr/>
                    <a:lstStyle/>
                    <a:p>
                      <a:r>
                        <a:rPr lang="en-IN" sz="1400" dirty="0" err="1"/>
                        <a:t>isEmpty</a:t>
                      </a:r>
                      <a:r>
                        <a:rPr lang="en-IN" sz="1400" dirty="0"/>
                        <a:t>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boolean isEmpty()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Checks if string is empty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"".isEmpty()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true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305350"/>
                  </a:ext>
                </a:extLst>
              </a:tr>
              <a:tr h="262935">
                <a:tc>
                  <a:txBody>
                    <a:bodyPr/>
                    <a:lstStyle/>
                    <a:p>
                      <a:r>
                        <a:rPr lang="en-IN" sz="1400" dirty="0"/>
                        <a:t>trim()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String trim()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Removes leading &amp; trailing spaces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" Hello ".trim()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Hello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927314"/>
                  </a:ext>
                </a:extLst>
              </a:tr>
              <a:tr h="262935">
                <a:tc>
                  <a:txBody>
                    <a:bodyPr/>
                    <a:lstStyle/>
                    <a:p>
                      <a:r>
                        <a:rPr lang="en-IN" sz="1400" dirty="0" err="1"/>
                        <a:t>toLowerCase</a:t>
                      </a:r>
                      <a:r>
                        <a:rPr lang="en-IN" sz="1400" dirty="0"/>
                        <a:t>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String toLowerCase()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Converts string to lowercase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"JAVA".toLowerCase()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java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247455"/>
                  </a:ext>
                </a:extLst>
              </a:tr>
              <a:tr h="262935">
                <a:tc>
                  <a:txBody>
                    <a:bodyPr/>
                    <a:lstStyle/>
                    <a:p>
                      <a:r>
                        <a:rPr lang="en-IN" sz="1400" dirty="0" err="1"/>
                        <a:t>toUpperCase</a:t>
                      </a:r>
                      <a:r>
                        <a:rPr lang="en-IN" sz="1400" dirty="0"/>
                        <a:t>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String toUpperCase()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Converts string to uppercase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"java".toUpperCase()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JAVA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556592"/>
                  </a:ext>
                </a:extLst>
              </a:tr>
              <a:tr h="262935">
                <a:tc>
                  <a:txBody>
                    <a:bodyPr/>
                    <a:lstStyle/>
                    <a:p>
                      <a:r>
                        <a:rPr lang="en-IN" sz="1400" dirty="0"/>
                        <a:t>replace()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String replace(char old, char new)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Replaces occurrences of a character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"Java".replace('a','o')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Jovo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021885"/>
                  </a:ext>
                </a:extLst>
              </a:tr>
              <a:tr h="506775">
                <a:tc>
                  <a:txBody>
                    <a:bodyPr/>
                    <a:lstStyle/>
                    <a:p>
                      <a:r>
                        <a:rPr lang="en-IN" sz="1400" dirty="0" err="1"/>
                        <a:t>replaceAll</a:t>
                      </a:r>
                      <a:r>
                        <a:rPr lang="en-IN" sz="1400" dirty="0"/>
                        <a:t>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String replaceAll(String regex, String replacement)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Replaces substrings matching regex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"a1b2c3".replaceAll("[0-9]","")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abc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319169"/>
                  </a:ext>
                </a:extLst>
              </a:tr>
              <a:tr h="436246">
                <a:tc>
                  <a:txBody>
                    <a:bodyPr/>
                    <a:lstStyle/>
                    <a:p>
                      <a:r>
                        <a:rPr lang="en-IN" sz="1400" dirty="0"/>
                        <a:t>split()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String[] split(String regex)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Splits string into array based on regex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"a,b,c".split(",")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[a, b, c]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253533"/>
                  </a:ext>
                </a:extLst>
              </a:tr>
              <a:tr h="262935">
                <a:tc>
                  <a:txBody>
                    <a:bodyPr/>
                    <a:lstStyle/>
                    <a:p>
                      <a:r>
                        <a:rPr lang="en-IN" sz="1400" dirty="0" err="1"/>
                        <a:t>valueOf</a:t>
                      </a:r>
                      <a:r>
                        <a:rPr lang="en-IN" sz="1400" dirty="0"/>
                        <a:t>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static String valueOf(Object obj)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Converts any type to string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String.valueOf(123)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"123"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590119"/>
                  </a:ext>
                </a:extLst>
              </a:tr>
              <a:tr h="262935">
                <a:tc>
                  <a:txBody>
                    <a:bodyPr/>
                    <a:lstStyle/>
                    <a:p>
                      <a:r>
                        <a:rPr lang="en-IN" sz="1400" dirty="0" err="1"/>
                        <a:t>toCharArray</a:t>
                      </a:r>
                      <a:r>
                        <a:rPr lang="en-IN" sz="1400" dirty="0"/>
                        <a:t>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char[] toCharArray()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Converts string to char array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"Hello".toCharArray()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/>
                        <a:t>[H, e, l, l, o]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422050"/>
                  </a:ext>
                </a:extLst>
              </a:tr>
              <a:tr h="506775">
                <a:tc>
                  <a:txBody>
                    <a:bodyPr/>
                    <a:lstStyle/>
                    <a:p>
                      <a:r>
                        <a:rPr lang="en-IN" sz="1400" dirty="0"/>
                        <a:t>format()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static String format(String format, Object... args)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Returns formatted string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String.format("Name: %s, Age: %d", "John", 25)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Name: John, Age: 25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41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848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589596"/>
              </p:ext>
            </p:extLst>
          </p:nvPr>
        </p:nvGraphicFramePr>
        <p:xfrm>
          <a:off x="877077" y="1054357"/>
          <a:ext cx="10599575" cy="4226770"/>
        </p:xfrm>
        <a:graphic>
          <a:graphicData uri="http://schemas.openxmlformats.org/drawingml/2006/table">
            <a:tbl>
              <a:tblPr/>
              <a:tblGrid>
                <a:gridCol w="1651519">
                  <a:extLst>
                    <a:ext uri="{9D8B030D-6E8A-4147-A177-3AD203B41FA5}">
                      <a16:colId xmlns:a16="http://schemas.microsoft.com/office/drawing/2014/main" val="2750343654"/>
                    </a:ext>
                  </a:extLst>
                </a:gridCol>
                <a:gridCol w="2588311">
                  <a:extLst>
                    <a:ext uri="{9D8B030D-6E8A-4147-A177-3AD203B41FA5}">
                      <a16:colId xmlns:a16="http://schemas.microsoft.com/office/drawing/2014/main" val="2460562498"/>
                    </a:ext>
                  </a:extLst>
                </a:gridCol>
                <a:gridCol w="2119915">
                  <a:extLst>
                    <a:ext uri="{9D8B030D-6E8A-4147-A177-3AD203B41FA5}">
                      <a16:colId xmlns:a16="http://schemas.microsoft.com/office/drawing/2014/main" val="3812829411"/>
                    </a:ext>
                  </a:extLst>
                </a:gridCol>
                <a:gridCol w="2681619">
                  <a:extLst>
                    <a:ext uri="{9D8B030D-6E8A-4147-A177-3AD203B41FA5}">
                      <a16:colId xmlns:a16="http://schemas.microsoft.com/office/drawing/2014/main" val="3467045896"/>
                    </a:ext>
                  </a:extLst>
                </a:gridCol>
                <a:gridCol w="1558211">
                  <a:extLst>
                    <a:ext uri="{9D8B030D-6E8A-4147-A177-3AD203B41FA5}">
                      <a16:colId xmlns:a16="http://schemas.microsoft.com/office/drawing/2014/main" val="4159627050"/>
                    </a:ext>
                  </a:extLst>
                </a:gridCol>
              </a:tblGrid>
              <a:tr h="518826">
                <a:tc>
                  <a:txBody>
                    <a:bodyPr/>
                    <a:lstStyle/>
                    <a:p>
                      <a:r>
                        <a:rPr lang="en-IN" sz="1600" b="1" dirty="0"/>
                        <a:t>Method</a:t>
                      </a:r>
                      <a:endParaRPr lang="en-IN" sz="1600" dirty="0"/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Syntax</a:t>
                      </a:r>
                      <a:endParaRPr lang="en-IN" sz="1600" dirty="0"/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Description</a:t>
                      </a:r>
                      <a:endParaRPr lang="en-IN" sz="1600"/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Example</a:t>
                      </a:r>
                      <a:endParaRPr lang="en-IN" sz="1600"/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Output</a:t>
                      </a:r>
                      <a:endParaRPr lang="en-IN" sz="1600"/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559343"/>
                  </a:ext>
                </a:extLst>
              </a:tr>
              <a:tr h="999975">
                <a:tc>
                  <a:txBody>
                    <a:bodyPr/>
                    <a:lstStyle/>
                    <a:p>
                      <a:r>
                        <a:rPr lang="en-IN" sz="1600" dirty="0"/>
                        <a:t>join()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static String join(CharSequence delimiter, CharSequence... elements)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/>
                        <a:t>Joins strings with delimiter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/>
                        <a:t>String.join("-", "2025","08","29")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2025-08-29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200536"/>
                  </a:ext>
                </a:extLst>
              </a:tr>
              <a:tr h="594584">
                <a:tc>
                  <a:txBody>
                    <a:bodyPr/>
                    <a:lstStyle/>
                    <a:p>
                      <a:r>
                        <a:rPr lang="en-IN" sz="1600" dirty="0"/>
                        <a:t>intern()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String intern()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Returns reference from String Pool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/>
                        <a:t>new String("Java").intern()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/>
                        <a:t>"Java"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754836"/>
                  </a:ext>
                </a:extLst>
              </a:tr>
              <a:tr h="594584">
                <a:tc>
                  <a:txBody>
                    <a:bodyPr/>
                    <a:lstStyle/>
                    <a:p>
                      <a:r>
                        <a:rPr lang="en-IN" sz="1600" dirty="0"/>
                        <a:t>matches()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/>
                        <a:t>boolean matches(String regex)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Checks if string matches regex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/>
                        <a:t>"12345".matches("\\d+")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/>
                        <a:t>true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217013"/>
                  </a:ext>
                </a:extLst>
              </a:tr>
              <a:tr h="518826">
                <a:tc>
                  <a:txBody>
                    <a:bodyPr/>
                    <a:lstStyle/>
                    <a:p>
                      <a:r>
                        <a:rPr lang="en-IN" sz="1600" dirty="0"/>
                        <a:t>repeat() (Java 11+)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String repeat(</a:t>
                      </a:r>
                      <a:r>
                        <a:rPr lang="en-IN" sz="1600" dirty="0" err="1"/>
                        <a:t>int</a:t>
                      </a:r>
                      <a:r>
                        <a:rPr lang="en-IN" sz="1600" dirty="0"/>
                        <a:t> count)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/>
                        <a:t>Repeats string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/>
                        <a:t>"Hi".repeat(3)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/>
                        <a:t>HiHiHi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756366"/>
                  </a:ext>
                </a:extLst>
              </a:tr>
              <a:tr h="999975">
                <a:tc>
                  <a:txBody>
                    <a:bodyPr/>
                    <a:lstStyle/>
                    <a:p>
                      <a:r>
                        <a:rPr lang="en-IN" sz="1600" dirty="0"/>
                        <a:t>strip() (Java 11+)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String strip()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Removes leading/trailing whitespaces (Unicode-aware)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" Hello ".strip()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Hello</a:t>
                      </a:r>
                    </a:p>
                  </a:txBody>
                  <a:tcPr marL="11935" marR="11935" marT="5967" marB="5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551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893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676209"/>
              </p:ext>
            </p:extLst>
          </p:nvPr>
        </p:nvGraphicFramePr>
        <p:xfrm>
          <a:off x="1436912" y="690469"/>
          <a:ext cx="9619865" cy="5244552"/>
        </p:xfrm>
        <a:graphic>
          <a:graphicData uri="http://schemas.openxmlformats.org/drawingml/2006/table">
            <a:tbl>
              <a:tblPr/>
              <a:tblGrid>
                <a:gridCol w="1923973">
                  <a:extLst>
                    <a:ext uri="{9D8B030D-6E8A-4147-A177-3AD203B41FA5}">
                      <a16:colId xmlns:a16="http://schemas.microsoft.com/office/drawing/2014/main" val="929653506"/>
                    </a:ext>
                  </a:extLst>
                </a:gridCol>
                <a:gridCol w="1923973">
                  <a:extLst>
                    <a:ext uri="{9D8B030D-6E8A-4147-A177-3AD203B41FA5}">
                      <a16:colId xmlns:a16="http://schemas.microsoft.com/office/drawing/2014/main" val="3580283824"/>
                    </a:ext>
                  </a:extLst>
                </a:gridCol>
                <a:gridCol w="1923973">
                  <a:extLst>
                    <a:ext uri="{9D8B030D-6E8A-4147-A177-3AD203B41FA5}">
                      <a16:colId xmlns:a16="http://schemas.microsoft.com/office/drawing/2014/main" val="2868360616"/>
                    </a:ext>
                  </a:extLst>
                </a:gridCol>
                <a:gridCol w="1923973">
                  <a:extLst>
                    <a:ext uri="{9D8B030D-6E8A-4147-A177-3AD203B41FA5}">
                      <a16:colId xmlns:a16="http://schemas.microsoft.com/office/drawing/2014/main" val="1082209508"/>
                    </a:ext>
                  </a:extLst>
                </a:gridCol>
                <a:gridCol w="1923973">
                  <a:extLst>
                    <a:ext uri="{9D8B030D-6E8A-4147-A177-3AD203B41FA5}">
                      <a16:colId xmlns:a16="http://schemas.microsoft.com/office/drawing/2014/main" val="1142856244"/>
                    </a:ext>
                  </a:extLst>
                </a:gridCol>
              </a:tblGrid>
              <a:tr h="96734">
                <a:tc>
                  <a:txBody>
                    <a:bodyPr/>
                    <a:lstStyle/>
                    <a:p>
                      <a:r>
                        <a:rPr lang="en-IN" sz="1400" b="1"/>
                        <a:t>Method</a:t>
                      </a:r>
                      <a:endParaRPr lang="en-IN" sz="1400"/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/>
                        <a:t>Syntax</a:t>
                      </a:r>
                      <a:endParaRPr lang="en-IN" sz="1400"/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/>
                        <a:t>Description</a:t>
                      </a:r>
                      <a:endParaRPr lang="en-IN" sz="1400"/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/>
                        <a:t>Example</a:t>
                      </a:r>
                      <a:endParaRPr lang="en-IN" sz="1400"/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/>
                        <a:t>Output</a:t>
                      </a:r>
                      <a:endParaRPr lang="en-IN" sz="1400"/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479401"/>
                  </a:ext>
                </a:extLst>
              </a:tr>
              <a:tr h="291030">
                <a:tc>
                  <a:txBody>
                    <a:bodyPr/>
                    <a:lstStyle/>
                    <a:p>
                      <a:r>
                        <a:rPr lang="en-IN" sz="1400" dirty="0"/>
                        <a:t>append()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StringBuffer append(String str)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Appends text at the end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new StringBuffer("Hello").append(" World")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Hello World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226534"/>
                  </a:ext>
                </a:extLst>
              </a:tr>
              <a:tr h="291030">
                <a:tc>
                  <a:txBody>
                    <a:bodyPr/>
                    <a:lstStyle/>
                    <a:p>
                      <a:r>
                        <a:rPr lang="en-IN" sz="1400"/>
                        <a:t>insert()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StringBuffer insert(int offset, String str)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Inserts string at given index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new StringBuffer("Hello").insert(5, " Java")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Hello Java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021949"/>
                  </a:ext>
                </a:extLst>
              </a:tr>
              <a:tr h="223868">
                <a:tc>
                  <a:txBody>
                    <a:bodyPr/>
                    <a:lstStyle/>
                    <a:p>
                      <a:r>
                        <a:rPr lang="en-IN" sz="1400"/>
                        <a:t>replace()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StringBuffer replace(int start, int end, String str)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Replaces text between start &amp; end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new StringBuffer("Hello").replace(1,4,"i")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Hio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229345"/>
                  </a:ext>
                </a:extLst>
              </a:tr>
              <a:tr h="223868">
                <a:tc>
                  <a:txBody>
                    <a:bodyPr/>
                    <a:lstStyle/>
                    <a:p>
                      <a:r>
                        <a:rPr lang="en-IN" sz="1400"/>
                        <a:t>delete()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StringBuffer delete(int start, int end)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Deletes characters between indices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new StringBuffer("Hello").delete(1,3)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Ho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031708"/>
                  </a:ext>
                </a:extLst>
              </a:tr>
              <a:tr h="291030">
                <a:tc>
                  <a:txBody>
                    <a:bodyPr/>
                    <a:lstStyle/>
                    <a:p>
                      <a:r>
                        <a:rPr lang="en-IN" sz="1400"/>
                        <a:t>deleteCharAt()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StringBuffer deleteCharAt(int index)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Deletes character at given index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new StringBuffer("Hello").deleteCharAt(1)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Hllo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079492"/>
                  </a:ext>
                </a:extLst>
              </a:tr>
              <a:tr h="223868">
                <a:tc>
                  <a:txBody>
                    <a:bodyPr/>
                    <a:lstStyle/>
                    <a:p>
                      <a:r>
                        <a:rPr lang="en-IN" sz="1400"/>
                        <a:t>reverse()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StringBuffer reverse()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Reverses the string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new StringBuffer("Hello").reverse()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olleH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337938"/>
                  </a:ext>
                </a:extLst>
              </a:tr>
              <a:tr h="358190">
                <a:tc>
                  <a:txBody>
                    <a:bodyPr/>
                    <a:lstStyle/>
                    <a:p>
                      <a:r>
                        <a:rPr lang="en-IN" sz="1400"/>
                        <a:t>setCharAt()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void setCharAt(int index, char ch)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Changes character at given index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StringBuffer sb=new StringBuffer("Java"); sb.setCharAt(0,'K');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Kava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48734"/>
                  </a:ext>
                </a:extLst>
              </a:tr>
              <a:tr h="223868">
                <a:tc>
                  <a:txBody>
                    <a:bodyPr/>
                    <a:lstStyle/>
                    <a:p>
                      <a:r>
                        <a:rPr lang="en-IN" sz="1400"/>
                        <a:t>capacity()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int capacity()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Returns current buffer capacity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new StringBuffer().capacity()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16 (default)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904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296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256733"/>
              </p:ext>
            </p:extLst>
          </p:nvPr>
        </p:nvGraphicFramePr>
        <p:xfrm>
          <a:off x="989045" y="1091684"/>
          <a:ext cx="10319655" cy="4637226"/>
        </p:xfrm>
        <a:graphic>
          <a:graphicData uri="http://schemas.openxmlformats.org/drawingml/2006/table">
            <a:tbl>
              <a:tblPr/>
              <a:tblGrid>
                <a:gridCol w="2063931">
                  <a:extLst>
                    <a:ext uri="{9D8B030D-6E8A-4147-A177-3AD203B41FA5}">
                      <a16:colId xmlns:a16="http://schemas.microsoft.com/office/drawing/2014/main" val="929653506"/>
                    </a:ext>
                  </a:extLst>
                </a:gridCol>
                <a:gridCol w="2063931">
                  <a:extLst>
                    <a:ext uri="{9D8B030D-6E8A-4147-A177-3AD203B41FA5}">
                      <a16:colId xmlns:a16="http://schemas.microsoft.com/office/drawing/2014/main" val="3580283824"/>
                    </a:ext>
                  </a:extLst>
                </a:gridCol>
                <a:gridCol w="2063931">
                  <a:extLst>
                    <a:ext uri="{9D8B030D-6E8A-4147-A177-3AD203B41FA5}">
                      <a16:colId xmlns:a16="http://schemas.microsoft.com/office/drawing/2014/main" val="2868360616"/>
                    </a:ext>
                  </a:extLst>
                </a:gridCol>
                <a:gridCol w="2709611">
                  <a:extLst>
                    <a:ext uri="{9D8B030D-6E8A-4147-A177-3AD203B41FA5}">
                      <a16:colId xmlns:a16="http://schemas.microsoft.com/office/drawing/2014/main" val="1082209508"/>
                    </a:ext>
                  </a:extLst>
                </a:gridCol>
                <a:gridCol w="1418251">
                  <a:extLst>
                    <a:ext uri="{9D8B030D-6E8A-4147-A177-3AD203B41FA5}">
                      <a16:colId xmlns:a16="http://schemas.microsoft.com/office/drawing/2014/main" val="1142856244"/>
                    </a:ext>
                  </a:extLst>
                </a:gridCol>
              </a:tblGrid>
              <a:tr h="317238">
                <a:tc>
                  <a:txBody>
                    <a:bodyPr/>
                    <a:lstStyle/>
                    <a:p>
                      <a:r>
                        <a:rPr lang="en-IN" sz="1400" b="1"/>
                        <a:t>Method</a:t>
                      </a:r>
                      <a:endParaRPr lang="en-IN" sz="1400"/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/>
                        <a:t>Syntax</a:t>
                      </a:r>
                      <a:endParaRPr lang="en-IN" sz="1400"/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/>
                        <a:t>Description</a:t>
                      </a:r>
                      <a:endParaRPr lang="en-IN" sz="1400"/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/>
                        <a:t>Example</a:t>
                      </a:r>
                      <a:endParaRPr lang="en-IN" sz="1400"/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/>
                        <a:t>Output</a:t>
                      </a:r>
                      <a:endParaRPr lang="en-IN" sz="1400"/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479401"/>
                  </a:ext>
                </a:extLst>
              </a:tr>
              <a:tr h="719998">
                <a:tc>
                  <a:txBody>
                    <a:bodyPr/>
                    <a:lstStyle/>
                    <a:p>
                      <a:r>
                        <a:rPr lang="en-IN" sz="1400" dirty="0" err="1"/>
                        <a:t>ensureCapacity</a:t>
                      </a:r>
                      <a:r>
                        <a:rPr lang="en-IN" sz="1400" dirty="0"/>
                        <a:t>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void ensureCapacity(int minCapacity)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Ensures min capacity, expands if needed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StringBuffer sb=new StringBuffer(); sb.ensureCapacity(30);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capacity ≥ 30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63782"/>
                  </a:ext>
                </a:extLst>
              </a:tr>
              <a:tr h="719998">
                <a:tc>
                  <a:txBody>
                    <a:bodyPr/>
                    <a:lstStyle/>
                    <a:p>
                      <a:r>
                        <a:rPr lang="en-IN" sz="1400" dirty="0"/>
                        <a:t>length()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int length()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Returns number of characters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new StringBuffer("Hello").length()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5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446607"/>
                  </a:ext>
                </a:extLst>
              </a:tr>
              <a:tr h="719998">
                <a:tc>
                  <a:txBody>
                    <a:bodyPr/>
                    <a:lstStyle/>
                    <a:p>
                      <a:r>
                        <a:rPr lang="en-IN" sz="1400" dirty="0" err="1"/>
                        <a:t>setLength</a:t>
                      </a:r>
                      <a:r>
                        <a:rPr lang="en-IN" sz="1400" dirty="0"/>
                        <a:t>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void setLength(int newLength)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Changes buffer length (trims or pads with \u0000)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StringBuffer sb=new StringBuffer("Hello"); sb.setLength(3);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Hel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212226"/>
                  </a:ext>
                </a:extLst>
              </a:tr>
              <a:tr h="719998">
                <a:tc>
                  <a:txBody>
                    <a:bodyPr/>
                    <a:lstStyle/>
                    <a:p>
                      <a:r>
                        <a:rPr lang="en-IN" sz="1400" dirty="0" err="1"/>
                        <a:t>charAt</a:t>
                      </a:r>
                      <a:r>
                        <a:rPr lang="en-IN" sz="1400" dirty="0"/>
                        <a:t>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char </a:t>
                      </a:r>
                      <a:r>
                        <a:rPr lang="en-IN" sz="1400" dirty="0" err="1"/>
                        <a:t>charAt</a:t>
                      </a:r>
                      <a:r>
                        <a:rPr lang="en-IN" sz="1400" dirty="0"/>
                        <a:t>(</a:t>
                      </a:r>
                      <a:r>
                        <a:rPr lang="en-IN" sz="1400" dirty="0" err="1"/>
                        <a:t>int</a:t>
                      </a:r>
                      <a:r>
                        <a:rPr lang="en-IN" sz="1400" dirty="0"/>
                        <a:t> index)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Returns char at index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new </a:t>
                      </a:r>
                      <a:r>
                        <a:rPr lang="en-IN" sz="1400" dirty="0" err="1"/>
                        <a:t>StringBuffer</a:t>
                      </a:r>
                      <a:r>
                        <a:rPr lang="en-IN" sz="1400" dirty="0"/>
                        <a:t>("Hello").</a:t>
                      </a:r>
                      <a:r>
                        <a:rPr lang="en-IN" sz="1400" dirty="0" err="1"/>
                        <a:t>charAt</a:t>
                      </a:r>
                      <a:r>
                        <a:rPr lang="en-IN" sz="1400" dirty="0"/>
                        <a:t>(1)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e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717679"/>
                  </a:ext>
                </a:extLst>
              </a:tr>
              <a:tr h="719998">
                <a:tc>
                  <a:txBody>
                    <a:bodyPr/>
                    <a:lstStyle/>
                    <a:p>
                      <a:r>
                        <a:rPr lang="en-IN" sz="1400"/>
                        <a:t>substring()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String substring(int start) / String substring(int start, int end)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Returns substring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new StringBuffer("HelloWorld").substring(5)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World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969190"/>
                  </a:ext>
                </a:extLst>
              </a:tr>
              <a:tr h="719998">
                <a:tc>
                  <a:txBody>
                    <a:bodyPr/>
                    <a:lstStyle/>
                    <a:p>
                      <a:r>
                        <a:rPr lang="en-IN" sz="1400"/>
                        <a:t>indexOf()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int indexOf(String str)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Finds index of substring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new StringBuffer("HelloWorld").indexOf("World")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5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720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160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174012"/>
              </p:ext>
            </p:extLst>
          </p:nvPr>
        </p:nvGraphicFramePr>
        <p:xfrm>
          <a:off x="1436912" y="690469"/>
          <a:ext cx="9815805" cy="4814591"/>
        </p:xfrm>
        <a:graphic>
          <a:graphicData uri="http://schemas.openxmlformats.org/drawingml/2006/table">
            <a:tbl>
              <a:tblPr/>
              <a:tblGrid>
                <a:gridCol w="1212982">
                  <a:extLst>
                    <a:ext uri="{9D8B030D-6E8A-4147-A177-3AD203B41FA5}">
                      <a16:colId xmlns:a16="http://schemas.microsoft.com/office/drawing/2014/main" val="929653506"/>
                    </a:ext>
                  </a:extLst>
                </a:gridCol>
                <a:gridCol w="2118049">
                  <a:extLst>
                    <a:ext uri="{9D8B030D-6E8A-4147-A177-3AD203B41FA5}">
                      <a16:colId xmlns:a16="http://schemas.microsoft.com/office/drawing/2014/main" val="3580283824"/>
                    </a:ext>
                  </a:extLst>
                </a:gridCol>
                <a:gridCol w="2558452">
                  <a:extLst>
                    <a:ext uri="{9D8B030D-6E8A-4147-A177-3AD203B41FA5}">
                      <a16:colId xmlns:a16="http://schemas.microsoft.com/office/drawing/2014/main" val="2868360616"/>
                    </a:ext>
                  </a:extLst>
                </a:gridCol>
                <a:gridCol w="2741336">
                  <a:extLst>
                    <a:ext uri="{9D8B030D-6E8A-4147-A177-3AD203B41FA5}">
                      <a16:colId xmlns:a16="http://schemas.microsoft.com/office/drawing/2014/main" val="1082209508"/>
                    </a:ext>
                  </a:extLst>
                </a:gridCol>
                <a:gridCol w="1184986">
                  <a:extLst>
                    <a:ext uri="{9D8B030D-6E8A-4147-A177-3AD203B41FA5}">
                      <a16:colId xmlns:a16="http://schemas.microsoft.com/office/drawing/2014/main" val="1142856244"/>
                    </a:ext>
                  </a:extLst>
                </a:gridCol>
              </a:tblGrid>
              <a:tr h="295871">
                <a:tc>
                  <a:txBody>
                    <a:bodyPr/>
                    <a:lstStyle/>
                    <a:p>
                      <a:r>
                        <a:rPr lang="en-IN" sz="1400" b="1"/>
                        <a:t>Method</a:t>
                      </a:r>
                      <a:endParaRPr lang="en-IN" sz="1400"/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/>
                        <a:t>Syntax</a:t>
                      </a:r>
                      <a:endParaRPr lang="en-IN" sz="1400"/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/>
                        <a:t>Description</a:t>
                      </a:r>
                      <a:endParaRPr lang="en-IN" sz="1400"/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/>
                        <a:t>Example</a:t>
                      </a:r>
                      <a:endParaRPr lang="en-IN" sz="1400"/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/>
                        <a:t>Output</a:t>
                      </a:r>
                      <a:endParaRPr lang="en-IN" sz="1400"/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479401"/>
                  </a:ext>
                </a:extLst>
              </a:tr>
              <a:tr h="1129680">
                <a:tc>
                  <a:txBody>
                    <a:bodyPr/>
                    <a:lstStyle/>
                    <a:p>
                      <a:r>
                        <a:rPr lang="en-IN" sz="1400" dirty="0" err="1"/>
                        <a:t>lastIndexOf</a:t>
                      </a:r>
                      <a:r>
                        <a:rPr lang="en-IN" sz="1400" dirty="0"/>
                        <a:t>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int lastIndexOf(String str)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Finds last occurrence of substring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new StringBuffer("HelloWorldWorld").lastIndexOf("World")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10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138838"/>
                  </a:ext>
                </a:extLst>
              </a:tr>
              <a:tr h="1129680">
                <a:tc>
                  <a:txBody>
                    <a:bodyPr/>
                    <a:lstStyle/>
                    <a:p>
                      <a:r>
                        <a:rPr lang="en-IN" sz="1400"/>
                        <a:t>getChars()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void getChars(int srcBegin, int srcEnd, char[] dst, int dstBegin)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Copies chars to array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StringBuffer sb=new StringBuffer("Hello"); char[] a=new char[3]; sb.getChars(0,3,a,0);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['</a:t>
                      </a:r>
                      <a:r>
                        <a:rPr lang="en-IN" sz="1400" dirty="0" err="1"/>
                        <a:t>H','e','l</a:t>
                      </a:r>
                      <a:r>
                        <a:rPr lang="en-IN" sz="1400" dirty="0"/>
                        <a:t>']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660054"/>
                  </a:ext>
                </a:extLst>
              </a:tr>
              <a:tr h="851744">
                <a:tc>
                  <a:txBody>
                    <a:bodyPr/>
                    <a:lstStyle/>
                    <a:p>
                      <a:r>
                        <a:rPr lang="en-IN" sz="1400"/>
                        <a:t>toString()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String toString()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Converts StringBuffer to String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new StringBuffer("Hello").toString()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"Hello"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805779"/>
                  </a:ext>
                </a:extLst>
              </a:tr>
              <a:tr h="1407616">
                <a:tc>
                  <a:txBody>
                    <a:bodyPr/>
                    <a:lstStyle/>
                    <a:p>
                      <a:r>
                        <a:rPr lang="en-IN" sz="1400"/>
                        <a:t>trimToSize()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void trimToSize()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Reduces capacity to current length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StringBuffer sb=new StringBuffer(50); sb.append("Hi"); sb.trimToSize(); sb.capacity()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2</a:t>
                      </a:r>
                    </a:p>
                  </a:txBody>
                  <a:tcPr marL="13767" marR="13767" marT="6884" marB="6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150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71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4031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84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268963" y="1344484"/>
            <a:ext cx="9601200" cy="3317875"/>
          </a:xfrm>
        </p:spPr>
        <p:txBody>
          <a:bodyPr/>
          <a:lstStyle/>
          <a:p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StringBuilder</a:t>
            </a:r>
            <a:r>
              <a:rPr lang="en-US" altLang="en-US" dirty="0"/>
              <a:t> is almost the same as </a:t>
            </a:r>
            <a:r>
              <a:rPr lang="en-US" altLang="en-US" sz="1800" dirty="0" err="1">
                <a:latin typeface="Arial Unicode MS" panose="020B0604020202020204" pitchFamily="34" charset="-128"/>
              </a:rPr>
              <a:t>StringBuffer</a:t>
            </a:r>
            <a:r>
              <a:rPr lang="en-US" altLang="en-US" dirty="0"/>
              <a:t> but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not thread-safe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(no synchronization). It’s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faster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 single-threaded programs. </a:t>
            </a:r>
          </a:p>
          <a:p>
            <a:pPr marL="0" indent="0">
              <a:buNone/>
            </a:pP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6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String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="1" dirty="0"/>
              <a:t>Java</a:t>
            </a:r>
            <a:r>
              <a:rPr lang="en-US" dirty="0"/>
              <a:t>, a </a:t>
            </a:r>
            <a:r>
              <a:rPr lang="en-US" b="1" dirty="0"/>
              <a:t>String</a:t>
            </a:r>
            <a:r>
              <a:rPr lang="en-US" dirty="0"/>
              <a:t> is a sequence of characters. It is one of the most widely used classes in Java because text data is needed almost everywhere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Strings in Java are </a:t>
            </a:r>
            <a:r>
              <a:rPr lang="en-US" b="1" dirty="0"/>
              <a:t>objects</a:t>
            </a:r>
            <a:r>
              <a:rPr lang="en-US" dirty="0"/>
              <a:t> (not primitive data types) and are defined in </a:t>
            </a:r>
            <a:r>
              <a:rPr lang="en-US" dirty="0" smtClean="0"/>
              <a:t>the </a:t>
            </a:r>
            <a:r>
              <a:rPr lang="en-US" b="1" i="1" dirty="0" err="1" smtClean="0"/>
              <a:t>java.lang</a:t>
            </a:r>
            <a:r>
              <a:rPr lang="en-IN" b="1" i="1" dirty="0" smtClean="0"/>
              <a:t> </a:t>
            </a:r>
            <a:r>
              <a:rPr lang="en-IN" dirty="0"/>
              <a:t>package</a:t>
            </a:r>
            <a:r>
              <a:rPr lang="en-IN" dirty="0" smtClean="0"/>
              <a:t>.</a:t>
            </a:r>
          </a:p>
          <a:p>
            <a:pPr lvl="1"/>
            <a:r>
              <a:rPr lang="en-US" dirty="0"/>
              <a:t>A string in Java is immutable, meaning once created, it cannot be changed. Any modification creates a new String object.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671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String Classes in Java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N" dirty="0" smtClean="0"/>
              <a:t>String 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err="1" smtClean="0"/>
              <a:t>StringBuffer</a:t>
            </a:r>
            <a:endParaRPr lang="en-IN" dirty="0" smtClean="0"/>
          </a:p>
          <a:p>
            <a:pPr marL="457200" indent="-457200">
              <a:buFont typeface="+mj-lt"/>
              <a:buAutoNum type="arabicPeriod"/>
            </a:pPr>
            <a:r>
              <a:rPr lang="en-IN" dirty="0" err="1" smtClean="0"/>
              <a:t>StringBuilder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6169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String Class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commonly used class</a:t>
            </a:r>
            <a:r>
              <a:rPr lang="en-US" dirty="0" smtClean="0"/>
              <a:t>.</a:t>
            </a:r>
          </a:p>
          <a:p>
            <a:r>
              <a:rPr lang="en-US" dirty="0"/>
              <a:t>Immutable (once created, cannot be changed</a:t>
            </a:r>
            <a:r>
              <a:rPr lang="en-US" dirty="0" smtClean="0"/>
              <a:t>).</a:t>
            </a:r>
          </a:p>
          <a:p>
            <a:r>
              <a:rPr lang="en-US" dirty="0"/>
              <a:t>Stored in the </a:t>
            </a:r>
            <a:r>
              <a:rPr lang="en-US" b="1" dirty="0"/>
              <a:t>String Constant Pool (SCP)</a:t>
            </a:r>
            <a:r>
              <a:rPr lang="en-US" dirty="0"/>
              <a:t> for memory optimization.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42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Example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dirty="0"/>
              <a:t>public class </a:t>
            </a:r>
            <a:r>
              <a:rPr lang="en-IN" dirty="0" err="1"/>
              <a:t>StrExam</a:t>
            </a:r>
            <a:r>
              <a:rPr lang="en-IN" dirty="0"/>
              <a:t> {</a:t>
            </a:r>
          </a:p>
          <a:p>
            <a:r>
              <a:rPr lang="en-IN" dirty="0"/>
              <a:t>    public static void main(String[] </a:t>
            </a:r>
            <a:r>
              <a:rPr lang="en-IN" dirty="0" err="1"/>
              <a:t>args</a:t>
            </a:r>
            <a:r>
              <a:rPr lang="en-IN" dirty="0"/>
              <a:t>) {</a:t>
            </a:r>
          </a:p>
          <a:p>
            <a:r>
              <a:rPr lang="en-IN" dirty="0"/>
              <a:t>        String s1 = "Hello";  // </a:t>
            </a:r>
            <a:r>
              <a:rPr lang="en-IN" b="1" i="1" dirty="0"/>
              <a:t>stored in String Pool</a:t>
            </a:r>
          </a:p>
          <a:p>
            <a:r>
              <a:rPr lang="en-IN" dirty="0"/>
              <a:t>        String s2 = "Hello";  </a:t>
            </a:r>
            <a:r>
              <a:rPr lang="en-IN" b="1" i="1" dirty="0"/>
              <a:t>// refers to the same object</a:t>
            </a:r>
          </a:p>
          <a:p>
            <a:r>
              <a:rPr lang="en-IN" dirty="0"/>
              <a:t>        String s3 = new String("Hello"); // </a:t>
            </a:r>
            <a:r>
              <a:rPr lang="en-IN" b="1" i="1" dirty="0"/>
              <a:t>creates a new object in heap</a:t>
            </a:r>
          </a:p>
          <a:p>
            <a:endParaRPr lang="en-IN" dirty="0"/>
          </a:p>
          <a:p>
            <a:r>
              <a:rPr lang="en-IN" dirty="0"/>
              <a:t>        </a:t>
            </a:r>
            <a:r>
              <a:rPr lang="en-IN" dirty="0" err="1"/>
              <a:t>System.out.println</a:t>
            </a:r>
            <a:r>
              <a:rPr lang="en-IN" dirty="0"/>
              <a:t>(s1 == s2); // true (same pool reference)</a:t>
            </a:r>
          </a:p>
          <a:p>
            <a:r>
              <a:rPr lang="en-IN" dirty="0"/>
              <a:t>        </a:t>
            </a:r>
            <a:r>
              <a:rPr lang="en-IN" dirty="0" err="1"/>
              <a:t>System.out.println</a:t>
            </a:r>
            <a:r>
              <a:rPr lang="en-IN" dirty="0"/>
              <a:t>(s1 == s3); // false (different object)</a:t>
            </a:r>
          </a:p>
          <a:p>
            <a:r>
              <a:rPr lang="en-IN" dirty="0"/>
              <a:t>    }</a:t>
            </a:r>
          </a:p>
          <a:p>
            <a:r>
              <a:rPr lang="en-IN" dirty="0"/>
              <a:t>}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5952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StringBuffer</a:t>
            </a:r>
            <a:r>
              <a:rPr lang="en-IN" dirty="0"/>
              <a:t>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mutable class (can be changed after creation</a:t>
            </a:r>
            <a:r>
              <a:rPr lang="en-US" dirty="0" smtClean="0"/>
              <a:t>).</a:t>
            </a:r>
          </a:p>
          <a:p>
            <a:r>
              <a:rPr lang="en-US" b="1" dirty="0"/>
              <a:t>Thread-safe</a:t>
            </a:r>
            <a:r>
              <a:rPr lang="en-US" dirty="0"/>
              <a:t> (synchronized), so multiple threads can use it safely</a:t>
            </a:r>
            <a:r>
              <a:rPr lang="en-US" dirty="0" smtClean="0"/>
              <a:t>.</a:t>
            </a:r>
          </a:p>
          <a:p>
            <a:r>
              <a:rPr lang="en-IN" dirty="0"/>
              <a:t>Slightly slower </a:t>
            </a:r>
            <a:r>
              <a:rPr lang="en-IN" dirty="0" smtClean="0"/>
              <a:t>than </a:t>
            </a:r>
            <a:r>
              <a:rPr lang="en-IN" b="1" i="1" dirty="0" err="1" smtClean="0"/>
              <a:t>StringBuilder</a:t>
            </a:r>
            <a:r>
              <a:rPr lang="en-IN" dirty="0"/>
              <a:t> because of synchronization overhead.</a:t>
            </a:r>
          </a:p>
        </p:txBody>
      </p:sp>
    </p:spTree>
    <p:extLst>
      <p:ext uri="{BB962C8B-B14F-4D97-AF65-F5344CB8AC3E}">
        <p14:creationId xmlns:p14="http://schemas.microsoft.com/office/powerpoint/2010/main" val="409142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Example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public class </a:t>
            </a:r>
            <a:r>
              <a:rPr lang="en-IN" dirty="0" err="1" smtClean="0"/>
              <a:t>StrBufExam</a:t>
            </a:r>
            <a:r>
              <a:rPr lang="en-IN" dirty="0" smtClean="0"/>
              <a:t> </a:t>
            </a:r>
            <a:r>
              <a:rPr lang="en-IN" dirty="0"/>
              <a:t>{</a:t>
            </a:r>
          </a:p>
          <a:p>
            <a:r>
              <a:rPr lang="en-IN" dirty="0"/>
              <a:t>    public static void main(String[] </a:t>
            </a:r>
            <a:r>
              <a:rPr lang="en-IN" dirty="0" err="1"/>
              <a:t>args</a:t>
            </a:r>
            <a:r>
              <a:rPr lang="en-IN" dirty="0"/>
              <a:t>) {</a:t>
            </a:r>
          </a:p>
          <a:p>
            <a:r>
              <a:rPr lang="en-IN" dirty="0"/>
              <a:t>        </a:t>
            </a:r>
            <a:r>
              <a:rPr lang="en-IN" dirty="0" err="1"/>
              <a:t>StringBuffer</a:t>
            </a:r>
            <a:r>
              <a:rPr lang="en-IN" dirty="0"/>
              <a:t> </a:t>
            </a:r>
            <a:r>
              <a:rPr lang="en-IN" dirty="0" err="1"/>
              <a:t>sb</a:t>
            </a:r>
            <a:r>
              <a:rPr lang="en-IN" dirty="0"/>
              <a:t> = new </a:t>
            </a:r>
            <a:r>
              <a:rPr lang="en-IN" dirty="0" err="1"/>
              <a:t>StringBuffer</a:t>
            </a:r>
            <a:r>
              <a:rPr lang="en-IN" dirty="0"/>
              <a:t>("Hello");</a:t>
            </a:r>
          </a:p>
          <a:p>
            <a:r>
              <a:rPr lang="en-IN" dirty="0"/>
              <a:t>        </a:t>
            </a:r>
            <a:r>
              <a:rPr lang="en-IN" dirty="0" err="1"/>
              <a:t>sb.append</a:t>
            </a:r>
            <a:r>
              <a:rPr lang="en-IN" dirty="0"/>
              <a:t>(" World");</a:t>
            </a:r>
          </a:p>
          <a:p>
            <a:r>
              <a:rPr lang="en-IN" dirty="0"/>
              <a:t>        </a:t>
            </a:r>
            <a:r>
              <a:rPr lang="en-IN" dirty="0" err="1"/>
              <a:t>System.out.println</a:t>
            </a:r>
            <a:r>
              <a:rPr lang="en-IN" dirty="0"/>
              <a:t>(</a:t>
            </a:r>
            <a:r>
              <a:rPr lang="en-IN" dirty="0" err="1"/>
              <a:t>sb</a:t>
            </a:r>
            <a:r>
              <a:rPr lang="en-IN" dirty="0"/>
              <a:t>); // Output: Hello World</a:t>
            </a:r>
          </a:p>
          <a:p>
            <a:r>
              <a:rPr lang="en-IN" dirty="0"/>
              <a:t>    }</a:t>
            </a:r>
          </a:p>
          <a:p>
            <a:r>
              <a:rPr lang="en-IN" dirty="0"/>
              <a:t>}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5595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StringBuilder</a:t>
            </a:r>
            <a:r>
              <a:rPr lang="en-IN" dirty="0"/>
              <a:t>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Introduced in Java 5</a:t>
            </a:r>
            <a:r>
              <a:rPr lang="en-IN" dirty="0" smtClean="0"/>
              <a:t>.</a:t>
            </a:r>
          </a:p>
          <a:p>
            <a:r>
              <a:rPr lang="en-IN" dirty="0"/>
              <a:t>Similar </a:t>
            </a:r>
            <a:r>
              <a:rPr lang="en-IN" dirty="0" smtClean="0"/>
              <a:t>to </a:t>
            </a:r>
            <a:r>
              <a:rPr lang="en-IN" b="1" i="1" dirty="0" err="1" smtClean="0"/>
              <a:t>StringBuffer</a:t>
            </a:r>
            <a:r>
              <a:rPr lang="en-IN" b="1" i="1" dirty="0" smtClean="0"/>
              <a:t> </a:t>
            </a:r>
            <a:r>
              <a:rPr lang="en-US" dirty="0"/>
              <a:t>but </a:t>
            </a:r>
            <a:r>
              <a:rPr lang="en-US" b="1" dirty="0"/>
              <a:t>not thread-safe</a:t>
            </a:r>
            <a:r>
              <a:rPr lang="en-US" dirty="0"/>
              <a:t> (not synchronized</a:t>
            </a:r>
            <a:r>
              <a:rPr lang="en-US" dirty="0" smtClean="0"/>
              <a:t>).</a:t>
            </a:r>
          </a:p>
          <a:p>
            <a:r>
              <a:rPr lang="en-IN" dirty="0"/>
              <a:t>Faster </a:t>
            </a:r>
            <a:r>
              <a:rPr lang="en-IN" dirty="0" smtClean="0"/>
              <a:t>than </a:t>
            </a:r>
            <a:r>
              <a:rPr lang="en-IN" b="1" i="1" dirty="0" err="1" smtClean="0"/>
              <a:t>StringBuffer</a:t>
            </a:r>
            <a:r>
              <a:rPr lang="en-IN" b="1" i="1" dirty="0" smtClean="0"/>
              <a:t> </a:t>
            </a:r>
            <a:r>
              <a:rPr lang="en-IN" dirty="0"/>
              <a:t>in single-threaded environments.</a:t>
            </a:r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val="42573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Example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public class </a:t>
            </a:r>
            <a:r>
              <a:rPr lang="en-IN" dirty="0" err="1" smtClean="0"/>
              <a:t>StrBuldExam</a:t>
            </a:r>
            <a:r>
              <a:rPr lang="en-IN" dirty="0" smtClean="0"/>
              <a:t> </a:t>
            </a:r>
            <a:r>
              <a:rPr lang="en-IN" dirty="0"/>
              <a:t>{</a:t>
            </a:r>
          </a:p>
          <a:p>
            <a:r>
              <a:rPr lang="en-IN" dirty="0"/>
              <a:t>    public static void main(String[] </a:t>
            </a:r>
            <a:r>
              <a:rPr lang="en-IN" dirty="0" err="1"/>
              <a:t>args</a:t>
            </a:r>
            <a:r>
              <a:rPr lang="en-IN" dirty="0"/>
              <a:t>) {</a:t>
            </a:r>
          </a:p>
          <a:p>
            <a:r>
              <a:rPr lang="en-IN" dirty="0"/>
              <a:t>        </a:t>
            </a:r>
            <a:r>
              <a:rPr lang="en-IN" dirty="0" err="1"/>
              <a:t>StringBuilder</a:t>
            </a:r>
            <a:r>
              <a:rPr lang="en-IN" dirty="0"/>
              <a:t> </a:t>
            </a:r>
            <a:r>
              <a:rPr lang="en-IN" dirty="0" err="1"/>
              <a:t>sb</a:t>
            </a:r>
            <a:r>
              <a:rPr lang="en-IN" dirty="0"/>
              <a:t> = new </a:t>
            </a:r>
            <a:r>
              <a:rPr lang="en-IN" dirty="0" err="1"/>
              <a:t>StringBuilder</a:t>
            </a:r>
            <a:r>
              <a:rPr lang="en-IN" dirty="0"/>
              <a:t>("Hello");</a:t>
            </a:r>
          </a:p>
          <a:p>
            <a:r>
              <a:rPr lang="en-IN" dirty="0"/>
              <a:t>        </a:t>
            </a:r>
            <a:r>
              <a:rPr lang="en-IN" dirty="0" err="1"/>
              <a:t>sb.append</a:t>
            </a:r>
            <a:r>
              <a:rPr lang="en-IN" dirty="0"/>
              <a:t>(" Java");</a:t>
            </a:r>
          </a:p>
          <a:p>
            <a:r>
              <a:rPr lang="en-IN" dirty="0"/>
              <a:t>        </a:t>
            </a:r>
            <a:r>
              <a:rPr lang="en-IN" dirty="0" err="1"/>
              <a:t>System.out.println</a:t>
            </a:r>
            <a:r>
              <a:rPr lang="en-IN" dirty="0"/>
              <a:t>(</a:t>
            </a:r>
            <a:r>
              <a:rPr lang="en-IN" dirty="0" err="1"/>
              <a:t>sb</a:t>
            </a:r>
            <a:r>
              <a:rPr lang="en-IN" dirty="0"/>
              <a:t>); // Output: Hello Java</a:t>
            </a:r>
          </a:p>
          <a:p>
            <a:r>
              <a:rPr lang="en-IN" dirty="0"/>
              <a:t>    }</a:t>
            </a:r>
          </a:p>
          <a:p>
            <a:r>
              <a:rPr lang="en-IN" dirty="0"/>
              <a:t>}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1655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1473</Words>
  <Application>Microsoft Office PowerPoint</Application>
  <PresentationFormat>Widescreen</PresentationFormat>
  <Paragraphs>346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 Unicode MS</vt:lpstr>
      <vt:lpstr>Arial</vt:lpstr>
      <vt:lpstr>Garamond</vt:lpstr>
      <vt:lpstr>Organic</vt:lpstr>
      <vt:lpstr>String</vt:lpstr>
      <vt:lpstr>What is String</vt:lpstr>
      <vt:lpstr>Types of String Classes in Java</vt:lpstr>
      <vt:lpstr>String Class</vt:lpstr>
      <vt:lpstr>Example</vt:lpstr>
      <vt:lpstr>StringBuffer Class</vt:lpstr>
      <vt:lpstr>Example</vt:lpstr>
      <vt:lpstr>StringBuilder Class</vt:lpstr>
      <vt:lpstr>Example</vt:lpstr>
      <vt:lpstr>Comparison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String</dc:title>
  <dc:creator>cse</dc:creator>
  <cp:lastModifiedBy>cse</cp:lastModifiedBy>
  <cp:revision>9</cp:revision>
  <dcterms:created xsi:type="dcterms:W3CDTF">2025-08-29T04:01:58Z</dcterms:created>
  <dcterms:modified xsi:type="dcterms:W3CDTF">2025-08-29T04:33:39Z</dcterms:modified>
</cp:coreProperties>
</file>