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318" r:id="rId3"/>
    <p:sldId id="257" r:id="rId4"/>
    <p:sldId id="258" r:id="rId5"/>
    <p:sldId id="259" r:id="rId6"/>
    <p:sldId id="31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20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9" r:id="rId26"/>
    <p:sldId id="290" r:id="rId27"/>
    <p:sldId id="291" r:id="rId28"/>
    <p:sldId id="293" r:id="rId29"/>
    <p:sldId id="295" r:id="rId30"/>
    <p:sldId id="297" r:id="rId31"/>
    <p:sldId id="316" r:id="rId32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74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38400" y="3332480"/>
            <a:ext cx="6583680" cy="202065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8400" y="5336877"/>
            <a:ext cx="6583680" cy="1463040"/>
          </a:xfrm>
        </p:spPr>
        <p:txBody>
          <a:bodyPr/>
          <a:lstStyle>
            <a:lvl1pPr marL="0" indent="0" algn="l">
              <a:buNone/>
              <a:defRPr sz="1900" b="1">
                <a:solidFill>
                  <a:schemeClr val="tx2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282262" y="1252370"/>
            <a:ext cx="2438400" cy="406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49087" y="4460447"/>
            <a:ext cx="3901440" cy="409651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406400" y="0"/>
            <a:ext cx="65024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4758" y="0"/>
            <a:ext cx="111642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56640" y="0"/>
            <a:ext cx="193997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17408" y="0"/>
            <a:ext cx="245632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3434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7536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1053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41749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79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721446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00480" y="0"/>
            <a:ext cx="8128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50240" y="3657600"/>
            <a:ext cx="1381760" cy="138176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96941" y="5191202"/>
            <a:ext cx="684186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63819" y="5867341"/>
            <a:ext cx="146304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775155" y="6174029"/>
            <a:ext cx="292608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32000" y="4795520"/>
            <a:ext cx="390144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13914" y="5257282"/>
            <a:ext cx="650240" cy="552026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9"/>
            <a:ext cx="17881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8"/>
            <a:ext cx="642112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87680" y="1706880"/>
            <a:ext cx="7965440" cy="519866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88640"/>
            <a:ext cx="6583680" cy="2190496"/>
          </a:xfrm>
        </p:spPr>
        <p:txBody>
          <a:bodyPr/>
          <a:lstStyle>
            <a:lvl1pPr algn="l">
              <a:buNone/>
              <a:defRPr sz="3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5344160"/>
            <a:ext cx="6583680" cy="1463040"/>
          </a:xfrm>
        </p:spPr>
        <p:txBody>
          <a:bodyPr anchor="t"/>
          <a:lstStyle>
            <a:lvl1pPr marL="0" indent="0">
              <a:buNone/>
              <a:defRPr sz="1900" b="1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280806" y="1248461"/>
            <a:ext cx="2438400" cy="406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49286" y="4457395"/>
            <a:ext cx="3901440" cy="40965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406400" y="0"/>
            <a:ext cx="65024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94758" y="0"/>
            <a:ext cx="111642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56640" y="0"/>
            <a:ext cx="193997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17408" y="0"/>
            <a:ext cx="245632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3434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7536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053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41749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379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00480" y="0"/>
            <a:ext cx="8128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50240" y="3657600"/>
            <a:ext cx="1381760" cy="13817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13017" y="5191202"/>
            <a:ext cx="684186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63819" y="5867341"/>
            <a:ext cx="146304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775155" y="6177280"/>
            <a:ext cx="292608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04309" y="4778547"/>
            <a:ext cx="390144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704474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29990" y="5257282"/>
            <a:ext cx="650240" cy="552026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87680" y="1706880"/>
            <a:ext cx="390144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54931" y="1706880"/>
            <a:ext cx="390144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804672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" y="2519680"/>
            <a:ext cx="390144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63440" y="2519680"/>
            <a:ext cx="390144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87680" y="1674368"/>
            <a:ext cx="390144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32960" y="1674368"/>
            <a:ext cx="390144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3472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596640" y="3413760"/>
            <a:ext cx="6729984" cy="487680"/>
          </a:xfrm>
        </p:spPr>
        <p:txBody>
          <a:bodyPr anchor="b"/>
          <a:lstStyle>
            <a:lvl1pPr algn="l">
              <a:buNone/>
              <a:defRPr sz="21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66432" y="292608"/>
            <a:ext cx="1628851" cy="5315712"/>
          </a:xfrm>
        </p:spPr>
        <p:txBody>
          <a:bodyPr/>
          <a:lstStyle>
            <a:lvl1pPr marL="0" indent="0">
              <a:spcBef>
                <a:spcPts val="427"/>
              </a:spcBef>
              <a:spcAft>
                <a:spcPts val="1067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66496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05116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59104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428480" y="0"/>
            <a:ext cx="32512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50976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700211" y="6096000"/>
            <a:ext cx="585216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25120" y="292608"/>
            <a:ext cx="6014720" cy="67494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3472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700211" y="6096000"/>
            <a:ext cx="585216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573475" y="3413760"/>
            <a:ext cx="6729984" cy="487680"/>
          </a:xfrm>
        </p:spPr>
        <p:txBody>
          <a:bodyPr anchor="b"/>
          <a:lstStyle>
            <a:lvl1pPr algn="l">
              <a:buNone/>
              <a:defRPr sz="21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583680" cy="73152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851" y="282448"/>
            <a:ext cx="1625600" cy="5286451"/>
          </a:xfrm>
        </p:spPr>
        <p:txBody>
          <a:bodyPr rot="0" spcFirstLastPara="0" vertOverflow="overflow" horzOverflow="overflow" vert="horz" wrap="square" lIns="97530" tIns="48765" rIns="97530" bIns="48765" numCol="1" spcCol="292590" rtlCol="0" fromWordArt="0" anchor="t" anchorCtr="0" forceAA="0" compatLnSpc="1">
            <a:normAutofit/>
          </a:bodyPr>
          <a:lstStyle>
            <a:lvl1pPr marL="0" indent="0">
              <a:spcBef>
                <a:spcPts val="107"/>
              </a:spcBef>
              <a:spcAft>
                <a:spcPts val="427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59104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428480" y="0"/>
            <a:ext cx="325120" cy="73152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50976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66496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605116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3472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7680" y="292947"/>
            <a:ext cx="7965440" cy="1219200"/>
          </a:xfrm>
          <a:prstGeom prst="rect">
            <a:avLst/>
          </a:prstGeom>
        </p:spPr>
        <p:txBody>
          <a:bodyPr vert="horz" lIns="97530" tIns="48765" rIns="97530" bIns="48765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7680" y="1706880"/>
            <a:ext cx="7965440" cy="5198669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095488" y="1153975"/>
            <a:ext cx="2145792" cy="409651"/>
          </a:xfrm>
          <a:prstGeom prst="rect">
            <a:avLst/>
          </a:prstGeom>
        </p:spPr>
        <p:txBody>
          <a:bodyPr vert="horz" lIns="97530" tIns="48765" rIns="97530" bIns="48765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456198" y="3986389"/>
            <a:ext cx="3413760" cy="390144"/>
          </a:xfrm>
          <a:prstGeom prst="rect">
            <a:avLst/>
          </a:prstGeom>
        </p:spPr>
        <p:txBody>
          <a:bodyPr vert="horz" lIns="97530" tIns="48765" rIns="97530" bIns="48765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1280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59104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428480" y="0"/>
            <a:ext cx="32512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50976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700211" y="6096000"/>
            <a:ext cx="585216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530" tIns="48765" rIns="97530" bIns="4876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0950" y="6116320"/>
            <a:ext cx="650240" cy="555955"/>
          </a:xfrm>
          <a:prstGeom prst="rect">
            <a:avLst/>
          </a:prstGeom>
        </p:spPr>
        <p:txBody>
          <a:bodyPr vert="horz" lIns="97530" tIns="48765" rIns="97530" bIns="48765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ts val="640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9259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1950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1950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1950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1950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145658" indent="-1950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438248" indent="-1950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730837" indent="-1950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0F74A4-F016-CDF6-2070-A2DFDE922087}"/>
              </a:ext>
            </a:extLst>
          </p:cNvPr>
          <p:cNvSpPr txBox="1"/>
          <p:nvPr/>
        </p:nvSpPr>
        <p:spPr>
          <a:xfrm>
            <a:off x="3810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MUCOSAL DRUG DELIVERY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B.PHARM VII SEMESTER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      NOVEL DRUG DELIVERY SYSTEM(BP701T)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UNIT-II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Dr.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hemant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yadav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677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20" y="1871650"/>
            <a:ext cx="8305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Diffusion interlocking theory</a:t>
            </a:r>
          </a:p>
          <a:p>
            <a:endParaRPr lang="en-GB" sz="2800" dirty="0" smtClean="0"/>
          </a:p>
          <a:p>
            <a:r>
              <a:rPr lang="en-GB" sz="2800" dirty="0" smtClean="0"/>
              <a:t>Interpenetration of both polymer and </a:t>
            </a:r>
            <a:r>
              <a:rPr lang="en-GB" sz="2800" dirty="0" err="1" smtClean="0"/>
              <a:t>mucin</a:t>
            </a:r>
            <a:r>
              <a:rPr lang="en-GB" sz="2800" dirty="0" smtClean="0"/>
              <a:t> chains to sufficient depth to create a semi permanent adhesive bond.   </a:t>
            </a:r>
          </a:p>
          <a:p>
            <a:endParaRPr lang="en-GB" sz="2800" dirty="0" smtClean="0"/>
          </a:p>
          <a:p>
            <a:r>
              <a:rPr lang="en-GB" sz="2800" dirty="0" smtClean="0"/>
              <a:t>Adhesion force increases with increase in degree of penetration of polymer chains.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2392" t="19383"/>
          <a:stretch>
            <a:fillRect/>
          </a:stretch>
        </p:blipFill>
        <p:spPr>
          <a:xfrm>
            <a:off x="0" y="1085832"/>
            <a:ext cx="9520270" cy="5853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838ED2-D7EB-418B-8E92-B70B6B016A11}"/>
              </a:ext>
            </a:extLst>
          </p:cNvPr>
          <p:cNvSpPr txBox="1"/>
          <p:nvPr/>
        </p:nvSpPr>
        <p:spPr>
          <a:xfrm>
            <a:off x="457200" y="1219200"/>
            <a:ext cx="8991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To understand about the basic concept mucosal drug delivery system</a:t>
            </a:r>
          </a:p>
          <a:p>
            <a:r>
              <a:rPr lang="en-US" sz="3200" dirty="0"/>
              <a:t>Advantages </a:t>
            </a:r>
            <a:r>
              <a:rPr lang="en-US" sz="3200" dirty="0" smtClean="0"/>
              <a:t>&amp; disadvantages of </a:t>
            </a:r>
            <a:r>
              <a:rPr lang="en-US" sz="3200" dirty="0"/>
              <a:t>mucosal drug delivery system</a:t>
            </a:r>
          </a:p>
          <a:p>
            <a:r>
              <a:rPr lang="en-US" sz="3200" dirty="0"/>
              <a:t>Theories of </a:t>
            </a:r>
            <a:r>
              <a:rPr lang="en-US" sz="3200" dirty="0" err="1" smtClean="0"/>
              <a:t>muco</a:t>
            </a:r>
            <a:r>
              <a:rPr lang="en-US" sz="3200" dirty="0" smtClean="0"/>
              <a:t>-adhesion</a:t>
            </a:r>
          </a:p>
          <a:p>
            <a:r>
              <a:rPr lang="en-GB" sz="3200" dirty="0" smtClean="0"/>
              <a:t>Formulations of </a:t>
            </a:r>
            <a:r>
              <a:rPr lang="en-GB" sz="3200" dirty="0" err="1" smtClean="0"/>
              <a:t>Mucoadhesive</a:t>
            </a:r>
            <a:r>
              <a:rPr lang="en-GB" sz="3200" dirty="0" smtClean="0"/>
              <a:t> systems</a:t>
            </a:r>
            <a:endParaRPr lang="en-US" sz="32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944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753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0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30" y="1085832"/>
            <a:ext cx="9072626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GB" sz="2800" dirty="0" smtClean="0"/>
              <a:t>Targeting and localization of drug</a:t>
            </a:r>
          </a:p>
          <a:p>
            <a:r>
              <a:rPr lang="en-GB" sz="2800" dirty="0" smtClean="0"/>
              <a:t>High drug flux</a:t>
            </a:r>
          </a:p>
          <a:p>
            <a:r>
              <a:rPr lang="en-GB" sz="2800" dirty="0" smtClean="0"/>
              <a:t>Painless administration</a:t>
            </a:r>
          </a:p>
          <a:p>
            <a:r>
              <a:rPr lang="en-GB" sz="2800" dirty="0" smtClean="0"/>
              <a:t>Low enzyme activity </a:t>
            </a:r>
          </a:p>
          <a:p>
            <a:r>
              <a:rPr lang="en-GB" sz="2800" dirty="0" smtClean="0"/>
              <a:t>Avoids first pass metabolism</a:t>
            </a:r>
          </a:p>
          <a:p>
            <a:r>
              <a:rPr lang="en-GB" sz="2800" dirty="0" smtClean="0"/>
              <a:t>Prolongation of residence time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GB" sz="2800" dirty="0" smtClean="0"/>
              <a:t>If adhere too tightly while removing damage to mucosa</a:t>
            </a:r>
          </a:p>
          <a:p>
            <a:r>
              <a:rPr lang="en-GB" sz="2800" dirty="0" smtClean="0"/>
              <a:t>Few patients unpleasant feeling</a:t>
            </a:r>
          </a:p>
          <a:p>
            <a:r>
              <a:rPr lang="en-GB" sz="2800" dirty="0" smtClean="0"/>
              <a:t>Ulcer causing drugs , as residence time is more</a:t>
            </a:r>
          </a:p>
          <a:p>
            <a:r>
              <a:rPr lang="en-GB" sz="2800" dirty="0" smtClean="0"/>
              <a:t>Lack of standardized techniques , unclear results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753600" cy="58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134</Words>
  <Application>Microsoft Office PowerPoint</Application>
  <PresentationFormat>Custom</PresentationFormat>
  <Paragraphs>45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Gupta</dc:creator>
  <cp:lastModifiedBy>hemant yadav</cp:lastModifiedBy>
  <cp:revision>7</cp:revision>
  <dcterms:created xsi:type="dcterms:W3CDTF">2022-07-13T10:05:22Z</dcterms:created>
  <dcterms:modified xsi:type="dcterms:W3CDTF">2025-08-20T04:32:52Z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2022-07-13T00:00:00Z</vt:filetime>
  </property>
  <property fmtid="{D5CDD505-2E9C-101B-9397-08002B2CF9AE}" pid="3" name="LastSaved">
    <vt:filetime>2022-07-13T00:00:00Z</vt:filetime>
  </property>
</Properties>
</file>