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209FD-E677-4998-9A8C-202849C6926D}" type="datetimeFigureOut">
              <a:rPr lang="en-IN" smtClean="0"/>
              <a:t>12-08-2025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827E8-4743-4B8E-9D92-DCDA67D7574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00331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209FD-E677-4998-9A8C-202849C6926D}" type="datetimeFigureOut">
              <a:rPr lang="en-IN" smtClean="0"/>
              <a:t>12-08-2025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827E8-4743-4B8E-9D92-DCDA67D7574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94436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209FD-E677-4998-9A8C-202849C6926D}" type="datetimeFigureOut">
              <a:rPr lang="en-IN" smtClean="0"/>
              <a:t>12-08-2025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827E8-4743-4B8E-9D92-DCDA67D7574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56491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209FD-E677-4998-9A8C-202849C6926D}" type="datetimeFigureOut">
              <a:rPr lang="en-IN" smtClean="0"/>
              <a:t>12-08-2025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827E8-4743-4B8E-9D92-DCDA67D7574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13016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209FD-E677-4998-9A8C-202849C6926D}" type="datetimeFigureOut">
              <a:rPr lang="en-IN" smtClean="0"/>
              <a:t>12-08-2025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827E8-4743-4B8E-9D92-DCDA67D7574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49524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209FD-E677-4998-9A8C-202849C6926D}" type="datetimeFigureOut">
              <a:rPr lang="en-IN" smtClean="0"/>
              <a:t>12-08-2025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827E8-4743-4B8E-9D92-DCDA67D7574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58317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209FD-E677-4998-9A8C-202849C6926D}" type="datetimeFigureOut">
              <a:rPr lang="en-IN" smtClean="0"/>
              <a:t>12-08-2025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827E8-4743-4B8E-9D92-DCDA67D7574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55350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209FD-E677-4998-9A8C-202849C6926D}" type="datetimeFigureOut">
              <a:rPr lang="en-IN" smtClean="0"/>
              <a:t>12-08-2025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827E8-4743-4B8E-9D92-DCDA67D7574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64095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209FD-E677-4998-9A8C-202849C6926D}" type="datetimeFigureOut">
              <a:rPr lang="en-IN" smtClean="0"/>
              <a:t>12-08-2025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827E8-4743-4B8E-9D92-DCDA67D7574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53809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209FD-E677-4998-9A8C-202849C6926D}" type="datetimeFigureOut">
              <a:rPr lang="en-IN" smtClean="0"/>
              <a:t>12-08-2025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827E8-4743-4B8E-9D92-DCDA67D7574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58205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209FD-E677-4998-9A8C-202849C6926D}" type="datetimeFigureOut">
              <a:rPr lang="en-IN" smtClean="0"/>
              <a:t>12-08-2025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827E8-4743-4B8E-9D92-DCDA67D7574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6488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C209FD-E677-4998-9A8C-202849C6926D}" type="datetimeFigureOut">
              <a:rPr lang="en-IN" smtClean="0"/>
              <a:t>12-08-2025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F827E8-4743-4B8E-9D92-DCDA67D7574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51409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Variable and Data Type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 err="1" smtClean="0"/>
              <a:t>Prof.</a:t>
            </a:r>
            <a:r>
              <a:rPr lang="en-IN" dirty="0" smtClean="0"/>
              <a:t> Savita Sheoran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854949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Type Conversion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Java allows </a:t>
            </a:r>
            <a:r>
              <a:rPr lang="en-US" b="1" dirty="0" smtClean="0"/>
              <a:t>converting one data type to another</a:t>
            </a:r>
          </a:p>
          <a:p>
            <a:pPr lvl="1"/>
            <a:r>
              <a:rPr lang="en-US" b="1" dirty="0" smtClean="0"/>
              <a:t>Implicit Conversion (Widening)</a:t>
            </a:r>
          </a:p>
          <a:p>
            <a:pPr lvl="1"/>
            <a:r>
              <a:rPr lang="en-US" dirty="0" smtClean="0"/>
              <a:t>Small → Large type (no data loss)</a:t>
            </a:r>
          </a:p>
          <a:p>
            <a:r>
              <a:rPr lang="en-IN" dirty="0" smtClean="0"/>
              <a:t>For example</a:t>
            </a:r>
          </a:p>
          <a:p>
            <a:pPr lvl="1"/>
            <a:r>
              <a:rPr lang="en-IN" dirty="0" err="1" smtClean="0"/>
              <a:t>int</a:t>
            </a:r>
            <a:r>
              <a:rPr lang="en-IN" dirty="0" smtClean="0"/>
              <a:t> x = 10;</a:t>
            </a:r>
          </a:p>
          <a:p>
            <a:pPr lvl="1"/>
            <a:r>
              <a:rPr lang="en-IN" dirty="0" smtClean="0"/>
              <a:t>double y = x; // </a:t>
            </a:r>
            <a:r>
              <a:rPr lang="en-IN" dirty="0" err="1" smtClean="0"/>
              <a:t>int</a:t>
            </a:r>
            <a:r>
              <a:rPr lang="en-IN" dirty="0" smtClean="0"/>
              <a:t> to double</a:t>
            </a:r>
          </a:p>
          <a:p>
            <a:r>
              <a:rPr lang="en-US" b="1" dirty="0" smtClean="0"/>
              <a:t>Explicit Conversion (Narrowing)</a:t>
            </a:r>
          </a:p>
          <a:p>
            <a:r>
              <a:rPr lang="en-US" dirty="0" smtClean="0"/>
              <a:t>Large → Small type (possible data loss)</a:t>
            </a:r>
          </a:p>
          <a:p>
            <a:pPr lvl="1"/>
            <a:r>
              <a:rPr lang="en-IN" dirty="0" smtClean="0"/>
              <a:t>double a = 9.8;</a:t>
            </a:r>
          </a:p>
          <a:p>
            <a:pPr lvl="1"/>
            <a:r>
              <a:rPr lang="en-IN" dirty="0" err="1" smtClean="0"/>
              <a:t>int</a:t>
            </a:r>
            <a:r>
              <a:rPr lang="en-IN" dirty="0" smtClean="0"/>
              <a:t> b = (</a:t>
            </a:r>
            <a:r>
              <a:rPr lang="en-IN" dirty="0" err="1" smtClean="0"/>
              <a:t>int</a:t>
            </a:r>
            <a:r>
              <a:rPr lang="en-IN" dirty="0" smtClean="0"/>
              <a:t>) a; // double to </a:t>
            </a:r>
            <a:r>
              <a:rPr lang="en-IN" dirty="0" err="1" smtClean="0"/>
              <a:t>int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899395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Constants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01678"/>
          </a:xfrm>
        </p:spPr>
        <p:txBody>
          <a:bodyPr>
            <a:normAutofit fontScale="92500" lnSpcReduction="20000"/>
          </a:bodyPr>
          <a:lstStyle/>
          <a:p>
            <a:r>
              <a:rPr lang="en-IN" dirty="0" smtClean="0"/>
              <a:t>Use the </a:t>
            </a:r>
            <a:r>
              <a:rPr lang="en-IN" b="1" i="1" dirty="0" smtClean="0"/>
              <a:t>final </a:t>
            </a:r>
            <a:r>
              <a:rPr lang="en-US" dirty="0" smtClean="0"/>
              <a:t>keyword to create variables whose values cannot be changed.</a:t>
            </a:r>
          </a:p>
          <a:p>
            <a:pPr lvl="1"/>
            <a:r>
              <a:rPr lang="en-IN" b="1" i="1" dirty="0" smtClean="0"/>
              <a:t>final double PI = 3.14159;</a:t>
            </a:r>
          </a:p>
          <a:p>
            <a:pPr lvl="1"/>
            <a:r>
              <a:rPr lang="en-IN" dirty="0" smtClean="0"/>
              <a:t>Example Program</a:t>
            </a:r>
          </a:p>
          <a:p>
            <a:pPr lvl="2"/>
            <a:r>
              <a:rPr lang="en-IN" b="1" i="1" dirty="0" smtClean="0"/>
              <a:t>public class </a:t>
            </a:r>
            <a:r>
              <a:rPr lang="en-IN" b="1" i="1" dirty="0" err="1" smtClean="0"/>
              <a:t>VariablesExample</a:t>
            </a:r>
            <a:r>
              <a:rPr lang="en-IN" b="1" i="1" dirty="0" smtClean="0"/>
              <a:t> {</a:t>
            </a:r>
          </a:p>
          <a:p>
            <a:pPr lvl="2"/>
            <a:r>
              <a:rPr lang="en-IN" b="1" i="1" dirty="0" smtClean="0"/>
              <a:t>    static </a:t>
            </a:r>
            <a:r>
              <a:rPr lang="en-IN" b="1" i="1" dirty="0" err="1" smtClean="0"/>
              <a:t>int</a:t>
            </a:r>
            <a:r>
              <a:rPr lang="en-IN" b="1" i="1" dirty="0" smtClean="0"/>
              <a:t> </a:t>
            </a:r>
            <a:r>
              <a:rPr lang="en-IN" b="1" i="1" dirty="0" err="1" smtClean="0"/>
              <a:t>staticVar</a:t>
            </a:r>
            <a:r>
              <a:rPr lang="en-IN" b="1" i="1" dirty="0" smtClean="0"/>
              <a:t> = 50; // static variable</a:t>
            </a:r>
          </a:p>
          <a:p>
            <a:pPr lvl="2"/>
            <a:r>
              <a:rPr lang="en-IN" b="1" i="1" dirty="0" smtClean="0"/>
              <a:t>    </a:t>
            </a:r>
          </a:p>
          <a:p>
            <a:pPr lvl="2"/>
            <a:r>
              <a:rPr lang="en-IN" b="1" i="1" dirty="0" smtClean="0"/>
              <a:t>    public static void main(String[] </a:t>
            </a:r>
            <a:r>
              <a:rPr lang="en-IN" b="1" i="1" dirty="0" err="1" smtClean="0"/>
              <a:t>args</a:t>
            </a:r>
            <a:r>
              <a:rPr lang="en-IN" b="1" i="1" dirty="0" smtClean="0"/>
              <a:t>) {</a:t>
            </a:r>
          </a:p>
          <a:p>
            <a:pPr lvl="2"/>
            <a:r>
              <a:rPr lang="en-IN" b="1" i="1" dirty="0" smtClean="0"/>
              <a:t>        </a:t>
            </a:r>
            <a:r>
              <a:rPr lang="en-IN" b="1" i="1" dirty="0" err="1" smtClean="0"/>
              <a:t>int</a:t>
            </a:r>
            <a:r>
              <a:rPr lang="en-IN" b="1" i="1" dirty="0" smtClean="0"/>
              <a:t> </a:t>
            </a:r>
            <a:r>
              <a:rPr lang="en-IN" b="1" i="1" dirty="0" err="1" smtClean="0"/>
              <a:t>localVar</a:t>
            </a:r>
            <a:r>
              <a:rPr lang="en-IN" b="1" i="1" dirty="0" smtClean="0"/>
              <a:t> = 10; // local variable</a:t>
            </a:r>
          </a:p>
          <a:p>
            <a:pPr lvl="2"/>
            <a:r>
              <a:rPr lang="en-IN" b="1" i="1" dirty="0" smtClean="0"/>
              <a:t>        </a:t>
            </a:r>
            <a:r>
              <a:rPr lang="en-IN" b="1" i="1" dirty="0" err="1" smtClean="0"/>
              <a:t>VariablesExample</a:t>
            </a:r>
            <a:r>
              <a:rPr lang="en-IN" b="1" i="1" dirty="0" smtClean="0"/>
              <a:t> </a:t>
            </a:r>
            <a:r>
              <a:rPr lang="en-IN" b="1" i="1" dirty="0" err="1" smtClean="0"/>
              <a:t>obj</a:t>
            </a:r>
            <a:r>
              <a:rPr lang="en-IN" b="1" i="1" dirty="0" smtClean="0"/>
              <a:t> = new </a:t>
            </a:r>
            <a:r>
              <a:rPr lang="en-IN" b="1" i="1" dirty="0" err="1" smtClean="0"/>
              <a:t>VariablesExample</a:t>
            </a:r>
            <a:r>
              <a:rPr lang="en-IN" b="1" i="1" dirty="0" smtClean="0"/>
              <a:t>();</a:t>
            </a:r>
          </a:p>
          <a:p>
            <a:pPr lvl="2"/>
            <a:r>
              <a:rPr lang="en-IN" b="1" i="1" dirty="0" smtClean="0"/>
              <a:t>        </a:t>
            </a:r>
            <a:r>
              <a:rPr lang="en-IN" b="1" i="1" dirty="0" err="1" smtClean="0"/>
              <a:t>System.out.println</a:t>
            </a:r>
            <a:r>
              <a:rPr lang="en-IN" b="1" i="1" dirty="0" smtClean="0"/>
              <a:t>("Local Variable: " + </a:t>
            </a:r>
            <a:r>
              <a:rPr lang="en-IN" b="1" i="1" dirty="0" err="1" smtClean="0"/>
              <a:t>localVar</a:t>
            </a:r>
            <a:r>
              <a:rPr lang="en-IN" b="1" i="1" dirty="0" smtClean="0"/>
              <a:t>);</a:t>
            </a:r>
          </a:p>
          <a:p>
            <a:pPr lvl="2"/>
            <a:r>
              <a:rPr lang="en-IN" b="1" i="1" dirty="0" smtClean="0"/>
              <a:t>        </a:t>
            </a:r>
            <a:r>
              <a:rPr lang="en-IN" b="1" i="1" dirty="0" err="1" smtClean="0"/>
              <a:t>System.out.println</a:t>
            </a:r>
            <a:r>
              <a:rPr lang="en-IN" b="1" i="1" dirty="0" smtClean="0"/>
              <a:t>("Static Variable: " + </a:t>
            </a:r>
            <a:r>
              <a:rPr lang="en-IN" b="1" i="1" dirty="0" err="1" smtClean="0"/>
              <a:t>staticVar</a:t>
            </a:r>
            <a:r>
              <a:rPr lang="en-IN" b="1" i="1" dirty="0" smtClean="0"/>
              <a:t>);</a:t>
            </a:r>
          </a:p>
          <a:p>
            <a:pPr lvl="2"/>
            <a:r>
              <a:rPr lang="en-IN" b="1" i="1" dirty="0" smtClean="0"/>
              <a:t>        </a:t>
            </a:r>
            <a:r>
              <a:rPr lang="en-IN" b="1" i="1" dirty="0" err="1" smtClean="0"/>
              <a:t>System.out.println</a:t>
            </a:r>
            <a:r>
              <a:rPr lang="en-IN" b="1" i="1" dirty="0" smtClean="0"/>
              <a:t>("Instance Variable: " + </a:t>
            </a:r>
            <a:r>
              <a:rPr lang="en-IN" b="1" i="1" dirty="0" err="1" smtClean="0"/>
              <a:t>obj.instanceVar</a:t>
            </a:r>
            <a:r>
              <a:rPr lang="en-IN" b="1" i="1" dirty="0" smtClean="0"/>
              <a:t>);</a:t>
            </a:r>
          </a:p>
          <a:p>
            <a:pPr lvl="2"/>
            <a:r>
              <a:rPr lang="en-IN" b="1" i="1" dirty="0" smtClean="0"/>
              <a:t>    }</a:t>
            </a:r>
          </a:p>
          <a:p>
            <a:pPr lvl="2"/>
            <a:r>
              <a:rPr lang="en-IN" b="1" i="1" dirty="0" smtClean="0"/>
              <a:t>    </a:t>
            </a:r>
          </a:p>
          <a:p>
            <a:pPr lvl="2"/>
            <a:r>
              <a:rPr lang="en-IN" b="1" i="1" dirty="0" smtClean="0"/>
              <a:t>    </a:t>
            </a:r>
            <a:r>
              <a:rPr lang="en-IN" b="1" i="1" dirty="0" err="1" smtClean="0"/>
              <a:t>int</a:t>
            </a:r>
            <a:r>
              <a:rPr lang="en-IN" b="1" i="1" dirty="0" smtClean="0"/>
              <a:t> </a:t>
            </a:r>
            <a:r>
              <a:rPr lang="en-IN" b="1" i="1" dirty="0" err="1" smtClean="0"/>
              <a:t>instanceVar</a:t>
            </a:r>
            <a:r>
              <a:rPr lang="en-IN" b="1" i="1" dirty="0" smtClean="0"/>
              <a:t> = 20; // instance variable</a:t>
            </a:r>
          </a:p>
          <a:p>
            <a:pPr lvl="2"/>
            <a:r>
              <a:rPr lang="en-IN" b="1" i="1" dirty="0" smtClean="0"/>
              <a:t>}	 	</a:t>
            </a:r>
            <a:endParaRPr lang="en-IN" b="1" i="1" dirty="0"/>
          </a:p>
        </p:txBody>
      </p:sp>
    </p:spTree>
    <p:extLst>
      <p:ext uri="{BB962C8B-B14F-4D97-AF65-F5344CB8AC3E}">
        <p14:creationId xmlns:p14="http://schemas.microsoft.com/office/powerpoint/2010/main" val="1027724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What is variable?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A logical name of a Memory location.</a:t>
            </a:r>
          </a:p>
          <a:p>
            <a:pPr marL="0" indent="0">
              <a:buNone/>
            </a:pPr>
            <a:r>
              <a:rPr lang="en-US" dirty="0" smtClean="0"/>
              <a:t>   Or </a:t>
            </a:r>
          </a:p>
          <a:p>
            <a:r>
              <a:rPr lang="en-US" dirty="0" smtClean="0"/>
              <a:t>A </a:t>
            </a:r>
            <a:r>
              <a:rPr lang="en-US" b="1" dirty="0" smtClean="0"/>
              <a:t>variable</a:t>
            </a:r>
            <a:r>
              <a:rPr lang="en-US" dirty="0" smtClean="0"/>
              <a:t> is a name given to a memory location where data is stored during the execution of a program.</a:t>
            </a:r>
          </a:p>
          <a:p>
            <a:r>
              <a:rPr lang="en-US" dirty="0" smtClean="0"/>
              <a:t>Every programming language needs a way to </a:t>
            </a:r>
            <a:r>
              <a:rPr lang="en-US" b="1" dirty="0" smtClean="0"/>
              <a:t>store data</a:t>
            </a:r>
            <a:r>
              <a:rPr lang="en-US" dirty="0" smtClean="0"/>
              <a:t> so that it can be processed.</a:t>
            </a:r>
            <a:br>
              <a:rPr lang="en-US" dirty="0" smtClean="0"/>
            </a:br>
            <a:r>
              <a:rPr lang="en-US" dirty="0" smtClean="0"/>
              <a:t>In Java, this is done using </a:t>
            </a:r>
            <a:r>
              <a:rPr lang="en-US" b="1" dirty="0" smtClean="0"/>
              <a:t>variables</a:t>
            </a:r>
            <a:r>
              <a:rPr lang="en-US" dirty="0" smtClean="0"/>
              <a:t>, which act as named storage locations in memory.</a:t>
            </a:r>
          </a:p>
          <a:p>
            <a:r>
              <a:rPr lang="en-US" dirty="0" smtClean="0"/>
              <a:t>Each variable must have a </a:t>
            </a:r>
            <a:r>
              <a:rPr lang="en-US" b="1" dirty="0" smtClean="0"/>
              <a:t>data type</a:t>
            </a:r>
            <a:r>
              <a:rPr lang="en-US" dirty="0" smtClean="0"/>
              <a:t>, which defines the kind of values it can hold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88088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Example:  	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dirty="0" err="1" smtClean="0"/>
              <a:t>int</a:t>
            </a:r>
            <a:r>
              <a:rPr lang="en-IN" dirty="0" smtClean="0"/>
              <a:t> age = 25;</a:t>
            </a:r>
          </a:p>
          <a:p>
            <a:r>
              <a:rPr lang="en-IN" b="1" dirty="0" err="1" smtClean="0"/>
              <a:t>int</a:t>
            </a:r>
            <a:r>
              <a:rPr lang="en-IN" b="1" dirty="0" smtClean="0"/>
              <a:t> </a:t>
            </a:r>
            <a:r>
              <a:rPr lang="en-IN" b="1" dirty="0" smtClean="0">
                <a:sym typeface="Wingdings" panose="05000000000000000000" pitchFamily="2" charset="2"/>
              </a:rPr>
              <a:t></a:t>
            </a:r>
            <a:r>
              <a:rPr lang="en-IN" b="1" dirty="0" smtClean="0"/>
              <a:t>  Data type</a:t>
            </a:r>
            <a:r>
              <a:rPr lang="en-IN" dirty="0" smtClean="0"/>
              <a:t> (integer)</a:t>
            </a:r>
          </a:p>
          <a:p>
            <a:r>
              <a:rPr lang="en-IN" dirty="0" smtClean="0"/>
              <a:t>Age </a:t>
            </a:r>
            <a:r>
              <a:rPr lang="en-IN" dirty="0" smtClean="0">
                <a:sym typeface="Wingdings" panose="05000000000000000000" pitchFamily="2" charset="2"/>
              </a:rPr>
              <a:t></a:t>
            </a:r>
            <a:r>
              <a:rPr lang="en-IN" dirty="0" smtClean="0"/>
              <a:t> Variable name</a:t>
            </a:r>
          </a:p>
          <a:p>
            <a:r>
              <a:rPr lang="en-IN" dirty="0" smtClean="0"/>
              <a:t>25</a:t>
            </a:r>
            <a:r>
              <a:rPr lang="en-IN" dirty="0" smtClean="0">
                <a:sym typeface="Wingdings" panose="05000000000000000000" pitchFamily="2" charset="2"/>
              </a:rPr>
              <a:t> </a:t>
            </a:r>
            <a:r>
              <a:rPr lang="en-IN" dirty="0" smtClean="0"/>
              <a:t>Value assigned</a:t>
            </a:r>
          </a:p>
          <a:p>
            <a:r>
              <a:rPr lang="en-IN" dirty="0" smtClean="0"/>
              <a:t>Declaration and Initialization</a:t>
            </a:r>
          </a:p>
          <a:p>
            <a:pPr lvl="1"/>
            <a:r>
              <a:rPr lang="en-US" b="1" dirty="0" smtClean="0"/>
              <a:t>Declaration:</a:t>
            </a:r>
            <a:r>
              <a:rPr lang="en-US" dirty="0" smtClean="0"/>
              <a:t> Specifying the variable’s data type and name.</a:t>
            </a:r>
          </a:p>
          <a:p>
            <a:pPr lvl="2"/>
            <a:r>
              <a:rPr lang="en-IN" dirty="0" err="1" smtClean="0"/>
              <a:t>int</a:t>
            </a:r>
            <a:r>
              <a:rPr lang="en-IN" dirty="0" smtClean="0"/>
              <a:t> number;</a:t>
            </a:r>
          </a:p>
          <a:p>
            <a:pPr lvl="1"/>
            <a:r>
              <a:rPr lang="en-US" b="1" dirty="0" smtClean="0"/>
              <a:t>Initialization:</a:t>
            </a:r>
            <a:r>
              <a:rPr lang="en-US" dirty="0" smtClean="0"/>
              <a:t> Assigning a value to the variable.</a:t>
            </a:r>
          </a:p>
          <a:p>
            <a:pPr lvl="2"/>
            <a:r>
              <a:rPr lang="en-IN" dirty="0" smtClean="0"/>
              <a:t>number = 10;</a:t>
            </a:r>
          </a:p>
          <a:p>
            <a:pPr lvl="1"/>
            <a:r>
              <a:rPr lang="en-IN" dirty="0" smtClean="0"/>
              <a:t>Declaration with Initialization:</a:t>
            </a:r>
          </a:p>
          <a:p>
            <a:pPr lvl="2"/>
            <a:r>
              <a:rPr lang="en-IN" dirty="0" err="1" smtClean="0"/>
              <a:t>int</a:t>
            </a:r>
            <a:r>
              <a:rPr lang="en-IN" dirty="0" smtClean="0"/>
              <a:t> number = 10;</a:t>
            </a:r>
          </a:p>
          <a:p>
            <a:pPr lvl="1"/>
            <a:r>
              <a:rPr lang="en-IN" dirty="0" smtClean="0"/>
              <a:t>Multiple variable </a:t>
            </a:r>
            <a:r>
              <a:rPr lang="en-IN" dirty="0" smtClean="0"/>
              <a:t>Declaration with Initialization</a:t>
            </a:r>
          </a:p>
          <a:p>
            <a:pPr lvl="2"/>
            <a:r>
              <a:rPr lang="en-IN" dirty="0" err="1" smtClean="0"/>
              <a:t>int</a:t>
            </a:r>
            <a:r>
              <a:rPr lang="en-IN" dirty="0" smtClean="0"/>
              <a:t> </a:t>
            </a:r>
            <a:r>
              <a:rPr lang="en-IN" dirty="0" err="1" smtClean="0"/>
              <a:t>num</a:t>
            </a:r>
            <a:r>
              <a:rPr lang="en-IN" dirty="0" smtClean="0"/>
              <a:t> = 10, num1 = 12, num_2 = 15 ;</a:t>
            </a:r>
          </a:p>
          <a:p>
            <a:pPr lvl="1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37221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Rules for Naming Variables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Must start with a letter, underscore </a:t>
            </a:r>
            <a:r>
              <a:rPr lang="en-US" dirty="0"/>
              <a:t>_</a:t>
            </a:r>
            <a:r>
              <a:rPr lang="en-US" dirty="0" smtClean="0"/>
              <a:t>, </a:t>
            </a:r>
            <a:r>
              <a:rPr lang="en-IN" dirty="0" smtClean="0"/>
              <a:t>or dollar sign $</a:t>
            </a:r>
          </a:p>
          <a:p>
            <a:r>
              <a:rPr lang="en-US" dirty="0" smtClean="0"/>
              <a:t>Cannot start with a digit.</a:t>
            </a:r>
          </a:p>
          <a:p>
            <a:r>
              <a:rPr lang="en-US" dirty="0" smtClean="0"/>
              <a:t>No spaces or special characters except </a:t>
            </a:r>
            <a:r>
              <a:rPr lang="en-US" dirty="0" smtClean="0"/>
              <a:t>_, </a:t>
            </a:r>
            <a:r>
              <a:rPr lang="en-IN" dirty="0" smtClean="0"/>
              <a:t>or $</a:t>
            </a:r>
          </a:p>
          <a:p>
            <a:r>
              <a:rPr lang="en-US" dirty="0" smtClean="0"/>
              <a:t>Cannot use Java </a:t>
            </a:r>
            <a:r>
              <a:rPr lang="en-US" b="1" dirty="0" smtClean="0"/>
              <a:t>reserved keywords</a:t>
            </a:r>
            <a:r>
              <a:rPr lang="en-US" dirty="0" smtClean="0"/>
              <a:t> (</a:t>
            </a:r>
            <a:r>
              <a:rPr lang="en-US" dirty="0" err="1" smtClean="0"/>
              <a:t>e.g.class</a:t>
            </a:r>
            <a:r>
              <a:rPr lang="en-US" dirty="0" smtClean="0"/>
              <a:t>, </a:t>
            </a:r>
            <a:r>
              <a:rPr lang="en-US" dirty="0" err="1" smtClean="0"/>
              <a:t>int</a:t>
            </a:r>
            <a:r>
              <a:rPr lang="en-US" dirty="0" smtClean="0"/>
              <a:t>, if, final etc.)</a:t>
            </a:r>
          </a:p>
          <a:p>
            <a:r>
              <a:rPr lang="en-IN" dirty="0" smtClean="0"/>
              <a:t>Case-sensitive </a:t>
            </a:r>
            <a:r>
              <a:rPr lang="en-IN" i="1" dirty="0" smtClean="0"/>
              <a:t>NUM</a:t>
            </a:r>
            <a:r>
              <a:rPr lang="en-IN" dirty="0" smtClean="0"/>
              <a:t> and </a:t>
            </a:r>
            <a:r>
              <a:rPr lang="en-IN" i="1" dirty="0" err="1" smtClean="0"/>
              <a:t>num</a:t>
            </a:r>
            <a:r>
              <a:rPr lang="en-IN" dirty="0" smtClean="0"/>
              <a:t> are different</a:t>
            </a:r>
          </a:p>
          <a:p>
            <a:r>
              <a:rPr lang="en-IN" dirty="0" smtClean="0"/>
              <a:t>Valid names:</a:t>
            </a:r>
          </a:p>
          <a:p>
            <a:pPr lvl="1"/>
            <a:r>
              <a:rPr lang="en-IN" i="1" dirty="0" err="1" smtClean="0"/>
              <a:t>totalMarks</a:t>
            </a:r>
            <a:r>
              <a:rPr lang="en-IN" i="1" dirty="0" smtClean="0"/>
              <a:t>, _count</a:t>
            </a:r>
            <a:r>
              <a:rPr lang="en-IN" dirty="0" smtClean="0"/>
              <a:t>, $salary, Num_2, num3</a:t>
            </a:r>
            <a:endParaRPr lang="en-IN" dirty="0" smtClean="0"/>
          </a:p>
          <a:p>
            <a:r>
              <a:rPr lang="en-IN" dirty="0" smtClean="0"/>
              <a:t>Invalid names:</a:t>
            </a:r>
          </a:p>
          <a:p>
            <a:pPr lvl="1"/>
            <a:r>
              <a:rPr lang="en-IN" i="1" dirty="0" smtClean="0"/>
              <a:t>2ndNumber, employee-name,</a:t>
            </a:r>
            <a:r>
              <a:rPr lang="en-IN" dirty="0" smtClean="0"/>
              <a:t> </a:t>
            </a:r>
            <a:r>
              <a:rPr lang="en-IN" i="1" dirty="0" smtClean="0"/>
              <a:t>class</a:t>
            </a:r>
            <a:endParaRPr lang="en-IN" i="1" dirty="0"/>
          </a:p>
        </p:txBody>
      </p:sp>
    </p:spTree>
    <p:extLst>
      <p:ext uri="{BB962C8B-B14F-4D97-AF65-F5344CB8AC3E}">
        <p14:creationId xmlns:p14="http://schemas.microsoft.com/office/powerpoint/2010/main" val="3640230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Types of Variables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Java supports </a:t>
            </a:r>
            <a:r>
              <a:rPr lang="en-US" b="1" dirty="0" smtClean="0"/>
              <a:t>three kinds of variables</a:t>
            </a:r>
            <a:r>
              <a:rPr lang="en-US" dirty="0" smtClean="0"/>
              <a:t> based on their scope and lifetime.</a:t>
            </a:r>
            <a:endParaRPr lang="en-IN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38200" y="2858294"/>
          <a:ext cx="10515600" cy="2286000"/>
        </p:xfrm>
        <a:graphic>
          <a:graphicData uri="http://schemas.openxmlformats.org/drawingml/2006/table">
            <a:tbl>
              <a:tblPr/>
              <a:tblGrid>
                <a:gridCol w="2628900">
                  <a:extLst>
                    <a:ext uri="{9D8B030D-6E8A-4147-A177-3AD203B41FA5}">
                      <a16:colId xmlns:a16="http://schemas.microsoft.com/office/drawing/2014/main" val="275611803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27773796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408024526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71411935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IN" b="1"/>
                        <a:t>Type</a:t>
                      </a:r>
                      <a:endParaRPr lang="en-IN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b="1"/>
                        <a:t>Defined Inside</a:t>
                      </a:r>
                      <a:endParaRPr lang="en-IN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b="1"/>
                        <a:t>Memory Location</a:t>
                      </a:r>
                      <a:endParaRPr lang="en-IN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b="1"/>
                        <a:t>Lifetime</a:t>
                      </a:r>
                      <a:endParaRPr lang="en-IN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509212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IN" b="1"/>
                        <a:t>Local Variable</a:t>
                      </a:r>
                      <a:endParaRPr lang="en-IN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/>
                        <a:t>Methods, constructors, or blocks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/>
                        <a:t>Stack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/>
                        <a:t>Until method/block ends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996503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IN" b="1"/>
                        <a:t>Instance Variable</a:t>
                      </a:r>
                      <a:endParaRPr lang="en-IN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Inside class but outside methods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/>
                        <a:t>Heap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Exists as long as object exists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42575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IN" b="1"/>
                        <a:t>Static Variable</a:t>
                      </a:r>
                      <a:endParaRPr lang="en-IN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Inside class with static keyword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/>
                        <a:t>Method Area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Exists for the entire program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67334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8150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Example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/>
              <a:t>public class </a:t>
            </a:r>
            <a:r>
              <a:rPr lang="en-IN" dirty="0" err="1" smtClean="0"/>
              <a:t>VariableTypes</a:t>
            </a:r>
            <a:r>
              <a:rPr lang="en-IN" dirty="0" smtClean="0"/>
              <a:t> {</a:t>
            </a:r>
          </a:p>
          <a:p>
            <a:r>
              <a:rPr lang="en-IN" dirty="0" smtClean="0"/>
              <a:t>    </a:t>
            </a:r>
            <a:r>
              <a:rPr lang="en-IN" dirty="0" err="1" smtClean="0"/>
              <a:t>int</a:t>
            </a:r>
            <a:r>
              <a:rPr lang="en-IN" dirty="0" smtClean="0"/>
              <a:t> </a:t>
            </a:r>
            <a:r>
              <a:rPr lang="en-IN" dirty="0" err="1" smtClean="0"/>
              <a:t>instanceVar</a:t>
            </a:r>
            <a:r>
              <a:rPr lang="en-IN" dirty="0" smtClean="0"/>
              <a:t> = 5;     // Instance variable</a:t>
            </a:r>
          </a:p>
          <a:p>
            <a:r>
              <a:rPr lang="en-IN" dirty="0" smtClean="0"/>
              <a:t>    static </a:t>
            </a:r>
            <a:r>
              <a:rPr lang="en-IN" dirty="0" err="1" smtClean="0"/>
              <a:t>int</a:t>
            </a:r>
            <a:r>
              <a:rPr lang="en-IN" dirty="0" smtClean="0"/>
              <a:t> </a:t>
            </a:r>
            <a:r>
              <a:rPr lang="en-IN" dirty="0" err="1" smtClean="0"/>
              <a:t>staticVar</a:t>
            </a:r>
            <a:r>
              <a:rPr lang="en-IN" dirty="0" smtClean="0"/>
              <a:t> = 10; // Static variable</a:t>
            </a:r>
          </a:p>
          <a:p>
            <a:r>
              <a:rPr lang="en-IN" dirty="0" smtClean="0"/>
              <a:t>    </a:t>
            </a:r>
          </a:p>
          <a:p>
            <a:r>
              <a:rPr lang="en-IN" dirty="0" smtClean="0"/>
              <a:t>    public void display() {</a:t>
            </a:r>
          </a:p>
          <a:p>
            <a:r>
              <a:rPr lang="en-IN" dirty="0" smtClean="0"/>
              <a:t>        </a:t>
            </a:r>
            <a:r>
              <a:rPr lang="en-IN" dirty="0" err="1" smtClean="0"/>
              <a:t>int</a:t>
            </a:r>
            <a:r>
              <a:rPr lang="en-IN" dirty="0" smtClean="0"/>
              <a:t> </a:t>
            </a:r>
            <a:r>
              <a:rPr lang="en-IN" dirty="0" err="1" smtClean="0"/>
              <a:t>localVar</a:t>
            </a:r>
            <a:r>
              <a:rPr lang="en-IN" dirty="0" smtClean="0"/>
              <a:t> = 15;   // Local variable</a:t>
            </a:r>
          </a:p>
          <a:p>
            <a:r>
              <a:rPr lang="en-IN" dirty="0" smtClean="0"/>
              <a:t>        </a:t>
            </a:r>
            <a:r>
              <a:rPr lang="en-IN" dirty="0" err="1" smtClean="0"/>
              <a:t>System.out.println</a:t>
            </a:r>
            <a:r>
              <a:rPr lang="en-IN" dirty="0" smtClean="0"/>
              <a:t>(</a:t>
            </a:r>
            <a:r>
              <a:rPr lang="en-IN" dirty="0" err="1" smtClean="0"/>
              <a:t>localVar</a:t>
            </a:r>
            <a:r>
              <a:rPr lang="en-IN" dirty="0" smtClean="0"/>
              <a:t>);</a:t>
            </a:r>
          </a:p>
          <a:p>
            <a:r>
              <a:rPr lang="en-IN" dirty="0" smtClean="0"/>
              <a:t>    }</a:t>
            </a:r>
          </a:p>
          <a:p>
            <a:r>
              <a:rPr lang="en-IN" dirty="0" smtClean="0"/>
              <a:t>}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496898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Data Types in Java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Java is a </a:t>
            </a:r>
            <a:r>
              <a:rPr lang="en-US" b="1" dirty="0" smtClean="0"/>
              <a:t>statically typed language</a:t>
            </a:r>
            <a:r>
              <a:rPr lang="en-US" dirty="0" smtClean="0"/>
              <a:t>, meaning every variable must have a declared data type. Java’s data types are divided into </a:t>
            </a:r>
          </a:p>
          <a:p>
            <a:r>
              <a:rPr lang="en-US" b="1" dirty="0" smtClean="0"/>
              <a:t>Primitive</a:t>
            </a:r>
            <a:r>
              <a:rPr lang="en-US" dirty="0" smtClean="0"/>
              <a:t> and </a:t>
            </a:r>
          </a:p>
          <a:p>
            <a:r>
              <a:rPr lang="en-US" b="1" dirty="0" smtClean="0"/>
              <a:t>Non-Primitive</a:t>
            </a:r>
            <a:r>
              <a:rPr lang="en-US" dirty="0" smtClean="0"/>
              <a:t> types.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08292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Primitive Data Types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2812834"/>
              </p:ext>
            </p:extLst>
          </p:nvPr>
        </p:nvGraphicFramePr>
        <p:xfrm>
          <a:off x="838200" y="1690690"/>
          <a:ext cx="10515600" cy="4093684"/>
        </p:xfrm>
        <a:graphic>
          <a:graphicData uri="http://schemas.openxmlformats.org/drawingml/2006/table">
            <a:tbl>
              <a:tblPr/>
              <a:tblGrid>
                <a:gridCol w="2103120">
                  <a:extLst>
                    <a:ext uri="{9D8B030D-6E8A-4147-A177-3AD203B41FA5}">
                      <a16:colId xmlns:a16="http://schemas.microsoft.com/office/drawing/2014/main" val="3895534679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750128123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455948134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4191140103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465969793"/>
                    </a:ext>
                  </a:extLst>
                </a:gridCol>
              </a:tblGrid>
              <a:tr h="419865">
                <a:tc>
                  <a:txBody>
                    <a:bodyPr/>
                    <a:lstStyle/>
                    <a:p>
                      <a:r>
                        <a:rPr lang="en-IN" b="1"/>
                        <a:t>Data Type</a:t>
                      </a:r>
                      <a:endParaRPr lang="en-IN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b="1"/>
                        <a:t>Size</a:t>
                      </a:r>
                      <a:endParaRPr lang="en-IN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b="1"/>
                        <a:t>Default Value</a:t>
                      </a:r>
                      <a:endParaRPr lang="en-IN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b="1"/>
                        <a:t>Range</a:t>
                      </a:r>
                      <a:endParaRPr lang="en-IN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b="1"/>
                        <a:t>Example</a:t>
                      </a:r>
                      <a:endParaRPr lang="en-IN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5181030"/>
                  </a:ext>
                </a:extLst>
              </a:tr>
              <a:tr h="419865">
                <a:tc>
                  <a:txBody>
                    <a:bodyPr/>
                    <a:lstStyle/>
                    <a:p>
                      <a:r>
                        <a:rPr lang="en-IN"/>
                        <a:t>byte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/>
                        <a:t>1 byte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/>
                        <a:t>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/>
                        <a:t>–128 to 127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/>
                        <a:t>byte b = 100;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8743906"/>
                  </a:ext>
                </a:extLst>
              </a:tr>
              <a:tr h="419865">
                <a:tc>
                  <a:txBody>
                    <a:bodyPr/>
                    <a:lstStyle/>
                    <a:p>
                      <a:r>
                        <a:rPr lang="en-IN"/>
                        <a:t>short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/>
                        <a:t>2 bytes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/>
                        <a:t>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/>
                        <a:t>–32,768 to 32,767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/>
                        <a:t>short s = 1000;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0055873"/>
                  </a:ext>
                </a:extLst>
              </a:tr>
              <a:tr h="419865">
                <a:tc>
                  <a:txBody>
                    <a:bodyPr/>
                    <a:lstStyle/>
                    <a:p>
                      <a:r>
                        <a:rPr lang="en-IN"/>
                        <a:t>int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/>
                        <a:t>4 bytes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/>
                        <a:t>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/>
                        <a:t>–2³¹ to 2³¹–1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/>
                        <a:t>int num = 50000;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7848562"/>
                  </a:ext>
                </a:extLst>
              </a:tr>
              <a:tr h="419865">
                <a:tc>
                  <a:txBody>
                    <a:bodyPr/>
                    <a:lstStyle/>
                    <a:p>
                      <a:r>
                        <a:rPr lang="en-IN"/>
                        <a:t>long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/>
                        <a:t>8 bytes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/>
                        <a:t>0L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/>
                        <a:t>–2⁶³ to 2⁶³–1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/>
                        <a:t>long l = 100000L;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9004361"/>
                  </a:ext>
                </a:extLst>
              </a:tr>
              <a:tr h="419865">
                <a:tc>
                  <a:txBody>
                    <a:bodyPr/>
                    <a:lstStyle/>
                    <a:p>
                      <a:r>
                        <a:rPr lang="en-IN"/>
                        <a:t>float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/>
                        <a:t>4 bytes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/>
                        <a:t>0.0f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/>
                        <a:t>~6–7 decimal digits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/>
                        <a:t>float f = 3.14f;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8866125"/>
                  </a:ext>
                </a:extLst>
              </a:tr>
              <a:tr h="734764">
                <a:tc>
                  <a:txBody>
                    <a:bodyPr/>
                    <a:lstStyle/>
                    <a:p>
                      <a:r>
                        <a:rPr lang="en-IN"/>
                        <a:t>double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/>
                        <a:t>8 bytes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/>
                        <a:t>0.0d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/>
                        <a:t>~15 decimal digits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/>
                        <a:t>double d = 3.141592653;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7659006"/>
                  </a:ext>
                </a:extLst>
              </a:tr>
              <a:tr h="419865">
                <a:tc>
                  <a:txBody>
                    <a:bodyPr/>
                    <a:lstStyle/>
                    <a:p>
                      <a:r>
                        <a:rPr lang="en-IN"/>
                        <a:t>char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/>
                        <a:t>2 bytes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/>
                        <a:t>\u0000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/>
                        <a:t>Unicode characters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/>
                        <a:t>char c = 'A';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5405629"/>
                  </a:ext>
                </a:extLst>
              </a:tr>
              <a:tr h="419865">
                <a:tc>
                  <a:txBody>
                    <a:bodyPr/>
                    <a:lstStyle/>
                    <a:p>
                      <a:r>
                        <a:rPr lang="en-IN"/>
                        <a:t>boolean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/>
                        <a:t>1 bit*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/>
                        <a:t>false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/>
                        <a:t>true / false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dirty="0" err="1"/>
                        <a:t>boolean</a:t>
                      </a:r>
                      <a:r>
                        <a:rPr lang="en-IN" dirty="0"/>
                        <a:t> flag = true;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52747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43996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Non-Primitive Data Types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8211813"/>
              </p:ext>
            </p:extLst>
          </p:nvPr>
        </p:nvGraphicFramePr>
        <p:xfrm>
          <a:off x="838200" y="2315359"/>
          <a:ext cx="10515600" cy="2600335"/>
        </p:xfrm>
        <a:graphic>
          <a:graphicData uri="http://schemas.openxmlformats.org/drawingml/2006/table">
            <a:tbl>
              <a:tblPr/>
              <a:tblGrid>
                <a:gridCol w="3505200">
                  <a:extLst>
                    <a:ext uri="{9D8B030D-6E8A-4147-A177-3AD203B41FA5}">
                      <a16:colId xmlns:a16="http://schemas.microsoft.com/office/drawing/2014/main" val="1219840572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4280470537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588524071"/>
                    </a:ext>
                  </a:extLst>
                </a:gridCol>
              </a:tblGrid>
              <a:tr h="520067">
                <a:tc>
                  <a:txBody>
                    <a:bodyPr/>
                    <a:lstStyle/>
                    <a:p>
                      <a:r>
                        <a:rPr lang="en-IN" b="1"/>
                        <a:t>Type</a:t>
                      </a:r>
                      <a:endParaRPr lang="en-IN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b="1"/>
                        <a:t>Example</a:t>
                      </a:r>
                      <a:endParaRPr lang="en-IN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b="1"/>
                        <a:t>Usage</a:t>
                      </a:r>
                      <a:endParaRPr lang="en-IN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9493110"/>
                  </a:ext>
                </a:extLst>
              </a:tr>
              <a:tr h="520067">
                <a:tc>
                  <a:txBody>
                    <a:bodyPr/>
                    <a:lstStyle/>
                    <a:p>
                      <a:r>
                        <a:rPr lang="en-IN" b="1"/>
                        <a:t>String</a:t>
                      </a:r>
                      <a:endParaRPr lang="en-IN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/>
                        <a:t>"Hello"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/>
                        <a:t>Sequence of characters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3119170"/>
                  </a:ext>
                </a:extLst>
              </a:tr>
              <a:tr h="520067">
                <a:tc>
                  <a:txBody>
                    <a:bodyPr/>
                    <a:lstStyle/>
                    <a:p>
                      <a:r>
                        <a:rPr lang="en-IN" b="1"/>
                        <a:t>Arrays</a:t>
                      </a:r>
                      <a:endParaRPr lang="en-IN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/>
                        <a:t>{1, 2, 3}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Store multiple values of same type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9504970"/>
                  </a:ext>
                </a:extLst>
              </a:tr>
              <a:tr h="520067">
                <a:tc>
                  <a:txBody>
                    <a:bodyPr/>
                    <a:lstStyle/>
                    <a:p>
                      <a:r>
                        <a:rPr lang="en-IN" b="1"/>
                        <a:t>Classes</a:t>
                      </a:r>
                      <a:endParaRPr lang="en-IN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/>
                        <a:t>Student, Car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/>
                        <a:t>User-defined objects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2526956"/>
                  </a:ext>
                </a:extLst>
              </a:tr>
              <a:tr h="520067">
                <a:tc>
                  <a:txBody>
                    <a:bodyPr/>
                    <a:lstStyle/>
                    <a:p>
                      <a:r>
                        <a:rPr lang="en-IN" b="1"/>
                        <a:t>Interfaces</a:t>
                      </a:r>
                      <a:endParaRPr lang="en-IN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/>
                        <a:t>Runnable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Define behavior contracts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19433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03033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</TotalTime>
  <Words>722</Words>
  <Application>Microsoft Office PowerPoint</Application>
  <PresentationFormat>Widescreen</PresentationFormat>
  <Paragraphs>155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Office Theme</vt:lpstr>
      <vt:lpstr>Variable and Data Type</vt:lpstr>
      <vt:lpstr>What is variable?</vt:lpstr>
      <vt:lpstr>Example:   </vt:lpstr>
      <vt:lpstr>Rules for Naming Variables</vt:lpstr>
      <vt:lpstr>Types of Variables</vt:lpstr>
      <vt:lpstr>Example</vt:lpstr>
      <vt:lpstr>Data Types in Java</vt:lpstr>
      <vt:lpstr>Primitive Data Types</vt:lpstr>
      <vt:lpstr>Non-Primitive Data Types</vt:lpstr>
      <vt:lpstr>Type Conversion</vt:lpstr>
      <vt:lpstr>Constants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Variable and Data Type</dc:title>
  <dc:creator>cse</dc:creator>
  <cp:lastModifiedBy>cse</cp:lastModifiedBy>
  <cp:revision>6</cp:revision>
  <dcterms:created xsi:type="dcterms:W3CDTF">2025-08-12T06:10:59Z</dcterms:created>
  <dcterms:modified xsi:type="dcterms:W3CDTF">2025-08-12T11:02:12Z</dcterms:modified>
</cp:coreProperties>
</file>