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72" r:id="rId6"/>
    <p:sldId id="261" r:id="rId7"/>
    <p:sldId id="262" r:id="rId8"/>
    <p:sldId id="263" r:id="rId9"/>
    <p:sldId id="27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C8D3-AC9A-450D-8B7E-B5AA4668C86B}" type="datetimeFigureOut">
              <a:rPr lang="en-IN" smtClean="0"/>
              <a:t>14-08-2025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FB12-7DB8-4B27-ACF2-75325C0D8B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4275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C8D3-AC9A-450D-8B7E-B5AA4668C86B}" type="datetimeFigureOut">
              <a:rPr lang="en-IN" smtClean="0"/>
              <a:t>14-08-2025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FB12-7DB8-4B27-ACF2-75325C0D8B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08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C8D3-AC9A-450D-8B7E-B5AA4668C86B}" type="datetimeFigureOut">
              <a:rPr lang="en-IN" smtClean="0"/>
              <a:t>14-08-2025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FB12-7DB8-4B27-ACF2-75325C0D8B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8669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C8D3-AC9A-450D-8B7E-B5AA4668C86B}" type="datetimeFigureOut">
              <a:rPr lang="en-IN" smtClean="0"/>
              <a:t>14-08-2025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FB12-7DB8-4B27-ACF2-75325C0D8B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4980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C8D3-AC9A-450D-8B7E-B5AA4668C86B}" type="datetimeFigureOut">
              <a:rPr lang="en-IN" smtClean="0"/>
              <a:t>14-08-2025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FB12-7DB8-4B27-ACF2-75325C0D8B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5068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C8D3-AC9A-450D-8B7E-B5AA4668C86B}" type="datetimeFigureOut">
              <a:rPr lang="en-IN" smtClean="0"/>
              <a:t>14-08-2025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FB12-7DB8-4B27-ACF2-75325C0D8B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403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C8D3-AC9A-450D-8B7E-B5AA4668C86B}" type="datetimeFigureOut">
              <a:rPr lang="en-IN" smtClean="0"/>
              <a:t>14-08-2025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FB12-7DB8-4B27-ACF2-75325C0D8B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201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C8D3-AC9A-450D-8B7E-B5AA4668C86B}" type="datetimeFigureOut">
              <a:rPr lang="en-IN" smtClean="0"/>
              <a:t>14-08-2025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FB12-7DB8-4B27-ACF2-75325C0D8B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7954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C8D3-AC9A-450D-8B7E-B5AA4668C86B}" type="datetimeFigureOut">
              <a:rPr lang="en-IN" smtClean="0"/>
              <a:t>14-08-2025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FB12-7DB8-4B27-ACF2-75325C0D8B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5532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C8D3-AC9A-450D-8B7E-B5AA4668C86B}" type="datetimeFigureOut">
              <a:rPr lang="en-IN" smtClean="0"/>
              <a:t>14-08-2025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FB12-7DB8-4B27-ACF2-75325C0D8B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6124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C8D3-AC9A-450D-8B7E-B5AA4668C86B}" type="datetimeFigureOut">
              <a:rPr lang="en-IN" smtClean="0"/>
              <a:t>14-08-2025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FB12-7DB8-4B27-ACF2-75325C0D8B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813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DC8D3-AC9A-450D-8B7E-B5AA4668C86B}" type="datetimeFigureOut">
              <a:rPr lang="en-IN" smtClean="0"/>
              <a:t>14-08-2025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1FB12-7DB8-4B27-ACF2-75325C0D8B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840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Features of Java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err="1" smtClean="0"/>
              <a:t>Prof.</a:t>
            </a:r>
            <a:r>
              <a:rPr lang="en-IN" dirty="0" smtClean="0"/>
              <a:t> Savita Sheoran</a:t>
            </a:r>
          </a:p>
          <a:p>
            <a:r>
              <a:rPr lang="en-IN" dirty="0" smtClean="0"/>
              <a:t>Indira Gandhi University Meerpur, Haryana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32562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Multithreaded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has built-in support for </a:t>
            </a:r>
            <a:r>
              <a:rPr lang="en-US" b="1" dirty="0" smtClean="0"/>
              <a:t>multithreaded programming</a:t>
            </a:r>
            <a:r>
              <a:rPr lang="en-US" dirty="0" smtClean="0"/>
              <a:t>.</a:t>
            </a:r>
          </a:p>
          <a:p>
            <a:r>
              <a:rPr lang="en-IN" dirty="0" smtClean="0"/>
              <a:t>Threads are lightweight processes.</a:t>
            </a:r>
          </a:p>
          <a:p>
            <a:r>
              <a:rPr lang="en-IN" dirty="0" smtClean="0"/>
              <a:t>Java provides classes like Thread, Runnable, </a:t>
            </a:r>
            <a:r>
              <a:rPr lang="en-IN" dirty="0" err="1" smtClean="0"/>
              <a:t>ExecutorServices</a:t>
            </a:r>
            <a:r>
              <a:rPr lang="en-IN" dirty="0" smtClean="0"/>
              <a:t>, and concurrent utilities (java.util.concurrent).</a:t>
            </a:r>
          </a:p>
          <a:p>
            <a:r>
              <a:rPr lang="en-US" dirty="0" smtClean="0"/>
              <a:t>Helps in building </a:t>
            </a:r>
            <a:r>
              <a:rPr lang="en-US" b="1" dirty="0" smtClean="0"/>
              <a:t>interactive</a:t>
            </a:r>
            <a:r>
              <a:rPr lang="en-US" dirty="0" smtClean="0"/>
              <a:t> and </a:t>
            </a:r>
            <a:r>
              <a:rPr lang="en-US" b="1" dirty="0" smtClean="0"/>
              <a:t>high-performance</a:t>
            </a:r>
            <a:r>
              <a:rPr lang="en-US" dirty="0" smtClean="0"/>
              <a:t> applications.</a:t>
            </a:r>
          </a:p>
          <a:p>
            <a:r>
              <a:rPr lang="en-US" dirty="0" smtClean="0"/>
              <a:t>Java's multithreading capability simplifies the development of applications that must perform several tasks simultaneously."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34341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Architecture-Neutral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programs do not depend on </a:t>
            </a:r>
            <a:r>
              <a:rPr lang="en-US" b="1" dirty="0" smtClean="0"/>
              <a:t>processor architecture (for example, X86, ARM, Intel, etc.).</a:t>
            </a:r>
          </a:p>
          <a:p>
            <a:r>
              <a:rPr lang="en-US" dirty="0" smtClean="0"/>
              <a:t>Bytecode provides a neutral format interpreted on any machine with </a:t>
            </a:r>
            <a:r>
              <a:rPr lang="en-US" dirty="0"/>
              <a:t>JVM.</a:t>
            </a:r>
          </a:p>
          <a:p>
            <a:r>
              <a:rPr lang="en-US" altLang="en-US" dirty="0" smtClean="0"/>
              <a:t>Same . Class files can run across desktops, mobile devices, and servers.</a:t>
            </a:r>
          </a:p>
          <a:p>
            <a:r>
              <a:rPr lang="en-US" altLang="en-US" i="1" dirty="0">
                <a:latin typeface="Arial" panose="020B0604020202020204" pitchFamily="34" charset="0"/>
              </a:rPr>
              <a:t>Java bytecode is not optimized for any specific processor, making it truly architecture-neutral."</a:t>
            </a:r>
            <a:endParaRPr lang="en-US" altLang="en-US" dirty="0">
              <a:latin typeface="Arial" panose="020B0604020202020204" pitchFamily="34" charset="0"/>
            </a:endParaRPr>
          </a:p>
          <a:p>
            <a:endParaRPr lang="en-US" altLang="en-US" dirty="0" smtClean="0"/>
          </a:p>
          <a:p>
            <a:endParaRPr lang="en-IN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107722"/>
            <a:ext cx="23275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624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Portable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is </a:t>
            </a:r>
            <a:r>
              <a:rPr lang="en-US" b="1" dirty="0" smtClean="0"/>
              <a:t>highly portable</a:t>
            </a:r>
            <a:r>
              <a:rPr lang="en-US" dirty="0" smtClean="0"/>
              <a:t> across platforms and systems.</a:t>
            </a:r>
          </a:p>
          <a:p>
            <a:r>
              <a:rPr lang="en-US" dirty="0" smtClean="0"/>
              <a:t>No implementation-dependent aspects (like size of integers, memory alignment).</a:t>
            </a:r>
          </a:p>
          <a:p>
            <a:r>
              <a:rPr lang="en-US" dirty="0" smtClean="0"/>
              <a:t>Java standard libraries and bytecode make applications portable from one OS to another.</a:t>
            </a:r>
          </a:p>
          <a:p>
            <a:r>
              <a:rPr lang="en-US" dirty="0" smtClean="0"/>
              <a:t>ava’s portability is enhanced by strict typing and standard-sized primitive types."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23484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High Performance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is not as fast as C/C++, but the </a:t>
            </a:r>
            <a:r>
              <a:rPr lang="en-US" b="1" dirty="0" smtClean="0"/>
              <a:t>JIT (Just-In-Time) compiler</a:t>
            </a:r>
            <a:r>
              <a:rPr lang="en-US" dirty="0" smtClean="0"/>
              <a:t> and </a:t>
            </a:r>
            <a:r>
              <a:rPr lang="en-US" b="1" dirty="0" err="1" smtClean="0"/>
              <a:t>HotSpot</a:t>
            </a:r>
            <a:r>
              <a:rPr lang="en-US" b="1" dirty="0" smtClean="0"/>
              <a:t> JVM</a:t>
            </a:r>
            <a:r>
              <a:rPr lang="en-US" dirty="0" smtClean="0"/>
              <a:t> greatly enhance its performance.</a:t>
            </a:r>
          </a:p>
          <a:p>
            <a:r>
              <a:rPr lang="en-US" altLang="en-US" dirty="0" smtClean="0"/>
              <a:t>Java optimizes frequently executed code during runtime.</a:t>
            </a:r>
          </a:p>
          <a:p>
            <a:r>
              <a:rPr lang="en-US" altLang="en-US" dirty="0" smtClean="0"/>
              <a:t>Suitable for enterprise and mobile applications where </a:t>
            </a:r>
            <a:r>
              <a:rPr lang="en-US" altLang="en-US" dirty="0" smtClean="0">
                <a:latin typeface="Arial" panose="020B0604020202020204" pitchFamily="34" charset="0"/>
              </a:rPr>
              <a:t>performance </a:t>
            </a:r>
            <a:r>
              <a:rPr lang="en-US" altLang="en-US" dirty="0" smtClean="0"/>
              <a:t>is critical but manageable.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dirty="0" smtClean="0"/>
              <a:t>Java delivers high performance through JIT compilation, which converts bytecode into optimized native code."</a:t>
            </a:r>
            <a:endParaRPr lang="en-US" altLang="en-US" dirty="0" smtClean="0">
              <a:latin typeface="Arial" panose="020B0604020202020204" pitchFamily="34" charset="0"/>
            </a:endParaRPr>
          </a:p>
          <a:p>
            <a:endParaRPr lang="en-IN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8979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Distributed 	 	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supports </a:t>
            </a:r>
            <a:r>
              <a:rPr lang="en-US" b="1" dirty="0" smtClean="0"/>
              <a:t>distributed computing</a:t>
            </a:r>
            <a:r>
              <a:rPr lang="en-US" dirty="0" smtClean="0"/>
              <a:t> and </a:t>
            </a:r>
            <a:r>
              <a:rPr lang="en-US" b="1" dirty="0" smtClean="0"/>
              <a:t>network-based applications.</a:t>
            </a:r>
          </a:p>
          <a:p>
            <a:r>
              <a:rPr lang="en-IN" dirty="0" smtClean="0"/>
              <a:t>Built-in support for:</a:t>
            </a:r>
          </a:p>
          <a:p>
            <a:pPr lvl="1"/>
            <a:r>
              <a:rPr lang="en-IN" b="1" dirty="0" smtClean="0"/>
              <a:t>TCP/IP networking</a:t>
            </a:r>
            <a:r>
              <a:rPr lang="en-IN" dirty="0" smtClean="0"/>
              <a:t> (java.net)</a:t>
            </a:r>
          </a:p>
          <a:p>
            <a:pPr lvl="1"/>
            <a:r>
              <a:rPr lang="en-IN" dirty="0" smtClean="0"/>
              <a:t>Remote Method Invocation (RMI)</a:t>
            </a:r>
          </a:p>
          <a:p>
            <a:pPr lvl="1"/>
            <a:r>
              <a:rPr lang="en-IN" dirty="0" smtClean="0"/>
              <a:t>Web services  	</a:t>
            </a:r>
          </a:p>
          <a:p>
            <a:pPr lvl="1"/>
            <a:r>
              <a:rPr lang="en-IN" b="1" dirty="0" smtClean="0"/>
              <a:t>CORBA</a:t>
            </a:r>
            <a:r>
              <a:rPr lang="en-IN" dirty="0" smtClean="0"/>
              <a:t>, </a:t>
            </a:r>
            <a:r>
              <a:rPr lang="en-IN" b="1" dirty="0" smtClean="0"/>
              <a:t>Sockets</a:t>
            </a:r>
            <a:r>
              <a:rPr lang="en-IN" dirty="0" smtClean="0"/>
              <a:t>, </a:t>
            </a:r>
            <a:r>
              <a:rPr lang="en-IN" b="1" dirty="0" smtClean="0"/>
              <a:t>Multicast</a:t>
            </a:r>
          </a:p>
          <a:p>
            <a:r>
              <a:rPr lang="en-US" dirty="0" smtClean="0"/>
              <a:t>Java EE (Jakarta EE) further extends this for enterprise applications.</a:t>
            </a:r>
          </a:p>
          <a:p>
            <a:r>
              <a:rPr lang="en-US" dirty="0" smtClean="0"/>
              <a:t>Java is designed with the distributed environment of the Internet in mind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94790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Dynamic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supports </a:t>
            </a:r>
            <a:r>
              <a:rPr lang="en-US" b="1" dirty="0" smtClean="0"/>
              <a:t>runtime loading</a:t>
            </a:r>
            <a:r>
              <a:rPr lang="en-US" dirty="0" smtClean="0"/>
              <a:t> of classes and code from remote sources.</a:t>
            </a:r>
          </a:p>
          <a:p>
            <a:r>
              <a:rPr lang="en-US" dirty="0" smtClean="0"/>
              <a:t>Classes are linked as needed during runtime.</a:t>
            </a:r>
          </a:p>
          <a:p>
            <a:r>
              <a:rPr lang="en-US" dirty="0" smtClean="0"/>
              <a:t>Supports </a:t>
            </a:r>
            <a:r>
              <a:rPr lang="en-US" b="1" dirty="0" smtClean="0"/>
              <a:t>reflection</a:t>
            </a:r>
            <a:r>
              <a:rPr lang="en-US" dirty="0" smtClean="0"/>
              <a:t>, </a:t>
            </a:r>
            <a:r>
              <a:rPr lang="en-US" b="1" dirty="0" smtClean="0"/>
              <a:t>dynamic proxies</a:t>
            </a:r>
            <a:r>
              <a:rPr lang="en-US" dirty="0" smtClean="0"/>
              <a:t>, and </a:t>
            </a:r>
            <a:r>
              <a:rPr lang="en-US" b="1" dirty="0" smtClean="0"/>
              <a:t>class loaders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Java supports dynamic loading of classes, making it adaptable to evolving environments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195086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 Standard Library (Java API)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637" y="1733550"/>
            <a:ext cx="10515600" cy="4351338"/>
          </a:xfrm>
        </p:spPr>
        <p:txBody>
          <a:bodyPr/>
          <a:lstStyle/>
          <a:p>
            <a:r>
              <a:rPr lang="en-US" dirty="0" smtClean="0"/>
              <a:t>Java offers an </a:t>
            </a:r>
            <a:r>
              <a:rPr lang="en-US" b="1" dirty="0" smtClean="0"/>
              <a:t>extensive API</a:t>
            </a:r>
            <a:r>
              <a:rPr lang="en-US" dirty="0" smtClean="0"/>
              <a:t> covering almost every aspect of programming.</a:t>
            </a:r>
          </a:p>
          <a:p>
            <a:r>
              <a:rPr lang="en-IN" dirty="0" smtClean="0"/>
              <a:t>Collections (</a:t>
            </a:r>
            <a:r>
              <a:rPr lang="en-IN" dirty="0" err="1" smtClean="0"/>
              <a:t>java.util</a:t>
            </a:r>
            <a:r>
              <a:rPr lang="en-IN" dirty="0" smtClean="0"/>
              <a:t>)</a:t>
            </a:r>
          </a:p>
          <a:p>
            <a:r>
              <a:rPr lang="en-IN" dirty="0" smtClean="0"/>
              <a:t>Networking (java.net)</a:t>
            </a:r>
          </a:p>
          <a:p>
            <a:r>
              <a:rPr lang="en-IN" dirty="0" smtClean="0"/>
              <a:t>File I/O (java.io, </a:t>
            </a:r>
            <a:r>
              <a:rPr lang="en-IN" dirty="0" err="1" smtClean="0"/>
              <a:t>java.nio</a:t>
            </a:r>
            <a:r>
              <a:rPr lang="en-IN" dirty="0" smtClean="0"/>
              <a:t>)</a:t>
            </a:r>
          </a:p>
          <a:p>
            <a:r>
              <a:rPr lang="en-IN" dirty="0" smtClean="0"/>
              <a:t>GUI (AWT, JavaFX)</a:t>
            </a:r>
          </a:p>
          <a:p>
            <a:r>
              <a:rPr lang="en-IN" dirty="0" smtClean="0"/>
              <a:t>Database (JDBC)</a:t>
            </a:r>
          </a:p>
          <a:p>
            <a:r>
              <a:rPr lang="en-IN" dirty="0" smtClean="0"/>
              <a:t>Concurrency (java.util.concurrent)</a:t>
            </a:r>
            <a:endParaRPr lang="en-US" b="1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73988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Summary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84424" y="1825627"/>
          <a:ext cx="9623152" cy="4351334"/>
        </p:xfrm>
        <a:graphic>
          <a:graphicData uri="http://schemas.openxmlformats.org/drawingml/2006/table">
            <a:tbl>
              <a:tblPr/>
              <a:tblGrid>
                <a:gridCol w="4811576">
                  <a:extLst>
                    <a:ext uri="{9D8B030D-6E8A-4147-A177-3AD203B41FA5}">
                      <a16:colId xmlns:a16="http://schemas.microsoft.com/office/drawing/2014/main" val="3819164149"/>
                    </a:ext>
                  </a:extLst>
                </a:gridCol>
                <a:gridCol w="4811576">
                  <a:extLst>
                    <a:ext uri="{9D8B030D-6E8A-4147-A177-3AD203B41FA5}">
                      <a16:colId xmlns:a16="http://schemas.microsoft.com/office/drawing/2014/main" val="3154607559"/>
                    </a:ext>
                  </a:extLst>
                </a:gridCol>
              </a:tblGrid>
              <a:tr h="334718">
                <a:tc>
                  <a:txBody>
                    <a:bodyPr/>
                    <a:lstStyle/>
                    <a:p>
                      <a:r>
                        <a:rPr lang="en-IN" sz="1600"/>
                        <a:t>Feature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Description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8614524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r>
                        <a:rPr lang="en-IN" sz="1600"/>
                        <a:t>Simple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Easy syntax, no pointers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1488451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r>
                        <a:rPr lang="en-IN" sz="1600"/>
                        <a:t>Object-Oriented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Classes, objects, OOP principles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3354750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r>
                        <a:rPr lang="en-IN" sz="1600"/>
                        <a:t>Platform-Independent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Bytecode + JVM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4362476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r>
                        <a:rPr lang="en-IN" sz="1600"/>
                        <a:t>Secure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Sandboxing, verification, access control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169907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r>
                        <a:rPr lang="en-IN" sz="1600"/>
                        <a:t>Robust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Error handling + garbage collection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1238648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r>
                        <a:rPr lang="en-IN" sz="1600"/>
                        <a:t>Multithreaded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Concurrency built-in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7296929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r>
                        <a:rPr lang="en-IN" sz="1600"/>
                        <a:t>Architecture-Neutral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Not tied to processor type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223276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r>
                        <a:rPr lang="en-IN" sz="1600"/>
                        <a:t>Portable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Consistent behavior across platforms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1978111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r>
                        <a:rPr lang="en-IN" sz="1600"/>
                        <a:t>High Performance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JIT + optimized runtime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8606447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r>
                        <a:rPr lang="en-IN" sz="1600"/>
                        <a:t>Distributed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Built-in network &amp; remote access support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9942909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r>
                        <a:rPr lang="en-IN" sz="1600"/>
                        <a:t>Dynamic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Classes loaded and linked at runtime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43729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r>
                        <a:rPr lang="en-IN" sz="1600"/>
                        <a:t>Rich Library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dirty="0"/>
                        <a:t>Comprehensive standard API</a:t>
                      </a:r>
                    </a:p>
                  </a:txBody>
                  <a:tcPr marL="83680" marR="83680" marT="41840" marB="418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7536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871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Features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dirty="0" smtClean="0"/>
              <a:t>Simple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Object-Oriented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Platform-Independent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Secure</a:t>
            </a:r>
          </a:p>
          <a:p>
            <a:pPr marL="514350" indent="-514350">
              <a:buFont typeface="+mj-lt"/>
              <a:buAutoNum type="arabicPeriod"/>
            </a:pPr>
            <a:r>
              <a:rPr lang="en-IN" b="1" dirty="0" smtClean="0"/>
              <a:t>Robust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Multithreaded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Architecture-Neutral</a:t>
            </a:r>
          </a:p>
          <a:p>
            <a:pPr marL="514350" indent="-514350">
              <a:buFont typeface="+mj-lt"/>
              <a:buAutoNum type="arabicPeriod"/>
            </a:pPr>
            <a:r>
              <a:rPr lang="en-IN" b="1" dirty="0" smtClean="0"/>
              <a:t>Portable</a:t>
            </a:r>
          </a:p>
          <a:p>
            <a:pPr marL="514350" indent="-514350">
              <a:buFont typeface="+mj-lt"/>
              <a:buAutoNum type="arabicPeriod"/>
            </a:pPr>
            <a:r>
              <a:rPr lang="en-IN" b="1" dirty="0" smtClean="0"/>
              <a:t>High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Distributed</a:t>
            </a:r>
          </a:p>
          <a:p>
            <a:pPr marL="514350" indent="-514350">
              <a:buFont typeface="+mj-lt"/>
              <a:buAutoNum type="arabicPeriod"/>
            </a:pPr>
            <a:r>
              <a:rPr lang="en-IN" b="1" dirty="0" smtClean="0"/>
              <a:t>Dynamic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04558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Simple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was designed to be easy to learn and use effectively.</a:t>
            </a:r>
          </a:p>
          <a:p>
            <a:r>
              <a:rPr lang="en-US" dirty="0" smtClean="0"/>
              <a:t>Java syntax is </a:t>
            </a:r>
            <a:r>
              <a:rPr lang="en-US" b="1" dirty="0" smtClean="0"/>
              <a:t>clear and concise</a:t>
            </a:r>
            <a:r>
              <a:rPr lang="en-US" dirty="0" smtClean="0"/>
              <a:t>, modeled after C and C++, but without their complexities.</a:t>
            </a:r>
          </a:p>
          <a:p>
            <a:r>
              <a:rPr lang="en-US" b="1" dirty="0" smtClean="0"/>
              <a:t>No pointers</a:t>
            </a:r>
            <a:r>
              <a:rPr lang="en-US" dirty="0" smtClean="0"/>
              <a:t>, </a:t>
            </a:r>
            <a:r>
              <a:rPr lang="en-US" b="1" dirty="0" smtClean="0"/>
              <a:t>no multiple inheritance</a:t>
            </a:r>
            <a:r>
              <a:rPr lang="en-US" dirty="0" smtClean="0"/>
              <a:t>, and </a:t>
            </a:r>
            <a:r>
              <a:rPr lang="en-US" b="1" dirty="0" smtClean="0"/>
              <a:t>automatic memory management,</a:t>
            </a:r>
            <a:r>
              <a:rPr lang="en-IN" dirty="0" smtClean="0"/>
              <a:t> operator overloading.</a:t>
            </a:r>
            <a:endParaRPr lang="en-US" b="1" dirty="0" smtClean="0"/>
          </a:p>
          <a:p>
            <a:r>
              <a:rPr lang="en-US" dirty="0" smtClean="0"/>
              <a:t>Java inherits its syntax from C, but it removes many of the complexities and pitfalls of C++."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63095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903"/>
            <a:ext cx="10515600" cy="1325563"/>
          </a:xfrm>
        </p:spPr>
        <p:txBody>
          <a:bodyPr/>
          <a:lstStyle/>
          <a:p>
            <a:r>
              <a:rPr lang="en-IN" dirty="0" smtClean="0"/>
              <a:t>Object-Oriented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Everything in Java is treated as an object (almost everything).</a:t>
            </a:r>
          </a:p>
          <a:p>
            <a:r>
              <a:rPr lang="fr-FR" dirty="0" err="1" smtClean="0"/>
              <a:t>Core</a:t>
            </a:r>
            <a:r>
              <a:rPr lang="fr-FR" dirty="0" smtClean="0"/>
              <a:t> concepts: </a:t>
            </a:r>
            <a:r>
              <a:rPr lang="fr-FR" b="1" dirty="0" smtClean="0"/>
              <a:t>Encapsulation</a:t>
            </a:r>
            <a:r>
              <a:rPr lang="fr-FR" dirty="0" smtClean="0"/>
              <a:t>, </a:t>
            </a:r>
            <a:r>
              <a:rPr lang="fr-FR" b="1" dirty="0" err="1" smtClean="0"/>
              <a:t>Inheritance</a:t>
            </a:r>
            <a:r>
              <a:rPr lang="fr-FR" dirty="0" smtClean="0"/>
              <a:t>, </a:t>
            </a:r>
            <a:r>
              <a:rPr lang="fr-FR" b="1" dirty="0" err="1" smtClean="0"/>
              <a:t>Polymorphism</a:t>
            </a:r>
            <a:r>
              <a:rPr lang="fr-FR" dirty="0" smtClean="0"/>
              <a:t>, </a:t>
            </a:r>
            <a:r>
              <a:rPr lang="fr-FR" b="1" dirty="0" smtClean="0"/>
              <a:t>Abstraction</a:t>
            </a:r>
            <a:r>
              <a:rPr lang="fr-FR" dirty="0" smtClean="0"/>
              <a:t>.</a:t>
            </a:r>
          </a:p>
          <a:p>
            <a:r>
              <a:rPr lang="en-US" dirty="0" smtClean="0"/>
              <a:t>Even primitive types can be used as objects via </a:t>
            </a:r>
            <a:r>
              <a:rPr lang="en-US" b="1" dirty="0" smtClean="0"/>
              <a:t>wrapper classes (</a:t>
            </a:r>
            <a:r>
              <a:rPr lang="en-US" altLang="en-US" dirty="0">
                <a:latin typeface="Arial Unicode MS" panose="020B0604020202020204" pitchFamily="34" charset="-128"/>
              </a:rPr>
              <a:t>Integer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lang="en-US" altLang="en-US" dirty="0">
                <a:latin typeface="Arial Unicode MS" panose="020B0604020202020204" pitchFamily="34" charset="-128"/>
              </a:rPr>
              <a:t>Double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etc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)</a:t>
            </a:r>
          </a:p>
          <a:p>
            <a:r>
              <a:rPr lang="en-US" dirty="0"/>
              <a:t>Java applications are built using classes and objects, promoting modularity and reuse</a:t>
            </a:r>
            <a:endParaRPr lang="en-US" altLang="en-US" dirty="0"/>
          </a:p>
          <a:p>
            <a:r>
              <a:rPr lang="en-US" dirty="0" smtClean="0"/>
              <a:t>Java’s object-oriented model allows the creation of modular, maintainable code that is easy to understand and modify."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3042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Example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5234"/>
          </a:xfrm>
        </p:spPr>
        <p:txBody>
          <a:bodyPr>
            <a:normAutofit fontScale="47500" lnSpcReduction="20000"/>
          </a:bodyPr>
          <a:lstStyle/>
          <a:p>
            <a:r>
              <a:rPr lang="en-IN" dirty="0" smtClean="0"/>
              <a:t>class Student {</a:t>
            </a:r>
          </a:p>
          <a:p>
            <a:r>
              <a:rPr lang="en-IN" dirty="0" smtClean="0"/>
              <a:t>    private </a:t>
            </a:r>
            <a:r>
              <a:rPr lang="en-IN" dirty="0" err="1" smtClean="0"/>
              <a:t>int</a:t>
            </a:r>
            <a:r>
              <a:rPr lang="en-IN" dirty="0" smtClean="0"/>
              <a:t> roll;</a:t>
            </a:r>
          </a:p>
          <a:p>
            <a:r>
              <a:rPr lang="en-IN" dirty="0" smtClean="0"/>
              <a:t>    private String name;</a:t>
            </a:r>
          </a:p>
          <a:p>
            <a:r>
              <a:rPr lang="en-IN" dirty="0" smtClean="0"/>
              <a:t>    public void </a:t>
            </a:r>
            <a:r>
              <a:rPr lang="en-IN" dirty="0" err="1" smtClean="0"/>
              <a:t>setRoll</a:t>
            </a:r>
            <a:r>
              <a:rPr lang="en-IN" dirty="0" smtClean="0"/>
              <a:t>(</a:t>
            </a:r>
            <a:r>
              <a:rPr lang="en-IN" dirty="0" err="1" smtClean="0"/>
              <a:t>int</a:t>
            </a:r>
            <a:r>
              <a:rPr lang="en-IN" dirty="0" smtClean="0"/>
              <a:t> r) { roll = r; }</a:t>
            </a:r>
          </a:p>
          <a:p>
            <a:r>
              <a:rPr lang="en-IN" dirty="0" smtClean="0"/>
              <a:t>    public void </a:t>
            </a:r>
            <a:r>
              <a:rPr lang="en-IN" dirty="0" err="1" smtClean="0"/>
              <a:t>setName</a:t>
            </a:r>
            <a:r>
              <a:rPr lang="en-IN" dirty="0" smtClean="0"/>
              <a:t>(String n) { name = n; }</a:t>
            </a:r>
          </a:p>
          <a:p>
            <a:r>
              <a:rPr lang="en-IN" dirty="0" smtClean="0"/>
              <a:t>    public void display() {</a:t>
            </a:r>
          </a:p>
          <a:p>
            <a:r>
              <a:rPr lang="en-IN" dirty="0" smtClean="0"/>
              <a:t>        </a:t>
            </a:r>
            <a:r>
              <a:rPr lang="en-IN" dirty="0" err="1" smtClean="0"/>
              <a:t>System.out.println</a:t>
            </a:r>
            <a:r>
              <a:rPr lang="en-IN" dirty="0" smtClean="0"/>
              <a:t>("Roll: " + roll + ", Name: " + name);</a:t>
            </a:r>
          </a:p>
          <a:p>
            <a:r>
              <a:rPr lang="en-IN" dirty="0" smtClean="0"/>
              <a:t>    }</a:t>
            </a:r>
          </a:p>
          <a:p>
            <a:r>
              <a:rPr lang="en-IN" dirty="0" smtClean="0"/>
              <a:t>}</a:t>
            </a:r>
          </a:p>
          <a:p>
            <a:endParaRPr lang="en-IN" dirty="0" smtClean="0"/>
          </a:p>
          <a:p>
            <a:r>
              <a:rPr lang="en-IN" dirty="0" smtClean="0"/>
              <a:t>public class </a:t>
            </a:r>
            <a:r>
              <a:rPr lang="en-IN" dirty="0" err="1" smtClean="0"/>
              <a:t>TestStudent</a:t>
            </a:r>
            <a:r>
              <a:rPr lang="en-IN" dirty="0" smtClean="0"/>
              <a:t> {</a:t>
            </a:r>
          </a:p>
          <a:p>
            <a:r>
              <a:rPr lang="en-IN" dirty="0" smtClean="0"/>
              <a:t>    public static void main(String[] </a:t>
            </a:r>
            <a:r>
              <a:rPr lang="en-IN" dirty="0" err="1" smtClean="0"/>
              <a:t>args</a:t>
            </a:r>
            <a:r>
              <a:rPr lang="en-IN" dirty="0" smtClean="0"/>
              <a:t>) {</a:t>
            </a:r>
          </a:p>
          <a:p>
            <a:r>
              <a:rPr lang="en-IN" dirty="0" smtClean="0"/>
              <a:t>        </a:t>
            </a:r>
            <a:r>
              <a:rPr lang="en-IN" dirty="0" smtClean="0">
                <a:solidFill>
                  <a:srgbClr val="FF0000"/>
                </a:solidFill>
              </a:rPr>
              <a:t>Student s = new Student();   // creating object with name of s</a:t>
            </a:r>
          </a:p>
          <a:p>
            <a:r>
              <a:rPr lang="en-IN" dirty="0" smtClean="0"/>
              <a:t>        </a:t>
            </a:r>
            <a:r>
              <a:rPr lang="en-IN" dirty="0" err="1" smtClean="0"/>
              <a:t>s.setRoll</a:t>
            </a:r>
            <a:r>
              <a:rPr lang="en-IN" dirty="0" smtClean="0"/>
              <a:t>(101);</a:t>
            </a:r>
          </a:p>
          <a:p>
            <a:r>
              <a:rPr lang="en-IN" dirty="0" smtClean="0"/>
              <a:t>        </a:t>
            </a:r>
            <a:r>
              <a:rPr lang="en-IN" dirty="0" err="1" smtClean="0"/>
              <a:t>s.setName</a:t>
            </a:r>
            <a:r>
              <a:rPr lang="en-IN" dirty="0" smtClean="0"/>
              <a:t>("Anjali");</a:t>
            </a:r>
          </a:p>
          <a:p>
            <a:r>
              <a:rPr lang="en-IN" dirty="0" smtClean="0"/>
              <a:t>        </a:t>
            </a:r>
            <a:r>
              <a:rPr lang="en-IN" dirty="0" err="1" smtClean="0"/>
              <a:t>s.display</a:t>
            </a:r>
            <a:r>
              <a:rPr lang="en-IN" dirty="0" smtClean="0"/>
              <a:t>();</a:t>
            </a:r>
          </a:p>
          <a:p>
            <a:r>
              <a:rPr lang="en-IN" dirty="0" smtClean="0"/>
              <a:t>    }</a:t>
            </a:r>
          </a:p>
          <a:p>
            <a:r>
              <a:rPr lang="en-IN" dirty="0" smtClean="0"/>
              <a:t>}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94717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Platform-Independent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achieves </a:t>
            </a:r>
            <a:r>
              <a:rPr lang="en-US" b="1" dirty="0" smtClean="0"/>
              <a:t>platform independence</a:t>
            </a:r>
            <a:r>
              <a:rPr lang="en-US" dirty="0" smtClean="0"/>
              <a:t> through the </a:t>
            </a:r>
            <a:r>
              <a:rPr lang="en-US" b="1" dirty="0" smtClean="0"/>
              <a:t>Java Virtual Machine (JVM)</a:t>
            </a:r>
            <a:r>
              <a:rPr lang="en-US" dirty="0" smtClean="0"/>
              <a:t> and </a:t>
            </a:r>
            <a:r>
              <a:rPr lang="en-US" b="1" dirty="0" smtClean="0"/>
              <a:t>bytecode.</a:t>
            </a:r>
          </a:p>
          <a:p>
            <a:r>
              <a:rPr lang="en-US" dirty="0" smtClean="0"/>
              <a:t>Java source code is compiled into </a:t>
            </a:r>
            <a:r>
              <a:rPr lang="en-US" b="1" dirty="0" smtClean="0"/>
              <a:t>platform-neutral bytecode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bytecode is interpreted (or JIT compiled) by the JVM on any device.</a:t>
            </a:r>
          </a:p>
          <a:p>
            <a:r>
              <a:rPr lang="en-US" dirty="0" smtClean="0"/>
              <a:t>Enables </a:t>
            </a:r>
            <a:r>
              <a:rPr lang="en-US" b="1" dirty="0" smtClean="0"/>
              <a:t>“Write Once, Run Anywhere” (WORA)</a:t>
            </a:r>
            <a:r>
              <a:rPr lang="en-US" dirty="0" smtClean="0"/>
              <a:t> philosophy.</a:t>
            </a:r>
          </a:p>
          <a:p>
            <a:r>
              <a:rPr lang="en-US" altLang="en-US" i="1" dirty="0">
                <a:latin typeface="Arial" panose="020B0604020202020204" pitchFamily="34" charset="0"/>
              </a:rPr>
              <a:t>Java programs can move easily from one system to another without modification."</a:t>
            </a:r>
            <a:endParaRPr lang="en-US" altLang="en-US" dirty="0">
              <a:latin typeface="Arial" panose="020B0604020202020204" pitchFamily="34" charset="0"/>
            </a:endParaRPr>
          </a:p>
          <a:p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782508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Secure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provides a </a:t>
            </a:r>
            <a:r>
              <a:rPr lang="en-US" b="1" dirty="0" smtClean="0"/>
              <a:t>robust security model</a:t>
            </a:r>
            <a:r>
              <a:rPr lang="en-US" dirty="0" smtClean="0"/>
              <a:t> especially important for network-based programs.</a:t>
            </a:r>
          </a:p>
          <a:p>
            <a:r>
              <a:rPr lang="en-US" b="1" dirty="0" smtClean="0"/>
              <a:t>Bytecode verification</a:t>
            </a:r>
            <a:r>
              <a:rPr lang="en-US" dirty="0" smtClean="0"/>
              <a:t>, </a:t>
            </a:r>
            <a:r>
              <a:rPr lang="en-US" b="1" dirty="0" smtClean="0"/>
              <a:t>sandboxing</a:t>
            </a:r>
            <a:r>
              <a:rPr lang="en-US" dirty="0" smtClean="0"/>
              <a:t>, </a:t>
            </a:r>
            <a:r>
              <a:rPr lang="en-US" b="1" dirty="0" smtClean="0"/>
              <a:t>class loader isolation</a:t>
            </a:r>
            <a:r>
              <a:rPr lang="en-US" dirty="0" smtClean="0"/>
              <a:t>, and </a:t>
            </a:r>
            <a:r>
              <a:rPr lang="en-US" b="1" dirty="0" smtClean="0"/>
              <a:t>security manager.</a:t>
            </a:r>
          </a:p>
          <a:p>
            <a:r>
              <a:rPr lang="en-US" dirty="0" smtClean="0"/>
              <a:t>Applets and untrusted code can be executed safely in restricted environments.</a:t>
            </a:r>
          </a:p>
          <a:p>
            <a:r>
              <a:rPr lang="en-US" dirty="0" smtClean="0"/>
              <a:t>Java’s security model allows the execution of untrusted code in a restricted environment without compromising system integrity.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85218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Robust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puts a strong emphasis on </a:t>
            </a:r>
            <a:r>
              <a:rPr lang="en-US" b="1" dirty="0" smtClean="0"/>
              <a:t>early error checking</a:t>
            </a:r>
            <a:r>
              <a:rPr lang="en-US" dirty="0" smtClean="0"/>
              <a:t> and </a:t>
            </a:r>
            <a:r>
              <a:rPr lang="en-US" b="1" dirty="0" smtClean="0"/>
              <a:t>runtime error handling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Automatic garbage collection</a:t>
            </a:r>
            <a:r>
              <a:rPr lang="en-US" dirty="0" smtClean="0"/>
              <a:t> prevents memory leaks.</a:t>
            </a:r>
          </a:p>
          <a:p>
            <a:r>
              <a:rPr lang="en-IN" dirty="0" smtClean="0"/>
              <a:t>Strong typing, </a:t>
            </a:r>
            <a:r>
              <a:rPr lang="en-IN" b="1" dirty="0" smtClean="0"/>
              <a:t>exception handling  </a:t>
            </a:r>
            <a:r>
              <a:rPr lang="en-IN" dirty="0" smtClean="0"/>
              <a:t>(Try-catch) </a:t>
            </a:r>
            <a:r>
              <a:rPr lang="en-US" dirty="0" smtClean="0"/>
              <a:t>and no direct memory access make Java applications stable and reliable.</a:t>
            </a:r>
          </a:p>
          <a:p>
            <a:r>
              <a:rPr lang="en-US" dirty="0" smtClean="0"/>
              <a:t>Java is designed for creating highly reliable software, with features that eliminate entire categories of bugs."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27450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Example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 smtClean="0"/>
              <a:t>class </a:t>
            </a:r>
            <a:r>
              <a:rPr lang="en-IN" dirty="0" err="1" smtClean="0"/>
              <a:t>MyThread</a:t>
            </a:r>
            <a:r>
              <a:rPr lang="en-IN" dirty="0" smtClean="0"/>
              <a:t> extends Thread {</a:t>
            </a:r>
          </a:p>
          <a:p>
            <a:r>
              <a:rPr lang="en-IN" dirty="0" smtClean="0"/>
              <a:t>    public void run() {</a:t>
            </a:r>
          </a:p>
          <a:p>
            <a:r>
              <a:rPr lang="en-IN" dirty="0" smtClean="0"/>
              <a:t>        for (</a:t>
            </a:r>
            <a:r>
              <a:rPr lang="en-IN" dirty="0" err="1" smtClean="0"/>
              <a:t>int</a:t>
            </a:r>
            <a:r>
              <a:rPr lang="en-IN" dirty="0" smtClean="0"/>
              <a:t> </a:t>
            </a:r>
            <a:r>
              <a:rPr lang="en-IN" dirty="0" err="1" smtClean="0"/>
              <a:t>i</a:t>
            </a:r>
            <a:r>
              <a:rPr lang="en-IN" dirty="0" smtClean="0"/>
              <a:t> = 0; </a:t>
            </a:r>
            <a:r>
              <a:rPr lang="en-IN" dirty="0" err="1" smtClean="0"/>
              <a:t>i</a:t>
            </a:r>
            <a:r>
              <a:rPr lang="en-IN" dirty="0" smtClean="0"/>
              <a:t> &lt; 5; </a:t>
            </a:r>
            <a:r>
              <a:rPr lang="en-IN" dirty="0" err="1" smtClean="0"/>
              <a:t>i</a:t>
            </a:r>
            <a:r>
              <a:rPr lang="en-IN" dirty="0" smtClean="0"/>
              <a:t>++) </a:t>
            </a:r>
            <a:r>
              <a:rPr lang="en-IN" dirty="0" err="1" smtClean="0"/>
              <a:t>System.out.println</a:t>
            </a:r>
            <a:r>
              <a:rPr lang="en-IN" dirty="0" smtClean="0"/>
              <a:t>("Running: " + </a:t>
            </a:r>
            <a:r>
              <a:rPr lang="en-IN" dirty="0" err="1" smtClean="0"/>
              <a:t>i</a:t>
            </a:r>
            <a:r>
              <a:rPr lang="en-IN" dirty="0" smtClean="0"/>
              <a:t>);</a:t>
            </a:r>
          </a:p>
          <a:p>
            <a:r>
              <a:rPr lang="en-IN" dirty="0" smtClean="0"/>
              <a:t>    }</a:t>
            </a:r>
          </a:p>
          <a:p>
            <a:r>
              <a:rPr lang="en-IN" dirty="0" smtClean="0"/>
              <a:t>}</a:t>
            </a:r>
          </a:p>
          <a:p>
            <a:endParaRPr lang="en-IN" dirty="0" smtClean="0"/>
          </a:p>
          <a:p>
            <a:r>
              <a:rPr lang="en-IN" dirty="0" smtClean="0"/>
              <a:t>public class </a:t>
            </a:r>
            <a:r>
              <a:rPr lang="en-IN" dirty="0" err="1" smtClean="0"/>
              <a:t>ThreadDemo</a:t>
            </a:r>
            <a:r>
              <a:rPr lang="en-IN" dirty="0" smtClean="0"/>
              <a:t> {</a:t>
            </a:r>
          </a:p>
          <a:p>
            <a:r>
              <a:rPr lang="en-IN" dirty="0" smtClean="0"/>
              <a:t>    public static void main(String[] </a:t>
            </a:r>
            <a:r>
              <a:rPr lang="en-IN" dirty="0" err="1" smtClean="0"/>
              <a:t>args</a:t>
            </a:r>
            <a:r>
              <a:rPr lang="en-IN" dirty="0" smtClean="0"/>
              <a:t>) {</a:t>
            </a:r>
          </a:p>
          <a:p>
            <a:r>
              <a:rPr lang="en-IN" dirty="0" smtClean="0"/>
              <a:t>        </a:t>
            </a:r>
            <a:r>
              <a:rPr lang="en-IN" dirty="0" err="1" smtClean="0"/>
              <a:t>MyThread</a:t>
            </a:r>
            <a:r>
              <a:rPr lang="en-IN" dirty="0" smtClean="0"/>
              <a:t> t1 = new </a:t>
            </a:r>
            <a:r>
              <a:rPr lang="en-IN" dirty="0" err="1" smtClean="0"/>
              <a:t>MyThread</a:t>
            </a:r>
            <a:r>
              <a:rPr lang="en-IN" dirty="0" smtClean="0"/>
              <a:t>();</a:t>
            </a:r>
          </a:p>
          <a:p>
            <a:r>
              <a:rPr lang="en-IN" dirty="0" smtClean="0"/>
              <a:t>        t1.start();</a:t>
            </a:r>
          </a:p>
          <a:p>
            <a:r>
              <a:rPr lang="en-IN" dirty="0" smtClean="0"/>
              <a:t>    }</a:t>
            </a:r>
          </a:p>
          <a:p>
            <a:r>
              <a:rPr lang="en-IN" dirty="0" smtClean="0"/>
              <a:t>}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8840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968</Words>
  <Application>Microsoft Office PowerPoint</Application>
  <PresentationFormat>Widescreen</PresentationFormat>
  <Paragraphs>145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 Unicode MS</vt:lpstr>
      <vt:lpstr>Arial</vt:lpstr>
      <vt:lpstr>Calibri</vt:lpstr>
      <vt:lpstr>Calibri Light</vt:lpstr>
      <vt:lpstr>Office Theme</vt:lpstr>
      <vt:lpstr>Features of Java</vt:lpstr>
      <vt:lpstr>Features</vt:lpstr>
      <vt:lpstr>Simple </vt:lpstr>
      <vt:lpstr>Object-Oriented </vt:lpstr>
      <vt:lpstr>Example</vt:lpstr>
      <vt:lpstr>Platform-Independent</vt:lpstr>
      <vt:lpstr>Secure</vt:lpstr>
      <vt:lpstr>Robust</vt:lpstr>
      <vt:lpstr>Example</vt:lpstr>
      <vt:lpstr>Multithreaded</vt:lpstr>
      <vt:lpstr>Architecture-Neutral</vt:lpstr>
      <vt:lpstr>Portable</vt:lpstr>
      <vt:lpstr>High Performance</vt:lpstr>
      <vt:lpstr>Distributed    </vt:lpstr>
      <vt:lpstr>Dynamic</vt:lpstr>
      <vt:lpstr>Rich Standard Library (Java API)</vt:lpstr>
      <vt:lpstr>Summary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Features of Java</dc:title>
  <dc:creator>cse</dc:creator>
  <cp:lastModifiedBy>cse</cp:lastModifiedBy>
  <cp:revision>8</cp:revision>
  <dcterms:created xsi:type="dcterms:W3CDTF">2025-07-18T06:06:12Z</dcterms:created>
  <dcterms:modified xsi:type="dcterms:W3CDTF">2025-08-14T06:56:33Z</dcterms:modified>
</cp:coreProperties>
</file>