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25E533CE-A7F6-426A-8178-C373DE4BB1E4}" type="datetimeFigureOut">
              <a:rPr lang="en-IN" smtClean="0"/>
              <a:t>01-04-2025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67B122C-968A-4DDA-97B3-AFBDBA337A52}" type="slidenum">
              <a:rPr lang="en-IN" smtClean="0"/>
              <a:t>‹#›</a:t>
            </a:fld>
            <a:endParaRPr lang="en-IN"/>
          </a:p>
        </p:txBody>
      </p:sp>
    </p:spTree>
    <p:extLst>
      <p:ext uri="{BB962C8B-B14F-4D97-AF65-F5344CB8AC3E}">
        <p14:creationId xmlns:p14="http://schemas.microsoft.com/office/powerpoint/2010/main" val="41520294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25E533CE-A7F6-426A-8178-C373DE4BB1E4}" type="datetimeFigureOut">
              <a:rPr lang="en-IN" smtClean="0"/>
              <a:t>01-04-2025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67B122C-968A-4DDA-97B3-AFBDBA337A52}" type="slidenum">
              <a:rPr lang="en-IN" smtClean="0"/>
              <a:t>‹#›</a:t>
            </a:fld>
            <a:endParaRPr lang="en-IN"/>
          </a:p>
        </p:txBody>
      </p:sp>
    </p:spTree>
    <p:extLst>
      <p:ext uri="{BB962C8B-B14F-4D97-AF65-F5344CB8AC3E}">
        <p14:creationId xmlns:p14="http://schemas.microsoft.com/office/powerpoint/2010/main" val="20578331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25E533CE-A7F6-426A-8178-C373DE4BB1E4}" type="datetimeFigureOut">
              <a:rPr lang="en-IN" smtClean="0"/>
              <a:t>01-04-2025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67B122C-968A-4DDA-97B3-AFBDBA337A52}" type="slidenum">
              <a:rPr lang="en-IN" smtClean="0"/>
              <a:t>‹#›</a:t>
            </a:fld>
            <a:endParaRPr lang="en-IN"/>
          </a:p>
        </p:txBody>
      </p:sp>
    </p:spTree>
    <p:extLst>
      <p:ext uri="{BB962C8B-B14F-4D97-AF65-F5344CB8AC3E}">
        <p14:creationId xmlns:p14="http://schemas.microsoft.com/office/powerpoint/2010/main" val="4020185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25E533CE-A7F6-426A-8178-C373DE4BB1E4}" type="datetimeFigureOut">
              <a:rPr lang="en-IN" smtClean="0"/>
              <a:t>01-04-2025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67B122C-968A-4DDA-97B3-AFBDBA337A52}" type="slidenum">
              <a:rPr lang="en-IN" smtClean="0"/>
              <a:t>‹#›</a:t>
            </a:fld>
            <a:endParaRPr lang="en-IN"/>
          </a:p>
        </p:txBody>
      </p:sp>
    </p:spTree>
    <p:extLst>
      <p:ext uri="{BB962C8B-B14F-4D97-AF65-F5344CB8AC3E}">
        <p14:creationId xmlns:p14="http://schemas.microsoft.com/office/powerpoint/2010/main" val="2210061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5E533CE-A7F6-426A-8178-C373DE4BB1E4}" type="datetimeFigureOut">
              <a:rPr lang="en-IN" smtClean="0"/>
              <a:t>01-04-2025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67B122C-968A-4DDA-97B3-AFBDBA337A52}" type="slidenum">
              <a:rPr lang="en-IN" smtClean="0"/>
              <a:t>‹#›</a:t>
            </a:fld>
            <a:endParaRPr lang="en-IN"/>
          </a:p>
        </p:txBody>
      </p:sp>
    </p:spTree>
    <p:extLst>
      <p:ext uri="{BB962C8B-B14F-4D97-AF65-F5344CB8AC3E}">
        <p14:creationId xmlns:p14="http://schemas.microsoft.com/office/powerpoint/2010/main" val="164112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25E533CE-A7F6-426A-8178-C373DE4BB1E4}" type="datetimeFigureOut">
              <a:rPr lang="en-IN" smtClean="0"/>
              <a:t>01-04-2025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67B122C-968A-4DDA-97B3-AFBDBA337A52}" type="slidenum">
              <a:rPr lang="en-IN" smtClean="0"/>
              <a:t>‹#›</a:t>
            </a:fld>
            <a:endParaRPr lang="en-IN"/>
          </a:p>
        </p:txBody>
      </p:sp>
    </p:spTree>
    <p:extLst>
      <p:ext uri="{BB962C8B-B14F-4D97-AF65-F5344CB8AC3E}">
        <p14:creationId xmlns:p14="http://schemas.microsoft.com/office/powerpoint/2010/main" val="3345723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25E533CE-A7F6-426A-8178-C373DE4BB1E4}" type="datetimeFigureOut">
              <a:rPr lang="en-IN" smtClean="0"/>
              <a:t>01-04-2025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67B122C-968A-4DDA-97B3-AFBDBA337A52}" type="slidenum">
              <a:rPr lang="en-IN" smtClean="0"/>
              <a:t>‹#›</a:t>
            </a:fld>
            <a:endParaRPr lang="en-IN"/>
          </a:p>
        </p:txBody>
      </p:sp>
    </p:spTree>
    <p:extLst>
      <p:ext uri="{BB962C8B-B14F-4D97-AF65-F5344CB8AC3E}">
        <p14:creationId xmlns:p14="http://schemas.microsoft.com/office/powerpoint/2010/main" val="1951220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25E533CE-A7F6-426A-8178-C373DE4BB1E4}" type="datetimeFigureOut">
              <a:rPr lang="en-IN" smtClean="0"/>
              <a:t>01-04-2025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467B122C-968A-4DDA-97B3-AFBDBA337A52}" type="slidenum">
              <a:rPr lang="en-IN" smtClean="0"/>
              <a:t>‹#›</a:t>
            </a:fld>
            <a:endParaRPr lang="en-IN"/>
          </a:p>
        </p:txBody>
      </p:sp>
    </p:spTree>
    <p:extLst>
      <p:ext uri="{BB962C8B-B14F-4D97-AF65-F5344CB8AC3E}">
        <p14:creationId xmlns:p14="http://schemas.microsoft.com/office/powerpoint/2010/main" val="1150212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E533CE-A7F6-426A-8178-C373DE4BB1E4}" type="datetimeFigureOut">
              <a:rPr lang="en-IN" smtClean="0"/>
              <a:t>01-04-2025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467B122C-968A-4DDA-97B3-AFBDBA337A52}" type="slidenum">
              <a:rPr lang="en-IN" smtClean="0"/>
              <a:t>‹#›</a:t>
            </a:fld>
            <a:endParaRPr lang="en-IN"/>
          </a:p>
        </p:txBody>
      </p:sp>
    </p:spTree>
    <p:extLst>
      <p:ext uri="{BB962C8B-B14F-4D97-AF65-F5344CB8AC3E}">
        <p14:creationId xmlns:p14="http://schemas.microsoft.com/office/powerpoint/2010/main" val="3427235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5E533CE-A7F6-426A-8178-C373DE4BB1E4}" type="datetimeFigureOut">
              <a:rPr lang="en-IN" smtClean="0"/>
              <a:t>01-04-2025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67B122C-968A-4DDA-97B3-AFBDBA337A52}" type="slidenum">
              <a:rPr lang="en-IN" smtClean="0"/>
              <a:t>‹#›</a:t>
            </a:fld>
            <a:endParaRPr lang="en-IN"/>
          </a:p>
        </p:txBody>
      </p:sp>
    </p:spTree>
    <p:extLst>
      <p:ext uri="{BB962C8B-B14F-4D97-AF65-F5344CB8AC3E}">
        <p14:creationId xmlns:p14="http://schemas.microsoft.com/office/powerpoint/2010/main" val="4023766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5E533CE-A7F6-426A-8178-C373DE4BB1E4}" type="datetimeFigureOut">
              <a:rPr lang="en-IN" smtClean="0"/>
              <a:t>01-04-2025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67B122C-968A-4DDA-97B3-AFBDBA337A52}" type="slidenum">
              <a:rPr lang="en-IN" smtClean="0"/>
              <a:t>‹#›</a:t>
            </a:fld>
            <a:endParaRPr lang="en-IN"/>
          </a:p>
        </p:txBody>
      </p:sp>
    </p:spTree>
    <p:extLst>
      <p:ext uri="{BB962C8B-B14F-4D97-AF65-F5344CB8AC3E}">
        <p14:creationId xmlns:p14="http://schemas.microsoft.com/office/powerpoint/2010/main" val="2808800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E533CE-A7F6-426A-8178-C373DE4BB1E4}" type="datetimeFigureOut">
              <a:rPr lang="en-IN" smtClean="0"/>
              <a:t>01-04-2025</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7B122C-968A-4DDA-97B3-AFBDBA337A52}" type="slidenum">
              <a:rPr lang="en-IN" smtClean="0"/>
              <a:t>‹#›</a:t>
            </a:fld>
            <a:endParaRPr lang="en-IN"/>
          </a:p>
        </p:txBody>
      </p:sp>
    </p:spTree>
    <p:extLst>
      <p:ext uri="{BB962C8B-B14F-4D97-AF65-F5344CB8AC3E}">
        <p14:creationId xmlns:p14="http://schemas.microsoft.com/office/powerpoint/2010/main" val="33996160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Applications of Data Science</a:t>
            </a:r>
            <a:endParaRPr lang="en-IN" dirty="0"/>
          </a:p>
        </p:txBody>
      </p:sp>
      <p:sp>
        <p:nvSpPr>
          <p:cNvPr id="3" name="Subtitle 2"/>
          <p:cNvSpPr>
            <a:spLocks noGrp="1"/>
          </p:cNvSpPr>
          <p:nvPr>
            <p:ph type="subTitle" idx="1"/>
          </p:nvPr>
        </p:nvSpPr>
        <p:spPr/>
        <p:txBody>
          <a:bodyPr/>
          <a:lstStyle/>
          <a:p>
            <a:r>
              <a:rPr lang="en-US" dirty="0" smtClean="0"/>
              <a:t>Prof. Savita Sheoran</a:t>
            </a:r>
          </a:p>
          <a:p>
            <a:r>
              <a:rPr lang="en-US" dirty="0" smtClean="0"/>
              <a:t>Indira Gandhi University Meerpur, Rewari, Haryana, India</a:t>
            </a:r>
            <a:endParaRPr lang="en-IN" dirty="0" smtClean="0"/>
          </a:p>
        </p:txBody>
      </p:sp>
    </p:spTree>
    <p:extLst>
      <p:ext uri="{BB962C8B-B14F-4D97-AF65-F5344CB8AC3E}">
        <p14:creationId xmlns:p14="http://schemas.microsoft.com/office/powerpoint/2010/main" val="23675681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8. Agriculture and Environmental Science</a:t>
            </a:r>
            <a:endParaRPr lang="en-IN" dirty="0"/>
          </a:p>
        </p:txBody>
      </p:sp>
      <p:sp>
        <p:nvSpPr>
          <p:cNvPr id="3" name="Content Placeholder 2"/>
          <p:cNvSpPr>
            <a:spLocks noGrp="1"/>
          </p:cNvSpPr>
          <p:nvPr>
            <p:ph idx="1"/>
          </p:nvPr>
        </p:nvSpPr>
        <p:spPr/>
        <p:txBody>
          <a:bodyPr>
            <a:normAutofit fontScale="92500" lnSpcReduction="20000"/>
          </a:bodyPr>
          <a:lstStyle/>
          <a:p>
            <a:r>
              <a:rPr lang="en-IN" b="1" dirty="0" smtClean="0"/>
              <a:t>8.1 Precision Farming</a:t>
            </a:r>
          </a:p>
          <a:p>
            <a:r>
              <a:rPr lang="en-IN" dirty="0" smtClean="0"/>
              <a:t>AI-powered drones and satellite imagery monitor crop health and soil conditions.</a:t>
            </a:r>
          </a:p>
          <a:p>
            <a:r>
              <a:rPr lang="en-IN" dirty="0" smtClean="0"/>
              <a:t>Automated irrigation systems optimize water usage based on weather predictions.</a:t>
            </a:r>
          </a:p>
          <a:p>
            <a:r>
              <a:rPr lang="en-IN" b="1" dirty="0" smtClean="0"/>
              <a:t>8.2 Climate Change Analysis</a:t>
            </a:r>
          </a:p>
          <a:p>
            <a:r>
              <a:rPr lang="en-IN" dirty="0" smtClean="0"/>
              <a:t>Data models predict climate patterns and natural disasters.</a:t>
            </a:r>
          </a:p>
          <a:p>
            <a:r>
              <a:rPr lang="en-IN" dirty="0" smtClean="0"/>
              <a:t>AI-driven simulations help policymakers develop strategies for environmental conservation.</a:t>
            </a:r>
          </a:p>
          <a:p>
            <a:r>
              <a:rPr lang="en-IN" b="1" dirty="0" smtClean="0"/>
              <a:t>8.3 Wildlife Conservation</a:t>
            </a:r>
          </a:p>
          <a:p>
            <a:r>
              <a:rPr lang="en-IN" dirty="0" smtClean="0"/>
              <a:t>Computer vision identifies endangered species and tracks poaching activities.</a:t>
            </a:r>
          </a:p>
          <a:p>
            <a:endParaRPr lang="en-IN" dirty="0"/>
          </a:p>
        </p:txBody>
      </p:sp>
    </p:spTree>
    <p:extLst>
      <p:ext uri="{BB962C8B-B14F-4D97-AF65-F5344CB8AC3E}">
        <p14:creationId xmlns:p14="http://schemas.microsoft.com/office/powerpoint/2010/main" val="31519821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Introduction</a:t>
            </a:r>
            <a:endParaRPr lang="en-IN" dirty="0"/>
          </a:p>
        </p:txBody>
      </p:sp>
      <p:sp>
        <p:nvSpPr>
          <p:cNvPr id="3" name="Content Placeholder 2"/>
          <p:cNvSpPr>
            <a:spLocks noGrp="1"/>
          </p:cNvSpPr>
          <p:nvPr>
            <p:ph idx="1"/>
          </p:nvPr>
        </p:nvSpPr>
        <p:spPr/>
        <p:txBody>
          <a:bodyPr/>
          <a:lstStyle/>
          <a:p>
            <a:r>
              <a:rPr lang="en-US" dirty="0" smtClean="0"/>
              <a:t>Data Science has </a:t>
            </a:r>
            <a:r>
              <a:rPr lang="en-US" dirty="0" smtClean="0">
                <a:solidFill>
                  <a:srgbClr val="FF0000"/>
                </a:solidFill>
              </a:rPr>
              <a:t>transformed various industries </a:t>
            </a:r>
            <a:r>
              <a:rPr lang="en-US" dirty="0" smtClean="0"/>
              <a:t>by enabling data-driven </a:t>
            </a:r>
            <a:r>
              <a:rPr lang="en-US" dirty="0" smtClean="0">
                <a:solidFill>
                  <a:srgbClr val="7030A0"/>
                </a:solidFill>
              </a:rPr>
              <a:t>decision-making, automation, and predictive analytics</a:t>
            </a:r>
            <a:r>
              <a:rPr lang="en-US" dirty="0" smtClean="0"/>
              <a:t>. With the integration of artificial intelligence (AI) and machine learning (ML), businesses can leverage vast amounts of data to improve efficiency, customer experience, and innovation. Here we explores the key applications of Data Science across different domains.</a:t>
            </a:r>
            <a:endParaRPr lang="en-IN" dirty="0"/>
          </a:p>
        </p:txBody>
      </p:sp>
    </p:spTree>
    <p:extLst>
      <p:ext uri="{BB962C8B-B14F-4D97-AF65-F5344CB8AC3E}">
        <p14:creationId xmlns:p14="http://schemas.microsoft.com/office/powerpoint/2010/main" val="39413538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1.Healthcare and Medicine</a:t>
            </a:r>
            <a:endParaRPr lang="en-IN" dirty="0"/>
          </a:p>
        </p:txBody>
      </p:sp>
      <p:sp>
        <p:nvSpPr>
          <p:cNvPr id="3" name="Content Placeholder 2"/>
          <p:cNvSpPr>
            <a:spLocks noGrp="1"/>
          </p:cNvSpPr>
          <p:nvPr>
            <p:ph idx="1"/>
          </p:nvPr>
        </p:nvSpPr>
        <p:spPr/>
        <p:txBody>
          <a:bodyPr>
            <a:normAutofit fontScale="92500" lnSpcReduction="20000"/>
          </a:bodyPr>
          <a:lstStyle/>
          <a:p>
            <a:r>
              <a:rPr lang="en-US" b="1" dirty="0" smtClean="0"/>
              <a:t>1.1 Disease Diagnosis and Prediction</a:t>
            </a:r>
          </a:p>
          <a:p>
            <a:pPr lvl="1"/>
            <a:r>
              <a:rPr lang="en-US" dirty="0" smtClean="0"/>
              <a:t>Machine learning models analyze medical images (X-rays, MRIs, CT scans) to detect diseases such as cancer, pneumonia, and fractures.</a:t>
            </a:r>
          </a:p>
          <a:p>
            <a:pPr lvl="1"/>
            <a:r>
              <a:rPr lang="en-US" dirty="0" smtClean="0"/>
              <a:t>Predictive analytics helps in early disease detection, such as identifying patients at risk of diabetes or heart disease.</a:t>
            </a:r>
          </a:p>
          <a:p>
            <a:r>
              <a:rPr lang="en-US" b="1" dirty="0" smtClean="0"/>
              <a:t>1.2 Personalized Medicine</a:t>
            </a:r>
          </a:p>
          <a:p>
            <a:pPr lvl="1"/>
            <a:r>
              <a:rPr lang="en-US" dirty="0" smtClean="0"/>
              <a:t>AI-powered systems recommend personalized treatment plans based on a patient's genetic profile and medical history.</a:t>
            </a:r>
          </a:p>
          <a:p>
            <a:pPr lvl="1"/>
            <a:r>
              <a:rPr lang="en-US" dirty="0" smtClean="0"/>
              <a:t>Drug discovery is accelerated using AI models to analyze molecular interactions.</a:t>
            </a:r>
          </a:p>
          <a:p>
            <a:r>
              <a:rPr lang="en-US" b="1" dirty="0" smtClean="0"/>
              <a:t>1.3 Hospital Operations Optimization</a:t>
            </a:r>
          </a:p>
          <a:p>
            <a:pPr lvl="1"/>
            <a:r>
              <a:rPr lang="en-US" dirty="0" smtClean="0"/>
              <a:t>Predictive models optimize hospital resource allocation (ICU beds, staff schedules).</a:t>
            </a:r>
          </a:p>
          <a:p>
            <a:pPr lvl="1"/>
            <a:r>
              <a:rPr lang="en-US" dirty="0" smtClean="0"/>
              <a:t>NLP (Natural Language Processing) is used for automated medical record summarization.</a:t>
            </a:r>
          </a:p>
          <a:p>
            <a:endParaRPr lang="en-IN" dirty="0"/>
          </a:p>
        </p:txBody>
      </p:sp>
    </p:spTree>
    <p:extLst>
      <p:ext uri="{BB962C8B-B14F-4D97-AF65-F5344CB8AC3E}">
        <p14:creationId xmlns:p14="http://schemas.microsoft.com/office/powerpoint/2010/main" val="17038734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2. Finance and Banking</a:t>
            </a:r>
            <a:endParaRPr lang="en-IN" dirty="0"/>
          </a:p>
        </p:txBody>
      </p:sp>
      <p:sp>
        <p:nvSpPr>
          <p:cNvPr id="3" name="Content Placeholder 2"/>
          <p:cNvSpPr>
            <a:spLocks noGrp="1"/>
          </p:cNvSpPr>
          <p:nvPr>
            <p:ph idx="1"/>
          </p:nvPr>
        </p:nvSpPr>
        <p:spPr/>
        <p:txBody>
          <a:bodyPr>
            <a:normAutofit fontScale="92500" lnSpcReduction="10000"/>
          </a:bodyPr>
          <a:lstStyle/>
          <a:p>
            <a:r>
              <a:rPr lang="en-US" b="1" dirty="0" smtClean="0"/>
              <a:t>2.1 Fraud Detection</a:t>
            </a:r>
          </a:p>
          <a:p>
            <a:pPr lvl="1"/>
            <a:r>
              <a:rPr lang="en-US" dirty="0" smtClean="0"/>
              <a:t>Anomaly detection algorithms identify fraudulent transactions in real time.</a:t>
            </a:r>
          </a:p>
          <a:p>
            <a:pPr lvl="1"/>
            <a:r>
              <a:rPr lang="en-US" dirty="0" smtClean="0"/>
              <a:t>Behavioral analytics track suspicious activities to prevent identity theft and money laundering.</a:t>
            </a:r>
          </a:p>
          <a:p>
            <a:r>
              <a:rPr lang="en-US" b="1" dirty="0" smtClean="0"/>
              <a:t>2.2 Risk Assessment and Credit Scoring</a:t>
            </a:r>
          </a:p>
          <a:p>
            <a:pPr lvl="1"/>
            <a:r>
              <a:rPr lang="en-US" dirty="0" smtClean="0"/>
              <a:t>Banks use machine learning to assess loan applicants' creditworthiness based on historical data.</a:t>
            </a:r>
          </a:p>
          <a:p>
            <a:pPr lvl="1"/>
            <a:r>
              <a:rPr lang="en-US" dirty="0" smtClean="0"/>
              <a:t>AI-driven risk models predict stock market trends and investment risks.</a:t>
            </a:r>
          </a:p>
          <a:p>
            <a:r>
              <a:rPr lang="en-US" b="1" dirty="0" smtClean="0"/>
              <a:t>2.3 Algorithmic Trading</a:t>
            </a:r>
          </a:p>
          <a:p>
            <a:pPr lvl="1"/>
            <a:r>
              <a:rPr lang="en-US" dirty="0" smtClean="0"/>
              <a:t>High-frequency trading (HFT) uses AI to execute trades within milliseconds based on market trends.</a:t>
            </a:r>
          </a:p>
          <a:p>
            <a:pPr lvl="1"/>
            <a:r>
              <a:rPr lang="en-US" dirty="0" smtClean="0"/>
              <a:t>Sentiment analysis of financial news helps traders make informed decisions.</a:t>
            </a:r>
          </a:p>
          <a:p>
            <a:endParaRPr lang="en-IN" dirty="0"/>
          </a:p>
        </p:txBody>
      </p:sp>
    </p:spTree>
    <p:extLst>
      <p:ext uri="{BB962C8B-B14F-4D97-AF65-F5344CB8AC3E}">
        <p14:creationId xmlns:p14="http://schemas.microsoft.com/office/powerpoint/2010/main" val="13714398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3. Retail and E-commerce</a:t>
            </a:r>
            <a:endParaRPr lang="en-IN" dirty="0"/>
          </a:p>
        </p:txBody>
      </p:sp>
      <p:sp>
        <p:nvSpPr>
          <p:cNvPr id="3" name="Content Placeholder 2"/>
          <p:cNvSpPr>
            <a:spLocks noGrp="1"/>
          </p:cNvSpPr>
          <p:nvPr>
            <p:ph idx="1"/>
          </p:nvPr>
        </p:nvSpPr>
        <p:spPr/>
        <p:txBody>
          <a:bodyPr>
            <a:normAutofit fontScale="92500" lnSpcReduction="20000"/>
          </a:bodyPr>
          <a:lstStyle/>
          <a:p>
            <a:r>
              <a:rPr lang="en-US" b="1" dirty="0" smtClean="0"/>
              <a:t>3.1 Recommendation Systems</a:t>
            </a:r>
          </a:p>
          <a:p>
            <a:pPr lvl="1"/>
            <a:r>
              <a:rPr lang="en-US" dirty="0" smtClean="0"/>
              <a:t>Platforms like Amazon and Netflix use collaborative filtering and deep learning to recommend products and content.</a:t>
            </a:r>
          </a:p>
          <a:p>
            <a:pPr lvl="1"/>
            <a:r>
              <a:rPr lang="en-US" dirty="0" smtClean="0"/>
              <a:t>Personalized marketing strategies target customers based on purchase history.</a:t>
            </a:r>
          </a:p>
          <a:p>
            <a:r>
              <a:rPr lang="en-US" b="1" dirty="0" smtClean="0"/>
              <a:t>3.2 Demand Forecasting</a:t>
            </a:r>
          </a:p>
          <a:p>
            <a:pPr lvl="1"/>
            <a:r>
              <a:rPr lang="en-US" dirty="0" smtClean="0"/>
              <a:t>Time series forecasting predicts future sales trends, helping retailers manage inventory efficiently.</a:t>
            </a:r>
          </a:p>
          <a:p>
            <a:pPr lvl="1"/>
            <a:r>
              <a:rPr lang="en-US" dirty="0" smtClean="0"/>
              <a:t>Dynamic pricing models adjust prices based on demand, competitor pricing, and market trends.</a:t>
            </a:r>
          </a:p>
          <a:p>
            <a:r>
              <a:rPr lang="en-US" b="1" dirty="0" smtClean="0"/>
              <a:t>3.3 Customer Sentiment Analysis</a:t>
            </a:r>
          </a:p>
          <a:p>
            <a:pPr lvl="1"/>
            <a:r>
              <a:rPr lang="en-US" dirty="0" smtClean="0"/>
              <a:t>NLP techniques analyze customer reviews and social media to understand consumer preferences.</a:t>
            </a:r>
          </a:p>
          <a:p>
            <a:pPr lvl="1"/>
            <a:r>
              <a:rPr lang="en-US" dirty="0" err="1" smtClean="0"/>
              <a:t>Chatbots</a:t>
            </a:r>
            <a:r>
              <a:rPr lang="en-US" dirty="0" smtClean="0"/>
              <a:t> and virtual assistants enhance customer support with automated responses.</a:t>
            </a:r>
          </a:p>
          <a:p>
            <a:endParaRPr lang="en-IN" dirty="0"/>
          </a:p>
        </p:txBody>
      </p:sp>
    </p:spTree>
    <p:extLst>
      <p:ext uri="{BB962C8B-B14F-4D97-AF65-F5344CB8AC3E}">
        <p14:creationId xmlns:p14="http://schemas.microsoft.com/office/powerpoint/2010/main" val="1723032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4. Manufacturing and Industry 4.0</a:t>
            </a:r>
            <a:endParaRPr lang="en-IN" dirty="0"/>
          </a:p>
        </p:txBody>
      </p:sp>
      <p:sp>
        <p:nvSpPr>
          <p:cNvPr id="3" name="Content Placeholder 2"/>
          <p:cNvSpPr>
            <a:spLocks noGrp="1"/>
          </p:cNvSpPr>
          <p:nvPr>
            <p:ph idx="1"/>
          </p:nvPr>
        </p:nvSpPr>
        <p:spPr/>
        <p:txBody>
          <a:bodyPr>
            <a:normAutofit lnSpcReduction="10000"/>
          </a:bodyPr>
          <a:lstStyle/>
          <a:p>
            <a:r>
              <a:rPr lang="en-US" b="1" dirty="0" smtClean="0"/>
              <a:t>4.1 Predictive Maintenance</a:t>
            </a:r>
          </a:p>
          <a:p>
            <a:pPr lvl="1"/>
            <a:r>
              <a:rPr lang="en-US" dirty="0" err="1" smtClean="0"/>
              <a:t>IoT</a:t>
            </a:r>
            <a:r>
              <a:rPr lang="en-US" dirty="0" smtClean="0"/>
              <a:t> sensors collect equipment data, and AI models predict potential failures before they occur.</a:t>
            </a:r>
          </a:p>
          <a:p>
            <a:pPr lvl="1"/>
            <a:r>
              <a:rPr lang="en-US" dirty="0" smtClean="0"/>
              <a:t>Reduces downtime and maintenance costs in industries like automotive and aviation.</a:t>
            </a:r>
          </a:p>
          <a:p>
            <a:r>
              <a:rPr lang="en-US" b="1" dirty="0" smtClean="0"/>
              <a:t>4.2 Quality Control and Defect Detection</a:t>
            </a:r>
          </a:p>
          <a:p>
            <a:pPr lvl="1"/>
            <a:r>
              <a:rPr lang="en-US" dirty="0" smtClean="0"/>
              <a:t>Computer vision systems inspect products for defects in real time.</a:t>
            </a:r>
          </a:p>
          <a:p>
            <a:pPr lvl="1"/>
            <a:r>
              <a:rPr lang="en-US" dirty="0" smtClean="0"/>
              <a:t>AI-powered automation improves production efficiency.</a:t>
            </a:r>
          </a:p>
          <a:p>
            <a:r>
              <a:rPr lang="en-US" b="1" dirty="0" smtClean="0"/>
              <a:t>4.3 Supply Chain Optimization</a:t>
            </a:r>
          </a:p>
          <a:p>
            <a:pPr lvl="1"/>
            <a:r>
              <a:rPr lang="en-US" dirty="0" smtClean="0"/>
              <a:t>Route optimization algorithms improve logistics and delivery efficiency.</a:t>
            </a:r>
          </a:p>
          <a:p>
            <a:pPr lvl="1"/>
            <a:r>
              <a:rPr lang="en-US" dirty="0" smtClean="0"/>
              <a:t>Demand forecasting helps in optimizing raw material procurement.</a:t>
            </a:r>
          </a:p>
          <a:p>
            <a:endParaRPr lang="en-IN" dirty="0"/>
          </a:p>
        </p:txBody>
      </p:sp>
    </p:spTree>
    <p:extLst>
      <p:ext uri="{BB962C8B-B14F-4D97-AF65-F5344CB8AC3E}">
        <p14:creationId xmlns:p14="http://schemas.microsoft.com/office/powerpoint/2010/main" val="20243166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5. Education and E-learning</a:t>
            </a:r>
            <a:endParaRPr lang="en-IN" dirty="0"/>
          </a:p>
        </p:txBody>
      </p:sp>
      <p:sp>
        <p:nvSpPr>
          <p:cNvPr id="3" name="Content Placeholder 2"/>
          <p:cNvSpPr>
            <a:spLocks noGrp="1"/>
          </p:cNvSpPr>
          <p:nvPr>
            <p:ph idx="1"/>
          </p:nvPr>
        </p:nvSpPr>
        <p:spPr/>
        <p:txBody>
          <a:bodyPr>
            <a:normAutofit lnSpcReduction="10000"/>
          </a:bodyPr>
          <a:lstStyle/>
          <a:p>
            <a:r>
              <a:rPr lang="en-US" b="1" dirty="0" smtClean="0"/>
              <a:t>5.1 Personalized Learning Systems</a:t>
            </a:r>
          </a:p>
          <a:p>
            <a:pPr lvl="1"/>
            <a:r>
              <a:rPr lang="en-US" dirty="0" smtClean="0"/>
              <a:t>Adaptive learning platforms adjust course content based on student performance.</a:t>
            </a:r>
          </a:p>
          <a:p>
            <a:pPr lvl="1"/>
            <a:r>
              <a:rPr lang="en-US" dirty="0" smtClean="0"/>
              <a:t>AI tutors provide real-time feedback and guidance.</a:t>
            </a:r>
          </a:p>
          <a:p>
            <a:r>
              <a:rPr lang="en-US" b="1" dirty="0" smtClean="0"/>
              <a:t>5.2 Student Performance Prediction</a:t>
            </a:r>
          </a:p>
          <a:p>
            <a:pPr lvl="1"/>
            <a:r>
              <a:rPr lang="en-US" dirty="0" smtClean="0"/>
              <a:t>Data-driven models analyze student behavior to predict dropouts and recommend interventions.</a:t>
            </a:r>
          </a:p>
          <a:p>
            <a:pPr lvl="1"/>
            <a:r>
              <a:rPr lang="en-US" dirty="0" smtClean="0"/>
              <a:t>AI-powered grading systems automate evaluation and feedback.</a:t>
            </a:r>
          </a:p>
          <a:p>
            <a:r>
              <a:rPr lang="en-US" b="1" dirty="0" smtClean="0"/>
              <a:t>5.3 Automated Administrative Tasks</a:t>
            </a:r>
          </a:p>
          <a:p>
            <a:pPr lvl="1"/>
            <a:r>
              <a:rPr lang="en-US" dirty="0" smtClean="0"/>
              <a:t>AI </a:t>
            </a:r>
            <a:r>
              <a:rPr lang="en-US" dirty="0" err="1" smtClean="0"/>
              <a:t>chatbots</a:t>
            </a:r>
            <a:r>
              <a:rPr lang="en-US" dirty="0" smtClean="0"/>
              <a:t> assist students in course selection and query resolution.</a:t>
            </a:r>
          </a:p>
          <a:p>
            <a:pPr lvl="1"/>
            <a:r>
              <a:rPr lang="en-US" dirty="0" smtClean="0"/>
              <a:t>Data analytics helps universities optimize curriculum planning.</a:t>
            </a:r>
          </a:p>
          <a:p>
            <a:endParaRPr lang="en-IN" dirty="0"/>
          </a:p>
        </p:txBody>
      </p:sp>
    </p:spTree>
    <p:extLst>
      <p:ext uri="{BB962C8B-B14F-4D97-AF65-F5344CB8AC3E}">
        <p14:creationId xmlns:p14="http://schemas.microsoft.com/office/powerpoint/2010/main" val="939303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 Transportation and Smart Cities</a:t>
            </a:r>
            <a:endParaRPr lang="en-IN" dirty="0"/>
          </a:p>
        </p:txBody>
      </p:sp>
      <p:sp>
        <p:nvSpPr>
          <p:cNvPr id="3" name="Content Placeholder 2"/>
          <p:cNvSpPr>
            <a:spLocks noGrp="1"/>
          </p:cNvSpPr>
          <p:nvPr>
            <p:ph idx="1"/>
          </p:nvPr>
        </p:nvSpPr>
        <p:spPr/>
        <p:txBody>
          <a:bodyPr>
            <a:normAutofit fontScale="92500"/>
          </a:bodyPr>
          <a:lstStyle/>
          <a:p>
            <a:r>
              <a:rPr lang="en-US" b="1" dirty="0" smtClean="0"/>
              <a:t>6.1 Autonomous Vehicles</a:t>
            </a:r>
          </a:p>
          <a:p>
            <a:pPr lvl="1"/>
            <a:r>
              <a:rPr lang="en-US" dirty="0" smtClean="0"/>
              <a:t>AI-powered self-driving cars use computer vision and deep learning to navigate safely.</a:t>
            </a:r>
          </a:p>
          <a:p>
            <a:pPr lvl="1"/>
            <a:r>
              <a:rPr lang="en-US" dirty="0" smtClean="0"/>
              <a:t>Traffic flow prediction helps optimize routes and manage congestion.</a:t>
            </a:r>
          </a:p>
          <a:p>
            <a:r>
              <a:rPr lang="en-US" b="1" dirty="0" smtClean="0"/>
              <a:t>6.2 Public Transport Optimization</a:t>
            </a:r>
          </a:p>
          <a:p>
            <a:pPr lvl="1"/>
            <a:r>
              <a:rPr lang="en-US" dirty="0" smtClean="0"/>
              <a:t>Data science models optimize bus and train schedules based on commuter demand.</a:t>
            </a:r>
          </a:p>
          <a:p>
            <a:pPr lvl="1"/>
            <a:r>
              <a:rPr lang="en-US" dirty="0" smtClean="0"/>
              <a:t>Ride-sharing platforms like Uber use AI for dynamic pricing and route planning.</a:t>
            </a:r>
          </a:p>
          <a:p>
            <a:r>
              <a:rPr lang="en-US" b="1" dirty="0" smtClean="0"/>
              <a:t>6.3 Smart Infrastructure Management</a:t>
            </a:r>
          </a:p>
          <a:p>
            <a:pPr lvl="1"/>
            <a:r>
              <a:rPr lang="en-US" dirty="0" err="1" smtClean="0"/>
              <a:t>IoT</a:t>
            </a:r>
            <a:r>
              <a:rPr lang="en-US" dirty="0" smtClean="0"/>
              <a:t> sensors and AI monitor structural health in bridges and buildings.</a:t>
            </a:r>
          </a:p>
          <a:p>
            <a:pPr lvl="1"/>
            <a:r>
              <a:rPr lang="en-US" dirty="0" smtClean="0"/>
              <a:t>Energy consumption analytics optimize power usage in smart grids.</a:t>
            </a:r>
          </a:p>
          <a:p>
            <a:endParaRPr lang="en-IN" dirty="0"/>
          </a:p>
        </p:txBody>
      </p:sp>
    </p:spTree>
    <p:extLst>
      <p:ext uri="{BB962C8B-B14F-4D97-AF65-F5344CB8AC3E}">
        <p14:creationId xmlns:p14="http://schemas.microsoft.com/office/powerpoint/2010/main" val="31713405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Social Media and Entertainment</a:t>
            </a:r>
            <a:endParaRPr lang="en-IN" dirty="0"/>
          </a:p>
        </p:txBody>
      </p:sp>
      <p:sp>
        <p:nvSpPr>
          <p:cNvPr id="3" name="Content Placeholder 2"/>
          <p:cNvSpPr>
            <a:spLocks noGrp="1"/>
          </p:cNvSpPr>
          <p:nvPr>
            <p:ph idx="1"/>
          </p:nvPr>
        </p:nvSpPr>
        <p:spPr/>
        <p:txBody>
          <a:bodyPr>
            <a:normAutofit lnSpcReduction="10000"/>
          </a:bodyPr>
          <a:lstStyle/>
          <a:p>
            <a:r>
              <a:rPr lang="en-IN" b="1" dirty="0" smtClean="0"/>
              <a:t>7.1 Content Recommendation</a:t>
            </a:r>
          </a:p>
          <a:p>
            <a:pPr lvl="1"/>
            <a:r>
              <a:rPr lang="en-IN" dirty="0" smtClean="0"/>
              <a:t>Platforms like YouTube, </a:t>
            </a:r>
            <a:r>
              <a:rPr lang="en-IN" dirty="0" err="1" smtClean="0"/>
              <a:t>TikTok</a:t>
            </a:r>
            <a:r>
              <a:rPr lang="en-IN" dirty="0" smtClean="0"/>
              <a:t>, and Spotify use AI to recommend videos and music.</a:t>
            </a:r>
          </a:p>
          <a:p>
            <a:pPr lvl="1"/>
            <a:r>
              <a:rPr lang="en-IN" dirty="0" smtClean="0"/>
              <a:t>Sentiment analysis helps in understanding audience reactions to content.</a:t>
            </a:r>
          </a:p>
          <a:p>
            <a:r>
              <a:rPr lang="en-IN" b="1" dirty="0" smtClean="0"/>
              <a:t>7.2 Fake News Detection</a:t>
            </a:r>
          </a:p>
          <a:p>
            <a:pPr lvl="1"/>
            <a:r>
              <a:rPr lang="en-IN" dirty="0" smtClean="0"/>
              <a:t>NLP algorithms analyze text patterns to detect misinformation and spam.</a:t>
            </a:r>
          </a:p>
          <a:p>
            <a:pPr lvl="1"/>
            <a:r>
              <a:rPr lang="en-IN" dirty="0" smtClean="0"/>
              <a:t>Social media platforms use AI to filter harmful content and detect </a:t>
            </a:r>
            <a:r>
              <a:rPr lang="en-IN" dirty="0" err="1" smtClean="0"/>
              <a:t>deepfakes</a:t>
            </a:r>
            <a:r>
              <a:rPr lang="en-IN" dirty="0" smtClean="0"/>
              <a:t>.</a:t>
            </a:r>
          </a:p>
          <a:p>
            <a:r>
              <a:rPr lang="en-IN" b="1" dirty="0" smtClean="0"/>
              <a:t>7.3 Influencer Marketing Analytics</a:t>
            </a:r>
          </a:p>
          <a:p>
            <a:pPr lvl="1"/>
            <a:r>
              <a:rPr lang="en-IN" dirty="0" smtClean="0"/>
              <a:t>Data-driven insights help brands identify the right influencers for marketing campaigns.</a:t>
            </a:r>
          </a:p>
          <a:p>
            <a:pPr lvl="1"/>
            <a:r>
              <a:rPr lang="en-IN" dirty="0" smtClean="0"/>
              <a:t>AI tools analyze engagement metrics to measure campaign effectiveness.</a:t>
            </a:r>
          </a:p>
          <a:p>
            <a:endParaRPr lang="en-IN" dirty="0"/>
          </a:p>
        </p:txBody>
      </p:sp>
    </p:spTree>
    <p:extLst>
      <p:ext uri="{BB962C8B-B14F-4D97-AF65-F5344CB8AC3E}">
        <p14:creationId xmlns:p14="http://schemas.microsoft.com/office/powerpoint/2010/main" val="20987262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179</TotalTime>
  <Words>789</Words>
  <Application>Microsoft Office PowerPoint</Application>
  <PresentationFormat>Widescreen</PresentationFormat>
  <Paragraphs>84</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Applications of Data Science</vt:lpstr>
      <vt:lpstr>Introduction</vt:lpstr>
      <vt:lpstr>1.Healthcare and Medicine</vt:lpstr>
      <vt:lpstr>2. Finance and Banking</vt:lpstr>
      <vt:lpstr>3. Retail and E-commerce</vt:lpstr>
      <vt:lpstr>4. Manufacturing and Industry 4.0</vt:lpstr>
      <vt:lpstr>5. Education and E-learning</vt:lpstr>
      <vt:lpstr>6. Transportation and Smart Cities</vt:lpstr>
      <vt:lpstr>7. Social Media and Entertainment</vt:lpstr>
      <vt:lpstr>8. Agriculture and Environmental Science</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Applications of Data Science</dc:title>
  <dc:creator>cse</dc:creator>
  <cp:lastModifiedBy>cse</cp:lastModifiedBy>
  <cp:revision>2</cp:revision>
  <dcterms:created xsi:type="dcterms:W3CDTF">2025-03-25T07:22:45Z</dcterms:created>
  <dcterms:modified xsi:type="dcterms:W3CDTF">2025-04-01T05:00:16Z</dcterms:modified>
</cp:coreProperties>
</file>