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695C-A24B-4641-B748-594B8F30C470}" type="datetimeFigureOut">
              <a:rPr lang="en-IN" smtClean="0"/>
              <a:t>10-02-2025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7B967-0D22-4D5D-9EB7-CF7FA010AF2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6846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695C-A24B-4641-B748-594B8F30C470}" type="datetimeFigureOut">
              <a:rPr lang="en-IN" smtClean="0"/>
              <a:t>10-02-2025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7B967-0D22-4D5D-9EB7-CF7FA010AF2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3596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695C-A24B-4641-B748-594B8F30C470}" type="datetimeFigureOut">
              <a:rPr lang="en-IN" smtClean="0"/>
              <a:t>10-02-2025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7B967-0D22-4D5D-9EB7-CF7FA010AF2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369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695C-A24B-4641-B748-594B8F30C470}" type="datetimeFigureOut">
              <a:rPr lang="en-IN" smtClean="0"/>
              <a:t>10-02-2025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7B967-0D22-4D5D-9EB7-CF7FA010AF2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3042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695C-A24B-4641-B748-594B8F30C470}" type="datetimeFigureOut">
              <a:rPr lang="en-IN" smtClean="0"/>
              <a:t>10-02-2025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7B967-0D22-4D5D-9EB7-CF7FA010AF2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783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695C-A24B-4641-B748-594B8F30C470}" type="datetimeFigureOut">
              <a:rPr lang="en-IN" smtClean="0"/>
              <a:t>10-02-2025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7B967-0D22-4D5D-9EB7-CF7FA010AF2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1708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695C-A24B-4641-B748-594B8F30C470}" type="datetimeFigureOut">
              <a:rPr lang="en-IN" smtClean="0"/>
              <a:t>10-02-2025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7B967-0D22-4D5D-9EB7-CF7FA010AF2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0219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695C-A24B-4641-B748-594B8F30C470}" type="datetimeFigureOut">
              <a:rPr lang="en-IN" smtClean="0"/>
              <a:t>10-02-2025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7B967-0D22-4D5D-9EB7-CF7FA010AF2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8786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695C-A24B-4641-B748-594B8F30C470}" type="datetimeFigureOut">
              <a:rPr lang="en-IN" smtClean="0"/>
              <a:t>10-02-2025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7B967-0D22-4D5D-9EB7-CF7FA010AF2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4861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695C-A24B-4641-B748-594B8F30C470}" type="datetimeFigureOut">
              <a:rPr lang="en-IN" smtClean="0"/>
              <a:t>10-02-2025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7B967-0D22-4D5D-9EB7-CF7FA010AF2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3377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695C-A24B-4641-B748-594B8F30C470}" type="datetimeFigureOut">
              <a:rPr lang="en-IN" smtClean="0"/>
              <a:t>10-02-2025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7B967-0D22-4D5D-9EB7-CF7FA010AF2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111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3695C-A24B-4641-B748-594B8F30C470}" type="datetimeFigureOut">
              <a:rPr lang="en-IN" smtClean="0"/>
              <a:t>10-02-2025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7B967-0D22-4D5D-9EB7-CF7FA010AF2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2902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/>
              <a:t>AI and </a:t>
            </a:r>
            <a:r>
              <a:rPr lang="en-IN" b="1" dirty="0" smtClean="0"/>
              <a:t>Data Science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Prof. Savita Sheoran</a:t>
            </a:r>
          </a:p>
          <a:p>
            <a:r>
              <a:rPr lang="en-US" dirty="0" smtClean="0"/>
              <a:t>Indira Gandhi University Meerpur, Rewari, Haryana, India</a:t>
            </a:r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25682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AI and Data Science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Artificial Intelligence (</a:t>
            </a:r>
            <a:r>
              <a:rPr lang="en-US" b="1" dirty="0" smtClean="0"/>
              <a:t>AI</a:t>
            </a:r>
            <a:r>
              <a:rPr lang="en-US" dirty="0" smtClean="0"/>
              <a:t>) and </a:t>
            </a:r>
            <a:r>
              <a:rPr lang="en-US" b="1" dirty="0" smtClean="0"/>
              <a:t>Data Science</a:t>
            </a:r>
            <a:r>
              <a:rPr lang="en-US" dirty="0" smtClean="0"/>
              <a:t> are closely related but distinct fields. They work together to analyze data, make predictions, and automate decision-making.</a:t>
            </a:r>
          </a:p>
          <a:p>
            <a:r>
              <a:rPr lang="en-IN" dirty="0" smtClean="0"/>
              <a:t>What is Data Science?</a:t>
            </a:r>
          </a:p>
          <a:p>
            <a:pPr lvl="1"/>
            <a:r>
              <a:rPr lang="en-US" dirty="0" smtClean="0"/>
              <a:t>Data science is the process of extracting insights from structured and unstructured data using various techniques, including:</a:t>
            </a:r>
          </a:p>
          <a:p>
            <a:pPr lvl="1"/>
            <a:r>
              <a:rPr lang="en-US" b="1" dirty="0" smtClean="0"/>
              <a:t>Statistics &amp; Probability</a:t>
            </a:r>
            <a:endParaRPr lang="en-US" dirty="0" smtClean="0"/>
          </a:p>
          <a:p>
            <a:pPr lvl="1"/>
            <a:r>
              <a:rPr lang="en-US" b="1" dirty="0" smtClean="0"/>
              <a:t>Data Cleaning &amp; Visualization</a:t>
            </a:r>
            <a:endParaRPr lang="en-US" dirty="0" smtClean="0"/>
          </a:p>
          <a:p>
            <a:pPr lvl="1"/>
            <a:r>
              <a:rPr lang="en-US" b="1" dirty="0" smtClean="0"/>
              <a:t>Machine Learning &amp; Predictive Analytics</a:t>
            </a:r>
            <a:endParaRPr lang="en-US" dirty="0" smtClean="0"/>
          </a:p>
          <a:p>
            <a:pPr lvl="1"/>
            <a:r>
              <a:rPr lang="en-US" b="1" dirty="0" smtClean="0"/>
              <a:t>Big Data Processing</a:t>
            </a:r>
            <a:endParaRPr lang="en-US" dirty="0" smtClean="0"/>
          </a:p>
          <a:p>
            <a:r>
              <a:rPr lang="en-US" b="1" dirty="0" smtClean="0"/>
              <a:t>Example:</a:t>
            </a:r>
          </a:p>
          <a:p>
            <a:r>
              <a:rPr lang="en-US" dirty="0" smtClean="0"/>
              <a:t>A retail company uses </a:t>
            </a:r>
            <a:r>
              <a:rPr lang="en-US" b="1" dirty="0" smtClean="0"/>
              <a:t>data science</a:t>
            </a:r>
            <a:r>
              <a:rPr lang="en-US" dirty="0" smtClean="0"/>
              <a:t> to analyze customer purchase behavior and recommend products.</a:t>
            </a:r>
          </a:p>
          <a:p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96367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What is AI?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Artificial Intelligence (AI) is the simulation of human intelligence in machines. AI systems can:</a:t>
            </a:r>
          </a:p>
          <a:p>
            <a:r>
              <a:rPr lang="en-IN" dirty="0" smtClean="0"/>
              <a:t>Learn from data (</a:t>
            </a:r>
            <a:r>
              <a:rPr lang="en-IN" b="1" dirty="0" smtClean="0"/>
              <a:t>Machine Learning</a:t>
            </a:r>
            <a:r>
              <a:rPr lang="en-IN" dirty="0" smtClean="0"/>
              <a:t>)</a:t>
            </a:r>
          </a:p>
          <a:p>
            <a:r>
              <a:rPr lang="en-IN" dirty="0" smtClean="0"/>
              <a:t>Recognize patterns (</a:t>
            </a:r>
            <a:r>
              <a:rPr lang="en-IN" b="1" dirty="0" smtClean="0"/>
              <a:t>Computer Vision</a:t>
            </a:r>
            <a:r>
              <a:rPr lang="en-IN" dirty="0" smtClean="0"/>
              <a:t>)</a:t>
            </a:r>
          </a:p>
          <a:p>
            <a:r>
              <a:rPr lang="en-IN" dirty="0" smtClean="0"/>
              <a:t>Understand language (</a:t>
            </a:r>
            <a:r>
              <a:rPr lang="en-IN" b="1" dirty="0" smtClean="0"/>
              <a:t>Natural Language Processing - NLP</a:t>
            </a:r>
            <a:r>
              <a:rPr lang="en-IN" dirty="0" smtClean="0"/>
              <a:t>)</a:t>
            </a:r>
          </a:p>
          <a:p>
            <a:r>
              <a:rPr lang="en-IN" dirty="0" smtClean="0"/>
              <a:t>Make autonomous decisions (</a:t>
            </a:r>
            <a:r>
              <a:rPr lang="en-IN" b="1" dirty="0" smtClean="0"/>
              <a:t>Reinforcement Learning</a:t>
            </a:r>
            <a:r>
              <a:rPr lang="en-IN" dirty="0" smtClean="0"/>
              <a:t>)</a:t>
            </a:r>
          </a:p>
          <a:p>
            <a:r>
              <a:rPr lang="en-IN" b="1" dirty="0" smtClean="0"/>
              <a:t>Example:</a:t>
            </a:r>
          </a:p>
          <a:p>
            <a:r>
              <a:rPr lang="en-IN" dirty="0" smtClean="0"/>
              <a:t>A </a:t>
            </a:r>
            <a:r>
              <a:rPr lang="en-IN" dirty="0" err="1" smtClean="0"/>
              <a:t>chatbot</a:t>
            </a:r>
            <a:r>
              <a:rPr lang="en-IN" dirty="0" smtClean="0"/>
              <a:t> like </a:t>
            </a:r>
            <a:r>
              <a:rPr lang="en-IN" dirty="0" err="1" smtClean="0"/>
              <a:t>ChatGPT</a:t>
            </a:r>
            <a:r>
              <a:rPr lang="en-IN" dirty="0" smtClean="0"/>
              <a:t> uses </a:t>
            </a:r>
            <a:r>
              <a:rPr lang="en-IN" b="1" dirty="0" smtClean="0"/>
              <a:t>AI</a:t>
            </a:r>
            <a:r>
              <a:rPr lang="en-IN" dirty="0" smtClean="0"/>
              <a:t> to understand and respond to user queries in a human-like manner.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87730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AI and Data Science Work Together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AI relies on </a:t>
            </a:r>
            <a:r>
              <a:rPr lang="en-US" b="1" dirty="0" smtClean="0"/>
              <a:t>data</a:t>
            </a:r>
            <a:r>
              <a:rPr lang="en-US" dirty="0" smtClean="0"/>
              <a:t> to learn and improve. Data science provides the tools to analyze, clean, and structure this data.</a:t>
            </a:r>
          </a:p>
          <a:p>
            <a:r>
              <a:rPr lang="en-US" b="1" dirty="0" smtClean="0"/>
              <a:t>Steps Involved:</a:t>
            </a:r>
          </a:p>
          <a:p>
            <a:pPr lvl="1"/>
            <a:r>
              <a:rPr lang="en-US" b="1" dirty="0" smtClean="0"/>
              <a:t>Data Collection</a:t>
            </a:r>
            <a:r>
              <a:rPr lang="en-US" dirty="0" smtClean="0"/>
              <a:t> → Gathering raw data from different sources.</a:t>
            </a:r>
          </a:p>
          <a:p>
            <a:pPr lvl="1"/>
            <a:r>
              <a:rPr lang="en-US" b="1" dirty="0" smtClean="0"/>
              <a:t>Data Preprocessing</a:t>
            </a:r>
            <a:r>
              <a:rPr lang="en-US" dirty="0" smtClean="0"/>
              <a:t> → Cleaning and transforming data.</a:t>
            </a:r>
          </a:p>
          <a:p>
            <a:pPr lvl="1"/>
            <a:r>
              <a:rPr lang="en-US" b="1" dirty="0" smtClean="0"/>
              <a:t>Feature Engineering</a:t>
            </a:r>
            <a:r>
              <a:rPr lang="en-US" dirty="0" smtClean="0"/>
              <a:t> → Selecting important variables for modeling.</a:t>
            </a:r>
          </a:p>
          <a:p>
            <a:pPr lvl="1"/>
            <a:r>
              <a:rPr lang="en-US" b="1" dirty="0" smtClean="0"/>
              <a:t>Model Building (AI/ML)</a:t>
            </a:r>
            <a:r>
              <a:rPr lang="en-US" dirty="0" smtClean="0"/>
              <a:t> → Training AI models on data.</a:t>
            </a:r>
          </a:p>
          <a:p>
            <a:pPr lvl="1"/>
            <a:r>
              <a:rPr lang="en-US" b="1" dirty="0" smtClean="0"/>
              <a:t>Model Evaluation</a:t>
            </a:r>
            <a:r>
              <a:rPr lang="en-US" dirty="0" smtClean="0"/>
              <a:t> → Testing accuracy and improving performance.</a:t>
            </a:r>
          </a:p>
          <a:p>
            <a:pPr lvl="1"/>
            <a:r>
              <a:rPr lang="en-US" b="1" dirty="0" smtClean="0"/>
              <a:t>Deployment &amp; Automation</a:t>
            </a:r>
            <a:r>
              <a:rPr lang="en-US" dirty="0" smtClean="0"/>
              <a:t> → Using AI to make real-time decisions.</a:t>
            </a:r>
          </a:p>
          <a:p>
            <a:r>
              <a:rPr lang="en-US" b="1" dirty="0" smtClean="0"/>
              <a:t>Example:</a:t>
            </a:r>
          </a:p>
          <a:p>
            <a:r>
              <a:rPr lang="en-US" dirty="0" smtClean="0"/>
              <a:t>A healthcare AI system uses </a:t>
            </a:r>
            <a:r>
              <a:rPr lang="en-US" b="1" dirty="0" smtClean="0"/>
              <a:t>data science</a:t>
            </a:r>
            <a:r>
              <a:rPr lang="en-US" dirty="0" smtClean="0"/>
              <a:t> to analyze patient records and predict diseases using </a:t>
            </a:r>
            <a:r>
              <a:rPr lang="en-US" b="1" dirty="0" smtClean="0"/>
              <a:t>machine learning models</a:t>
            </a:r>
            <a:r>
              <a:rPr lang="en-US" dirty="0" smtClean="0"/>
              <a:t>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2336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Differences Between AI and Data Science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8713166"/>
              </p:ext>
            </p:extLst>
          </p:nvPr>
        </p:nvGraphicFramePr>
        <p:xfrm>
          <a:off x="1610686" y="1921080"/>
          <a:ext cx="9043332" cy="30202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2377">
                  <a:extLst>
                    <a:ext uri="{9D8B030D-6E8A-4147-A177-3AD203B41FA5}">
                      <a16:colId xmlns:a16="http://schemas.microsoft.com/office/drawing/2014/main" val="4274248705"/>
                    </a:ext>
                  </a:extLst>
                </a:gridCol>
                <a:gridCol w="3014444">
                  <a:extLst>
                    <a:ext uri="{9D8B030D-6E8A-4147-A177-3AD203B41FA5}">
                      <a16:colId xmlns:a16="http://schemas.microsoft.com/office/drawing/2014/main" val="2472355262"/>
                    </a:ext>
                  </a:extLst>
                </a:gridCol>
                <a:gridCol w="4366511">
                  <a:extLst>
                    <a:ext uri="{9D8B030D-6E8A-4147-A177-3AD203B41FA5}">
                      <a16:colId xmlns:a16="http://schemas.microsoft.com/office/drawing/2014/main" val="3191456962"/>
                    </a:ext>
                  </a:extLst>
                </a:gridCol>
              </a:tblGrid>
              <a:tr h="418225">
                <a:tc>
                  <a:txBody>
                    <a:bodyPr/>
                    <a:lstStyle/>
                    <a:p>
                      <a:pPr algn="ctr" fontAlgn="t"/>
                      <a:r>
                        <a:rPr lang="en-IN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Aspect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 Science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591286977"/>
                  </a:ext>
                </a:extLst>
              </a:tr>
              <a:tr h="714288">
                <a:tc>
                  <a:txBody>
                    <a:bodyPr/>
                    <a:lstStyle/>
                    <a:p>
                      <a:pPr algn="l" fontAlgn="t"/>
                      <a:r>
                        <a:rPr lang="en-IN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Definition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Simulating human intelligence in machines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Extracting knowledge and insights from data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79726963"/>
                  </a:ext>
                </a:extLst>
              </a:tr>
              <a:tr h="729842">
                <a:tc>
                  <a:txBody>
                    <a:bodyPr/>
                    <a:lstStyle/>
                    <a:p>
                      <a:pPr algn="l" fontAlgn="t"/>
                      <a:r>
                        <a:rPr lang="en-IN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Focus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Creating intelligent algorithms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Analyzing and processing data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967341160"/>
                  </a:ext>
                </a:extLst>
              </a:tr>
              <a:tr h="704675">
                <a:tc>
                  <a:txBody>
                    <a:bodyPr/>
                    <a:lstStyle/>
                    <a:p>
                      <a:pPr algn="l" fontAlgn="t"/>
                      <a:r>
                        <a:rPr lang="en-IN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Techniques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Machine Learning, Neural Networks, NLP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Statistics, Data Mining, Data Cleaning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3572002"/>
                  </a:ext>
                </a:extLst>
              </a:tr>
              <a:tr h="453181">
                <a:tc>
                  <a:txBody>
                    <a:bodyPr/>
                    <a:lstStyle/>
                    <a:p>
                      <a:pPr algn="l" fontAlgn="t"/>
                      <a:r>
                        <a:rPr lang="en-IN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Example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Chatbots, Self-driving Cars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 Visualization, Business Analytics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8411362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9513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Python Example: AI &amp; Data Science in Action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IN" dirty="0" smtClean="0"/>
              <a:t>import pandas as </a:t>
            </a:r>
            <a:r>
              <a:rPr lang="en-IN" dirty="0" err="1" smtClean="0"/>
              <a:t>pd</a:t>
            </a:r>
            <a:r>
              <a:rPr lang="en-IN" dirty="0" smtClean="0"/>
              <a:t> </a:t>
            </a:r>
          </a:p>
          <a:p>
            <a:r>
              <a:rPr lang="en-IN" dirty="0" smtClean="0"/>
              <a:t>from </a:t>
            </a:r>
            <a:r>
              <a:rPr lang="en-IN" dirty="0" err="1" smtClean="0"/>
              <a:t>sklearn.model_selection</a:t>
            </a:r>
            <a:r>
              <a:rPr lang="en-IN" dirty="0" smtClean="0"/>
              <a:t> </a:t>
            </a:r>
          </a:p>
          <a:p>
            <a:r>
              <a:rPr lang="en-IN" dirty="0" smtClean="0"/>
              <a:t>import </a:t>
            </a:r>
            <a:r>
              <a:rPr lang="en-IN" dirty="0" err="1" smtClean="0"/>
              <a:t>train_test_split</a:t>
            </a:r>
            <a:endParaRPr lang="en-IN" dirty="0" smtClean="0"/>
          </a:p>
          <a:p>
            <a:r>
              <a:rPr lang="en-IN" dirty="0" smtClean="0"/>
              <a:t>from </a:t>
            </a:r>
            <a:r>
              <a:rPr lang="en-IN" dirty="0" err="1" smtClean="0"/>
              <a:t>sklearn.preprocessing</a:t>
            </a:r>
            <a:endParaRPr lang="en-IN" dirty="0" smtClean="0"/>
          </a:p>
          <a:p>
            <a:r>
              <a:rPr lang="en-IN" dirty="0" smtClean="0"/>
              <a:t> import </a:t>
            </a:r>
            <a:r>
              <a:rPr lang="en-IN" dirty="0" err="1" smtClean="0"/>
              <a:t>StandardScaler</a:t>
            </a:r>
            <a:r>
              <a:rPr lang="en-IN" dirty="0" smtClean="0"/>
              <a:t> </a:t>
            </a:r>
          </a:p>
          <a:p>
            <a:r>
              <a:rPr lang="en-IN" dirty="0" smtClean="0"/>
              <a:t>from </a:t>
            </a:r>
            <a:r>
              <a:rPr lang="en-IN" dirty="0" err="1" smtClean="0"/>
              <a:t>sklearn.ensemble</a:t>
            </a:r>
            <a:endParaRPr lang="en-IN" dirty="0" smtClean="0"/>
          </a:p>
          <a:p>
            <a:r>
              <a:rPr lang="en-IN" dirty="0" smtClean="0"/>
              <a:t> import </a:t>
            </a:r>
            <a:r>
              <a:rPr lang="en-IN" dirty="0" err="1" smtClean="0"/>
              <a:t>RandomForestClassifier</a:t>
            </a:r>
            <a:endParaRPr lang="en-IN" dirty="0" smtClean="0"/>
          </a:p>
          <a:p>
            <a:r>
              <a:rPr lang="en-IN" dirty="0" smtClean="0"/>
              <a:t> from </a:t>
            </a:r>
            <a:r>
              <a:rPr lang="en-IN" dirty="0" err="1" smtClean="0"/>
              <a:t>sklearn.metrics</a:t>
            </a:r>
            <a:r>
              <a:rPr lang="en-IN" dirty="0" smtClean="0"/>
              <a:t> </a:t>
            </a:r>
          </a:p>
          <a:p>
            <a:r>
              <a:rPr lang="en-IN" dirty="0" smtClean="0"/>
              <a:t>import </a:t>
            </a:r>
            <a:r>
              <a:rPr lang="en-IN" dirty="0" err="1" smtClean="0"/>
              <a:t>accuracy_score</a:t>
            </a:r>
            <a:endParaRPr lang="en-IN" dirty="0" smtClean="0"/>
          </a:p>
          <a:p>
            <a:r>
              <a:rPr lang="en-IN" dirty="0" smtClean="0"/>
              <a:t> # Sample dataset </a:t>
            </a:r>
          </a:p>
          <a:p>
            <a:r>
              <a:rPr lang="en-IN" dirty="0" smtClean="0"/>
              <a:t>data = {'Age': [22, 35, 26, 45, 32], </a:t>
            </a:r>
          </a:p>
          <a:p>
            <a:r>
              <a:rPr lang="en-IN" dirty="0" smtClean="0"/>
              <a:t>'Income': [50000, 70000, 45000, 90000, 60000], </a:t>
            </a:r>
          </a:p>
          <a:p>
            <a:r>
              <a:rPr lang="en-IN" dirty="0" smtClean="0"/>
              <a:t>'Purchased': [0, 1, 0, 1, 1]} 	# 1 = Purchased, 0 = Not Purchased </a:t>
            </a:r>
          </a:p>
        </p:txBody>
      </p:sp>
    </p:spTree>
    <p:extLst>
      <p:ext uri="{BB962C8B-B14F-4D97-AF65-F5344CB8AC3E}">
        <p14:creationId xmlns:p14="http://schemas.microsoft.com/office/powerpoint/2010/main" val="111929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Python Example: AI &amp; Data Science in Action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52680"/>
          </a:xfrm>
        </p:spPr>
        <p:txBody>
          <a:bodyPr>
            <a:normAutofit fontScale="55000" lnSpcReduction="20000"/>
          </a:bodyPr>
          <a:lstStyle/>
          <a:p>
            <a:r>
              <a:rPr lang="en-IN" dirty="0" err="1" smtClean="0"/>
              <a:t>df</a:t>
            </a:r>
            <a:r>
              <a:rPr lang="en-IN" dirty="0" smtClean="0"/>
              <a:t> = </a:t>
            </a:r>
            <a:r>
              <a:rPr lang="en-IN" dirty="0" err="1" smtClean="0"/>
              <a:t>pd.DataFrame</a:t>
            </a:r>
            <a:r>
              <a:rPr lang="en-IN" dirty="0" smtClean="0"/>
              <a:t>(data) 	# Splitting features and target </a:t>
            </a:r>
          </a:p>
          <a:p>
            <a:r>
              <a:rPr lang="en-IN" dirty="0" smtClean="0"/>
              <a:t>X = </a:t>
            </a:r>
            <a:r>
              <a:rPr lang="en-IN" dirty="0" err="1" smtClean="0"/>
              <a:t>df</a:t>
            </a:r>
            <a:r>
              <a:rPr lang="en-IN" dirty="0" smtClean="0"/>
              <a:t>[['Age', 'Income']] </a:t>
            </a:r>
          </a:p>
          <a:p>
            <a:r>
              <a:rPr lang="en-IN" dirty="0" smtClean="0"/>
              <a:t>y = </a:t>
            </a:r>
            <a:r>
              <a:rPr lang="en-IN" dirty="0" err="1" smtClean="0"/>
              <a:t>df</a:t>
            </a:r>
            <a:r>
              <a:rPr lang="en-IN" dirty="0" smtClean="0"/>
              <a:t>['Purchased'] 	</a:t>
            </a:r>
          </a:p>
          <a:p>
            <a:r>
              <a:rPr lang="en-IN" dirty="0" smtClean="0"/>
              <a:t># Train-test split </a:t>
            </a:r>
          </a:p>
          <a:p>
            <a:r>
              <a:rPr lang="en-IN" dirty="0" err="1" smtClean="0"/>
              <a:t>X_train</a:t>
            </a:r>
            <a:r>
              <a:rPr lang="en-IN" dirty="0" smtClean="0"/>
              <a:t>, </a:t>
            </a:r>
            <a:r>
              <a:rPr lang="en-IN" dirty="0" err="1" smtClean="0"/>
              <a:t>X_test</a:t>
            </a:r>
            <a:r>
              <a:rPr lang="en-IN" dirty="0" smtClean="0"/>
              <a:t>, </a:t>
            </a:r>
            <a:r>
              <a:rPr lang="en-IN" dirty="0" err="1" smtClean="0"/>
              <a:t>y_train</a:t>
            </a:r>
            <a:r>
              <a:rPr lang="en-IN" dirty="0" smtClean="0"/>
              <a:t>, </a:t>
            </a:r>
            <a:r>
              <a:rPr lang="en-IN" dirty="0" err="1" smtClean="0"/>
              <a:t>y_test</a:t>
            </a:r>
            <a:r>
              <a:rPr lang="en-IN" dirty="0" smtClean="0"/>
              <a:t> = </a:t>
            </a:r>
            <a:r>
              <a:rPr lang="en-IN" dirty="0" err="1" smtClean="0"/>
              <a:t>train_test_split</a:t>
            </a:r>
            <a:r>
              <a:rPr lang="en-IN" dirty="0" smtClean="0"/>
              <a:t>(X, y, </a:t>
            </a:r>
            <a:r>
              <a:rPr lang="en-IN" dirty="0" err="1" smtClean="0"/>
              <a:t>test_size</a:t>
            </a:r>
            <a:r>
              <a:rPr lang="en-IN" dirty="0" smtClean="0"/>
              <a:t>=0.2, </a:t>
            </a:r>
            <a:r>
              <a:rPr lang="en-IN" dirty="0" err="1" smtClean="0"/>
              <a:t>random_state</a:t>
            </a:r>
            <a:r>
              <a:rPr lang="en-IN" dirty="0" smtClean="0"/>
              <a:t>=42)</a:t>
            </a:r>
          </a:p>
          <a:p>
            <a:r>
              <a:rPr lang="en-IN" dirty="0" smtClean="0"/>
              <a:t> # Scaling the data </a:t>
            </a:r>
          </a:p>
          <a:p>
            <a:r>
              <a:rPr lang="en-IN" dirty="0" smtClean="0"/>
              <a:t>scaler = </a:t>
            </a:r>
            <a:r>
              <a:rPr lang="en-IN" dirty="0" err="1" smtClean="0"/>
              <a:t>StandardScaler</a:t>
            </a:r>
            <a:r>
              <a:rPr lang="en-IN" dirty="0" smtClean="0"/>
              <a:t>() </a:t>
            </a:r>
          </a:p>
          <a:p>
            <a:r>
              <a:rPr lang="en-IN" dirty="0" err="1" smtClean="0"/>
              <a:t>X_train</a:t>
            </a:r>
            <a:r>
              <a:rPr lang="en-IN" dirty="0" smtClean="0"/>
              <a:t> = </a:t>
            </a:r>
            <a:r>
              <a:rPr lang="en-IN" dirty="0" err="1" smtClean="0"/>
              <a:t>scaler.fit_transform</a:t>
            </a:r>
            <a:r>
              <a:rPr lang="en-IN" dirty="0" smtClean="0"/>
              <a:t>(</a:t>
            </a:r>
            <a:r>
              <a:rPr lang="en-IN" dirty="0" err="1" smtClean="0"/>
              <a:t>X_train</a:t>
            </a:r>
            <a:r>
              <a:rPr lang="en-IN" dirty="0" smtClean="0"/>
              <a:t>) </a:t>
            </a:r>
          </a:p>
          <a:p>
            <a:r>
              <a:rPr lang="en-IN" dirty="0" err="1" smtClean="0"/>
              <a:t>X_test</a:t>
            </a:r>
            <a:r>
              <a:rPr lang="en-IN" dirty="0" smtClean="0"/>
              <a:t> = </a:t>
            </a:r>
            <a:r>
              <a:rPr lang="en-IN" dirty="0" err="1" smtClean="0"/>
              <a:t>scaler.transform</a:t>
            </a:r>
            <a:r>
              <a:rPr lang="en-IN" dirty="0" smtClean="0"/>
              <a:t>(</a:t>
            </a:r>
            <a:r>
              <a:rPr lang="en-IN" dirty="0" err="1" smtClean="0"/>
              <a:t>X_test</a:t>
            </a:r>
            <a:r>
              <a:rPr lang="en-IN" dirty="0" smtClean="0"/>
              <a:t>) </a:t>
            </a:r>
          </a:p>
          <a:p>
            <a:r>
              <a:rPr lang="en-IN" dirty="0" smtClean="0"/>
              <a:t># Training AI model (Random Forest)</a:t>
            </a:r>
          </a:p>
          <a:p>
            <a:r>
              <a:rPr lang="en-IN" dirty="0" smtClean="0"/>
              <a:t> model = </a:t>
            </a:r>
            <a:r>
              <a:rPr lang="en-IN" dirty="0" err="1" smtClean="0"/>
              <a:t>RandomForestClassifier</a:t>
            </a:r>
            <a:r>
              <a:rPr lang="en-IN" dirty="0" smtClean="0"/>
              <a:t>(</a:t>
            </a:r>
            <a:r>
              <a:rPr lang="en-IN" dirty="0" err="1" smtClean="0"/>
              <a:t>n_estimators</a:t>
            </a:r>
            <a:r>
              <a:rPr lang="en-IN" dirty="0" smtClean="0"/>
              <a:t>=10, </a:t>
            </a:r>
            <a:r>
              <a:rPr lang="en-IN" dirty="0" err="1" smtClean="0"/>
              <a:t>random_state</a:t>
            </a:r>
            <a:r>
              <a:rPr lang="en-IN" dirty="0" smtClean="0"/>
              <a:t>=42)</a:t>
            </a:r>
          </a:p>
          <a:p>
            <a:r>
              <a:rPr lang="en-IN" dirty="0" smtClean="0"/>
              <a:t> </a:t>
            </a:r>
            <a:r>
              <a:rPr lang="en-IN" dirty="0" err="1" smtClean="0"/>
              <a:t>model.fit</a:t>
            </a:r>
            <a:r>
              <a:rPr lang="en-IN" dirty="0" smtClean="0"/>
              <a:t>(</a:t>
            </a:r>
            <a:r>
              <a:rPr lang="en-IN" dirty="0" err="1" smtClean="0"/>
              <a:t>X_train</a:t>
            </a:r>
            <a:r>
              <a:rPr lang="en-IN" dirty="0" smtClean="0"/>
              <a:t>, </a:t>
            </a:r>
            <a:r>
              <a:rPr lang="en-IN" dirty="0" err="1" smtClean="0"/>
              <a:t>y_train</a:t>
            </a:r>
            <a:r>
              <a:rPr lang="en-IN" dirty="0" smtClean="0"/>
              <a:t>) 		</a:t>
            </a:r>
          </a:p>
          <a:p>
            <a:r>
              <a:rPr lang="en-IN" dirty="0" smtClean="0"/>
              <a:t># Making predictions</a:t>
            </a:r>
          </a:p>
          <a:p>
            <a:r>
              <a:rPr lang="en-IN" dirty="0" smtClean="0"/>
              <a:t> </a:t>
            </a:r>
            <a:r>
              <a:rPr lang="en-IN" dirty="0" err="1" smtClean="0"/>
              <a:t>y_pred</a:t>
            </a:r>
            <a:r>
              <a:rPr lang="en-IN" dirty="0" smtClean="0"/>
              <a:t> = </a:t>
            </a:r>
            <a:r>
              <a:rPr lang="en-IN" dirty="0" err="1" smtClean="0"/>
              <a:t>model.predict</a:t>
            </a:r>
            <a:r>
              <a:rPr lang="en-IN" dirty="0" smtClean="0"/>
              <a:t>(</a:t>
            </a:r>
            <a:r>
              <a:rPr lang="en-IN" dirty="0" err="1" smtClean="0"/>
              <a:t>X_test</a:t>
            </a:r>
            <a:r>
              <a:rPr lang="en-IN" dirty="0" smtClean="0"/>
              <a:t>) </a:t>
            </a:r>
          </a:p>
          <a:p>
            <a:r>
              <a:rPr lang="en-IN" dirty="0" smtClean="0"/>
              <a:t># Evaluating model performance </a:t>
            </a:r>
          </a:p>
          <a:p>
            <a:r>
              <a:rPr lang="en-IN" dirty="0" smtClean="0"/>
              <a:t>accuracy = </a:t>
            </a:r>
            <a:r>
              <a:rPr lang="en-IN" dirty="0" err="1" smtClean="0"/>
              <a:t>accuracy_score</a:t>
            </a:r>
            <a:r>
              <a:rPr lang="en-IN" dirty="0" smtClean="0"/>
              <a:t>(</a:t>
            </a:r>
            <a:r>
              <a:rPr lang="en-IN" dirty="0" err="1" smtClean="0"/>
              <a:t>y_test</a:t>
            </a:r>
            <a:r>
              <a:rPr lang="en-IN" dirty="0" smtClean="0"/>
              <a:t>, </a:t>
            </a:r>
            <a:r>
              <a:rPr lang="en-IN" dirty="0" err="1" smtClean="0"/>
              <a:t>y_pred</a:t>
            </a:r>
            <a:r>
              <a:rPr lang="en-IN" dirty="0" smtClean="0"/>
              <a:t>)</a:t>
            </a:r>
          </a:p>
          <a:p>
            <a:r>
              <a:rPr lang="en-IN" dirty="0" smtClean="0"/>
              <a:t> print(</a:t>
            </a:r>
            <a:r>
              <a:rPr lang="en-IN" dirty="0" err="1" smtClean="0"/>
              <a:t>f"Model</a:t>
            </a:r>
            <a:r>
              <a:rPr lang="en-IN" dirty="0" smtClean="0"/>
              <a:t> Accuracy: {accuracy:.2f}")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96170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Explanation:</a:t>
            </a:r>
            <a:br>
              <a:rPr lang="en-US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Data Science Part</a:t>
            </a:r>
            <a:r>
              <a:rPr lang="en-US" dirty="0" smtClean="0"/>
              <a:t>: We collect, clean, and process the dataset.</a:t>
            </a:r>
          </a:p>
          <a:p>
            <a:r>
              <a:rPr lang="en-US" b="1" dirty="0" smtClean="0"/>
              <a:t>AI Part</a:t>
            </a:r>
            <a:r>
              <a:rPr lang="en-US" dirty="0" smtClean="0"/>
              <a:t>: We train an </a:t>
            </a:r>
            <a:r>
              <a:rPr lang="en-US" b="1" dirty="0" smtClean="0"/>
              <a:t>AI model</a:t>
            </a:r>
            <a:r>
              <a:rPr lang="en-US" dirty="0" smtClean="0"/>
              <a:t> (Random Forest) to predict whether a customer will purchase based on their age and income.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46504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598</Words>
  <Application>Microsoft Office PowerPoint</Application>
  <PresentationFormat>Widescreen</PresentationFormat>
  <Paragraphs>83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AI and Data Science</vt:lpstr>
      <vt:lpstr>AI and Data Science</vt:lpstr>
      <vt:lpstr>What is AI?</vt:lpstr>
      <vt:lpstr>How AI and Data Science Work Together</vt:lpstr>
      <vt:lpstr>Key Differences Between AI and Data Science</vt:lpstr>
      <vt:lpstr>Python Example: AI &amp; Data Science in Action</vt:lpstr>
      <vt:lpstr>Python Example: AI &amp; Data Science in Action</vt:lpstr>
      <vt:lpstr>Explanation: 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 and Data Science</dc:title>
  <dc:creator>cse</dc:creator>
  <cp:lastModifiedBy>cse</cp:lastModifiedBy>
  <cp:revision>4</cp:revision>
  <dcterms:created xsi:type="dcterms:W3CDTF">2025-02-10T09:10:27Z</dcterms:created>
  <dcterms:modified xsi:type="dcterms:W3CDTF">2025-02-10T09:25:34Z</dcterms:modified>
</cp:coreProperties>
</file>