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819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620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47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93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675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143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49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769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132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921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29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38DE-274C-4DDD-937A-13D0CE1C50B2}" type="datetimeFigureOut">
              <a:rPr lang="en-IN" smtClean="0"/>
              <a:t>07-04-2025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0D3E-2607-47EC-9ED5-FA4CC75327F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408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 smtClean="0"/>
              <a:t>C</a:t>
            </a:r>
            <a:r>
              <a:rPr lang="en-IN" b="1" dirty="0" smtClean="0"/>
              <a:t>lustering and </a:t>
            </a:r>
            <a:r>
              <a:rPr lang="en-US" dirty="0"/>
              <a:t>Text Analytics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Prof. Savita Sheoran</a:t>
            </a:r>
          </a:p>
          <a:p>
            <a:r>
              <a:rPr lang="en-US" dirty="0"/>
              <a:t>Indira Gandhi University Meerpur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9282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Analytics in Data Science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462"/>
            <a:ext cx="10515600" cy="524660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Text </a:t>
            </a:r>
            <a:r>
              <a:rPr lang="en-US" dirty="0" smtClean="0"/>
              <a:t>analytics, also known as </a:t>
            </a:r>
            <a:r>
              <a:rPr lang="en-US" b="1" dirty="0" smtClean="0"/>
              <a:t>text mining</a:t>
            </a:r>
            <a:r>
              <a:rPr lang="en-US" dirty="0" smtClean="0"/>
              <a:t>, involves extracting insights from unstructured text data using </a:t>
            </a:r>
            <a:r>
              <a:rPr lang="en-US" b="1" dirty="0" smtClean="0"/>
              <a:t>Natural Language Processing (NLP)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Key Techniques in Text Analytics</a:t>
            </a:r>
          </a:p>
          <a:p>
            <a:r>
              <a:rPr lang="en-US" b="1" dirty="0" smtClean="0"/>
              <a:t>Text </a:t>
            </a:r>
            <a:r>
              <a:rPr lang="en-US" b="1" dirty="0" smtClean="0"/>
              <a:t>Preprocessing</a:t>
            </a:r>
          </a:p>
          <a:p>
            <a:pPr lvl="1"/>
            <a:r>
              <a:rPr lang="en-US" b="1" dirty="0" smtClean="0"/>
              <a:t>Tokenization</a:t>
            </a:r>
            <a:r>
              <a:rPr lang="en-US" dirty="0" smtClean="0"/>
              <a:t> – Splitting text into words.</a:t>
            </a:r>
          </a:p>
          <a:p>
            <a:pPr lvl="1"/>
            <a:r>
              <a:rPr lang="en-US" b="1" dirty="0" err="1" smtClean="0"/>
              <a:t>Stopword</a:t>
            </a:r>
            <a:r>
              <a:rPr lang="en-US" b="1" dirty="0" smtClean="0"/>
              <a:t> Removal</a:t>
            </a:r>
            <a:r>
              <a:rPr lang="en-US" dirty="0" smtClean="0"/>
              <a:t> – Removing common words (e.g., "is," "the").</a:t>
            </a:r>
          </a:p>
          <a:p>
            <a:pPr lvl="1"/>
            <a:r>
              <a:rPr lang="en-US" b="1" dirty="0" smtClean="0"/>
              <a:t>Stemming &amp; Lemmatization</a:t>
            </a:r>
            <a:r>
              <a:rPr lang="en-US" dirty="0" smtClean="0"/>
              <a:t> – Reducing words to their root forms.</a:t>
            </a:r>
          </a:p>
          <a:p>
            <a:r>
              <a:rPr lang="en-US" b="1" dirty="0" smtClean="0"/>
              <a:t> </a:t>
            </a:r>
            <a:r>
              <a:rPr lang="en-US" b="1" dirty="0" smtClean="0"/>
              <a:t>Sentiment Analysis</a:t>
            </a:r>
          </a:p>
          <a:p>
            <a:pPr lvl="1"/>
            <a:r>
              <a:rPr lang="en-US" dirty="0" smtClean="0"/>
              <a:t>Determines </a:t>
            </a:r>
            <a:r>
              <a:rPr lang="en-US" b="1" dirty="0" smtClean="0"/>
              <a:t>positive, negative, or neutral</a:t>
            </a:r>
            <a:r>
              <a:rPr lang="en-US" dirty="0" smtClean="0"/>
              <a:t> sentiment in text.</a:t>
            </a:r>
          </a:p>
          <a:p>
            <a:pPr lvl="1"/>
            <a:r>
              <a:rPr lang="en-US" dirty="0" smtClean="0"/>
              <a:t>Used in </a:t>
            </a:r>
            <a:r>
              <a:rPr lang="en-US" b="1" dirty="0" smtClean="0"/>
              <a:t>customer feedback analysis, social media monitoring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Analyzing tweets about a product launch.</a:t>
            </a:r>
            <a:endParaRPr lang="en-US" dirty="0" smtClean="0"/>
          </a:p>
          <a:p>
            <a:r>
              <a:rPr lang="en-US" b="1" dirty="0" smtClean="0"/>
              <a:t>Topic </a:t>
            </a:r>
            <a:r>
              <a:rPr lang="en-US" b="1" dirty="0" smtClean="0"/>
              <a:t>Modeling (LDA)</a:t>
            </a:r>
          </a:p>
          <a:p>
            <a:pPr lvl="1"/>
            <a:r>
              <a:rPr lang="en-US" dirty="0" smtClean="0"/>
              <a:t>Identifies </a:t>
            </a:r>
            <a:r>
              <a:rPr lang="en-US" b="1" dirty="0" smtClean="0"/>
              <a:t>hidden themes</a:t>
            </a:r>
            <a:r>
              <a:rPr lang="en-US" dirty="0" smtClean="0"/>
              <a:t> in a collection of texts.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Grouping news articles by topic (politics, sports, entertainment).</a:t>
            </a:r>
            <a:endParaRPr lang="en-US" dirty="0" smtClean="0"/>
          </a:p>
          <a:p>
            <a:r>
              <a:rPr lang="en-US" b="1" dirty="0" smtClean="0"/>
              <a:t> </a:t>
            </a:r>
            <a:r>
              <a:rPr lang="en-US" b="1" dirty="0" smtClean="0"/>
              <a:t>Named Entity Recognition (NER)</a:t>
            </a:r>
          </a:p>
          <a:p>
            <a:pPr lvl="1"/>
            <a:r>
              <a:rPr lang="en-US" dirty="0" smtClean="0"/>
              <a:t>Identifies </a:t>
            </a:r>
            <a:r>
              <a:rPr lang="en-US" b="1" dirty="0" smtClean="0"/>
              <a:t>entities like names, locations, and dates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Extracting company names from financial reports.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1679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Customer Reviews Using K-Means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906"/>
            <a:ext cx="10515600" cy="5415093"/>
          </a:xfrm>
        </p:spPr>
        <p:txBody>
          <a:bodyPr>
            <a:normAutofit fontScale="62500" lnSpcReduction="20000"/>
          </a:bodyPr>
          <a:lstStyle/>
          <a:p>
            <a:r>
              <a:rPr lang="en-IN" dirty="0" smtClean="0"/>
              <a:t>import pandas as </a:t>
            </a:r>
            <a:r>
              <a:rPr lang="en-IN" dirty="0" err="1" smtClean="0"/>
              <a:t>pd</a:t>
            </a:r>
            <a:endParaRPr lang="en-IN" dirty="0" smtClean="0"/>
          </a:p>
          <a:p>
            <a:r>
              <a:rPr lang="en-IN" dirty="0" smtClean="0"/>
              <a:t>from </a:t>
            </a:r>
            <a:r>
              <a:rPr lang="en-IN" dirty="0" err="1" smtClean="0"/>
              <a:t>sklearn.feature_extraction.text</a:t>
            </a:r>
            <a:r>
              <a:rPr lang="en-IN" dirty="0" smtClean="0"/>
              <a:t> import </a:t>
            </a:r>
            <a:r>
              <a:rPr lang="en-IN" dirty="0" err="1" smtClean="0"/>
              <a:t>TfidfVectorizer</a:t>
            </a:r>
            <a:endParaRPr lang="en-IN" dirty="0" smtClean="0"/>
          </a:p>
          <a:p>
            <a:r>
              <a:rPr lang="en-IN" dirty="0" smtClean="0"/>
              <a:t>from </a:t>
            </a:r>
            <a:r>
              <a:rPr lang="en-IN" dirty="0" err="1" smtClean="0"/>
              <a:t>sklearn.cluster</a:t>
            </a:r>
            <a:r>
              <a:rPr lang="en-IN" dirty="0" smtClean="0"/>
              <a:t> import </a:t>
            </a:r>
            <a:r>
              <a:rPr lang="en-IN" dirty="0" err="1" smtClean="0"/>
              <a:t>KMeans</a:t>
            </a:r>
            <a:endParaRPr lang="en-IN" dirty="0" smtClean="0"/>
          </a:p>
          <a:p>
            <a:r>
              <a:rPr lang="en-IN" dirty="0" smtClean="0"/>
              <a:t># </a:t>
            </a:r>
            <a:r>
              <a:rPr lang="en-IN" dirty="0" smtClean="0"/>
              <a:t>Sample dataset</a:t>
            </a:r>
          </a:p>
          <a:p>
            <a:r>
              <a:rPr lang="en-IN" dirty="0" smtClean="0"/>
              <a:t>reviews = ["Great product, very useful!", </a:t>
            </a:r>
          </a:p>
          <a:p>
            <a:r>
              <a:rPr lang="en-IN" dirty="0" smtClean="0"/>
              <a:t>           "Terrible experience, would not recommend.", </a:t>
            </a:r>
          </a:p>
          <a:p>
            <a:r>
              <a:rPr lang="en-IN" dirty="0" smtClean="0"/>
              <a:t>           "Excellent service, fast delivery!", </a:t>
            </a:r>
          </a:p>
          <a:p>
            <a:r>
              <a:rPr lang="en-IN" dirty="0" smtClean="0"/>
              <a:t>           "Not worth the price.", </a:t>
            </a:r>
          </a:p>
          <a:p>
            <a:r>
              <a:rPr lang="en-IN" dirty="0" smtClean="0"/>
              <a:t>           "Loved the features, very satisfied."]</a:t>
            </a:r>
          </a:p>
          <a:p>
            <a:r>
              <a:rPr lang="en-IN" dirty="0" smtClean="0"/>
              <a:t># </a:t>
            </a:r>
            <a:r>
              <a:rPr lang="en-IN" dirty="0" smtClean="0"/>
              <a:t>Convert text to numerical data</a:t>
            </a:r>
          </a:p>
          <a:p>
            <a:r>
              <a:rPr lang="en-IN" dirty="0" err="1" smtClean="0"/>
              <a:t>vectorizer</a:t>
            </a:r>
            <a:r>
              <a:rPr lang="en-IN" dirty="0" smtClean="0"/>
              <a:t> = </a:t>
            </a:r>
            <a:r>
              <a:rPr lang="en-IN" dirty="0" err="1" smtClean="0"/>
              <a:t>TfidfVectorizer</a:t>
            </a:r>
            <a:r>
              <a:rPr lang="en-IN" dirty="0" smtClean="0"/>
              <a:t>(</a:t>
            </a:r>
            <a:r>
              <a:rPr lang="en-IN" dirty="0" err="1" smtClean="0"/>
              <a:t>stop_words</a:t>
            </a:r>
            <a:r>
              <a:rPr lang="en-IN" dirty="0" smtClean="0"/>
              <a:t>='</a:t>
            </a:r>
            <a:r>
              <a:rPr lang="en-IN" dirty="0" err="1" smtClean="0"/>
              <a:t>english</a:t>
            </a:r>
            <a:r>
              <a:rPr lang="en-IN" dirty="0" smtClean="0"/>
              <a:t>')</a:t>
            </a:r>
          </a:p>
          <a:p>
            <a:r>
              <a:rPr lang="en-IN" dirty="0" smtClean="0"/>
              <a:t>X = </a:t>
            </a:r>
            <a:r>
              <a:rPr lang="en-IN" dirty="0" err="1" smtClean="0"/>
              <a:t>vectorizer.fit_transform</a:t>
            </a:r>
            <a:r>
              <a:rPr lang="en-IN" dirty="0" smtClean="0"/>
              <a:t>(reviews)</a:t>
            </a:r>
          </a:p>
          <a:p>
            <a:r>
              <a:rPr lang="en-IN" dirty="0" smtClean="0"/>
              <a:t># </a:t>
            </a:r>
            <a:r>
              <a:rPr lang="en-IN" dirty="0" smtClean="0"/>
              <a:t>Apply K-Means clustering</a:t>
            </a:r>
          </a:p>
          <a:p>
            <a:r>
              <a:rPr lang="en-IN" dirty="0" err="1" smtClean="0"/>
              <a:t>kmeans</a:t>
            </a:r>
            <a:r>
              <a:rPr lang="en-IN" dirty="0" smtClean="0"/>
              <a:t> = </a:t>
            </a:r>
            <a:r>
              <a:rPr lang="en-IN" dirty="0" err="1" smtClean="0"/>
              <a:t>KMeans</a:t>
            </a:r>
            <a:r>
              <a:rPr lang="en-IN" dirty="0" smtClean="0"/>
              <a:t>(</a:t>
            </a:r>
            <a:r>
              <a:rPr lang="en-IN" dirty="0" err="1" smtClean="0"/>
              <a:t>n_clusters</a:t>
            </a:r>
            <a:r>
              <a:rPr lang="en-IN" dirty="0" smtClean="0"/>
              <a:t>=2, </a:t>
            </a:r>
            <a:r>
              <a:rPr lang="en-IN" dirty="0" err="1" smtClean="0"/>
              <a:t>random_state</a:t>
            </a:r>
            <a:r>
              <a:rPr lang="en-IN" dirty="0" smtClean="0"/>
              <a:t>=42)</a:t>
            </a:r>
          </a:p>
          <a:p>
            <a:r>
              <a:rPr lang="en-IN" dirty="0" err="1" smtClean="0"/>
              <a:t>kmeans.fit</a:t>
            </a:r>
            <a:r>
              <a:rPr lang="en-IN" dirty="0" smtClean="0"/>
              <a:t>(X)</a:t>
            </a:r>
          </a:p>
          <a:p>
            <a:r>
              <a:rPr lang="en-IN" dirty="0" smtClean="0"/>
              <a:t># </a:t>
            </a:r>
            <a:r>
              <a:rPr lang="en-IN" dirty="0" smtClean="0"/>
              <a:t>Print cluster labels</a:t>
            </a:r>
          </a:p>
          <a:p>
            <a:r>
              <a:rPr lang="en-IN" dirty="0" smtClean="0"/>
              <a:t>print("Cluster labels:", </a:t>
            </a:r>
            <a:r>
              <a:rPr lang="en-IN" dirty="0" err="1" smtClean="0"/>
              <a:t>kmeans.labels</a:t>
            </a:r>
            <a:r>
              <a:rPr lang="en-IN" dirty="0" smtClean="0"/>
              <a:t>_)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79251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Applications of Clustering &amp; Text Analytics</a:t>
            </a:r>
          </a:p>
          <a:p>
            <a:r>
              <a:rPr lang="en-IN" dirty="0" smtClean="0"/>
              <a:t> </a:t>
            </a:r>
            <a:r>
              <a:rPr lang="en-IN" b="1" dirty="0" smtClean="0"/>
              <a:t>Customer Segmentation</a:t>
            </a:r>
            <a:r>
              <a:rPr lang="en-IN" dirty="0" smtClean="0"/>
              <a:t> – Grouping users based on reviews and behavior.</a:t>
            </a:r>
          </a:p>
          <a:p>
            <a:r>
              <a:rPr lang="en-IN" b="1" dirty="0" smtClean="0"/>
              <a:t>Spam Detection</a:t>
            </a:r>
            <a:r>
              <a:rPr lang="en-IN" dirty="0" smtClean="0"/>
              <a:t> – Classifying emails as spam or not.</a:t>
            </a:r>
          </a:p>
          <a:p>
            <a:r>
              <a:rPr lang="en-IN" dirty="0" smtClean="0"/>
              <a:t> </a:t>
            </a:r>
            <a:r>
              <a:rPr lang="en-IN" b="1" dirty="0" smtClean="0"/>
              <a:t>Social Media Monitoring</a:t>
            </a:r>
            <a:r>
              <a:rPr lang="en-IN" dirty="0" smtClean="0"/>
              <a:t> – Analyzing public opinion from tweets &amp; comments.</a:t>
            </a:r>
          </a:p>
          <a:p>
            <a:r>
              <a:rPr lang="en-IN" b="1" dirty="0" smtClean="0"/>
              <a:t>Healthcare &amp; Biomedical Text Mining</a:t>
            </a:r>
            <a:r>
              <a:rPr lang="en-IN" dirty="0" smtClean="0"/>
              <a:t> – Identifying disease trends from medical reports.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629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and Business Analytics in Data Science Applications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science plays a crucial role in </a:t>
            </a:r>
            <a:r>
              <a:rPr lang="en-US" b="1" dirty="0" smtClean="0"/>
              <a:t>recommendation systems</a:t>
            </a:r>
            <a:r>
              <a:rPr lang="en-US" dirty="0" smtClean="0"/>
              <a:t> and </a:t>
            </a:r>
            <a:r>
              <a:rPr lang="en-US" b="1" dirty="0" smtClean="0"/>
              <a:t>business analytics</a:t>
            </a:r>
            <a:r>
              <a:rPr lang="en-US" dirty="0" smtClean="0"/>
              <a:t>, helping businesses make </a:t>
            </a:r>
            <a:r>
              <a:rPr lang="en-US" b="1" dirty="0" smtClean="0"/>
              <a:t>data-driven decisions</a:t>
            </a:r>
            <a:r>
              <a:rPr lang="en-US" dirty="0" smtClean="0"/>
              <a:t>, enhance user experiences, and optimize operations.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16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Systems in Data Science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recommendation system</a:t>
            </a:r>
            <a:r>
              <a:rPr lang="en-US" dirty="0" smtClean="0"/>
              <a:t> predicts user preferences and suggests relevant items, such as movies, products, or articles.</a:t>
            </a:r>
          </a:p>
          <a:p>
            <a:r>
              <a:rPr lang="en-US" b="1" dirty="0" smtClean="0"/>
              <a:t>Types of Recommendation Systems</a:t>
            </a:r>
          </a:p>
          <a:p>
            <a:r>
              <a:rPr lang="en-US" b="1" dirty="0" smtClean="0"/>
              <a:t> </a:t>
            </a:r>
            <a:r>
              <a:rPr lang="en-US" b="1" dirty="0" smtClean="0"/>
              <a:t>Content-Based Filtering</a:t>
            </a:r>
          </a:p>
          <a:p>
            <a:pPr lvl="1"/>
            <a:r>
              <a:rPr lang="en-US" dirty="0" smtClean="0"/>
              <a:t>Recommends items similar to what a user has liked before.</a:t>
            </a:r>
          </a:p>
          <a:p>
            <a:pPr lvl="1"/>
            <a:r>
              <a:rPr lang="en-US" dirty="0" smtClean="0"/>
              <a:t>Uses features like </a:t>
            </a:r>
            <a:r>
              <a:rPr lang="en-US" b="1" dirty="0" smtClean="0"/>
              <a:t>keywords, categories, or user preferences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Netflix recommends movies based on previously watched genres.</a:t>
            </a:r>
            <a:endParaRPr lang="en-US" dirty="0" smtClean="0"/>
          </a:p>
          <a:p>
            <a:r>
              <a:rPr lang="en-US" b="1" dirty="0" smtClean="0"/>
              <a:t>Collaborative </a:t>
            </a:r>
            <a:r>
              <a:rPr lang="en-US" b="1" dirty="0" smtClean="0"/>
              <a:t>Filtering</a:t>
            </a:r>
          </a:p>
          <a:p>
            <a:pPr lvl="1"/>
            <a:r>
              <a:rPr lang="en-US" dirty="0" smtClean="0"/>
              <a:t>Uses </a:t>
            </a:r>
            <a:r>
              <a:rPr lang="en-US" b="1" dirty="0" smtClean="0"/>
              <a:t>user behavior and preferences</a:t>
            </a:r>
            <a:r>
              <a:rPr lang="en-US" dirty="0" smtClean="0"/>
              <a:t> to recommend items.</a:t>
            </a:r>
          </a:p>
          <a:p>
            <a:pPr lvl="1"/>
            <a:r>
              <a:rPr lang="en-US" dirty="0"/>
              <a:t>Find similarities between users and suggest </a:t>
            </a:r>
            <a:r>
              <a:rPr lang="en-US" dirty="0" smtClean="0"/>
              <a:t>what similar users liked.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Amazon suggests "Customers who bought this also bought..."</a:t>
            </a:r>
            <a:endParaRPr lang="en-US" dirty="0" smtClean="0"/>
          </a:p>
          <a:p>
            <a:r>
              <a:rPr lang="en-US" b="1" dirty="0" smtClean="0"/>
              <a:t> </a:t>
            </a:r>
            <a:r>
              <a:rPr lang="en-US" b="1" dirty="0" smtClean="0"/>
              <a:t>Hybrid Recommendation Systems</a:t>
            </a:r>
          </a:p>
          <a:p>
            <a:pPr lvl="1"/>
            <a:r>
              <a:rPr lang="en-US" dirty="0" smtClean="0"/>
              <a:t>Combines </a:t>
            </a:r>
            <a:r>
              <a:rPr lang="en-US" b="1" dirty="0" smtClean="0"/>
              <a:t>content-based</a:t>
            </a:r>
            <a:r>
              <a:rPr lang="en-US" dirty="0" smtClean="0"/>
              <a:t> and </a:t>
            </a:r>
            <a:r>
              <a:rPr lang="en-US" b="1" dirty="0" smtClean="0"/>
              <a:t>collaborative filtering</a:t>
            </a:r>
            <a:r>
              <a:rPr lang="en-US" dirty="0" smtClean="0"/>
              <a:t> for better accuracy.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Spotify recommends music based on </a:t>
            </a:r>
            <a:r>
              <a:rPr lang="en-US" b="1" dirty="0" smtClean="0"/>
              <a:t>both listening habits and similar users’ </a:t>
            </a:r>
            <a:r>
              <a:rPr lang="en-US" b="1" dirty="0" smtClean="0"/>
              <a:t>playlists.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340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 Cases of Recommendation Systems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E-commerce</a:t>
            </a:r>
            <a:r>
              <a:rPr lang="en-US" dirty="0" smtClean="0"/>
              <a:t> – Amazon suggests products based on past purchases.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smtClean="0"/>
              <a:t>Streaming Platforms</a:t>
            </a:r>
            <a:r>
              <a:rPr lang="en-US" dirty="0" smtClean="0"/>
              <a:t> – Netflix &amp; YouTube recommend content based on watch history.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smtClean="0"/>
              <a:t>Retail &amp; Online Shopping</a:t>
            </a:r>
            <a:r>
              <a:rPr lang="en-US" dirty="0" smtClean="0"/>
              <a:t> – Personalized discounts &amp; promotions.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smtClean="0"/>
              <a:t>Education Platforms</a:t>
            </a:r>
            <a:r>
              <a:rPr lang="en-US" dirty="0" smtClean="0"/>
              <a:t> – Coursera recommends courses based on previous enrollments.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7399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Analytics in Data Science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Business analytics</a:t>
            </a:r>
            <a:r>
              <a:rPr lang="en-US" dirty="0" smtClean="0"/>
              <a:t> applies data science techniques to analyze and optimize business decisions.</a:t>
            </a:r>
          </a:p>
          <a:p>
            <a:r>
              <a:rPr lang="en-US" b="1" dirty="0" smtClean="0"/>
              <a:t>Types of Business Analytics</a:t>
            </a:r>
          </a:p>
          <a:p>
            <a:r>
              <a:rPr lang="en-US" b="1" dirty="0" smtClean="0"/>
              <a:t> Descriptive Analytics</a:t>
            </a:r>
          </a:p>
          <a:p>
            <a:pPr lvl="1"/>
            <a:r>
              <a:rPr lang="en-US" dirty="0" smtClean="0"/>
              <a:t>Analyzes historical data to understand trends.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Sales reports showing revenue growth over time.</a:t>
            </a:r>
            <a:endParaRPr lang="en-US" dirty="0" smtClean="0"/>
          </a:p>
          <a:p>
            <a:r>
              <a:rPr lang="en-US" b="1" dirty="0" smtClean="0"/>
              <a:t> Predictive Analytics</a:t>
            </a:r>
          </a:p>
          <a:p>
            <a:pPr lvl="1"/>
            <a:r>
              <a:rPr lang="en-US" dirty="0" smtClean="0"/>
              <a:t>Uses machine learning to </a:t>
            </a:r>
            <a:r>
              <a:rPr lang="en-US" b="1" dirty="0" smtClean="0"/>
              <a:t>predict future trends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Predicting future demand for a product based on sales trends.</a:t>
            </a:r>
            <a:endParaRPr lang="en-US" dirty="0" smtClean="0"/>
          </a:p>
          <a:p>
            <a:r>
              <a:rPr lang="en-US" b="1" dirty="0" smtClean="0"/>
              <a:t> Prescriptive Analytics</a:t>
            </a:r>
          </a:p>
          <a:p>
            <a:pPr lvl="1"/>
            <a:r>
              <a:rPr lang="en-US" dirty="0" smtClean="0"/>
              <a:t>Recommends actions to optimize business outcomes.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Optimizing pricing strategies based on customer behavior.</a:t>
            </a:r>
            <a:endParaRPr lang="en-US" dirty="0" smtClean="0"/>
          </a:p>
          <a:p>
            <a:r>
              <a:rPr lang="en-US" b="1" dirty="0" smtClean="0"/>
              <a:t>Use Cases of Business Analytics</a:t>
            </a:r>
          </a:p>
          <a:p>
            <a:pPr marL="457200" lvl="1" indent="0">
              <a:buNone/>
            </a:pPr>
            <a:r>
              <a:rPr lang="en-US" dirty="0" smtClean="0"/>
              <a:t>✅ </a:t>
            </a:r>
            <a:r>
              <a:rPr lang="en-US" b="1" dirty="0" smtClean="0"/>
              <a:t>Marketing &amp; Sales Forecasting</a:t>
            </a:r>
            <a:r>
              <a:rPr lang="en-US" dirty="0" smtClean="0"/>
              <a:t> – Predict customer behavior &amp; optimize campaigns.</a:t>
            </a:r>
            <a:br>
              <a:rPr lang="en-US" dirty="0" smtClean="0"/>
            </a:br>
            <a:r>
              <a:rPr lang="en-US" dirty="0" smtClean="0"/>
              <a:t>✅ </a:t>
            </a:r>
            <a:r>
              <a:rPr lang="en-US" b="1" dirty="0" smtClean="0"/>
              <a:t>Customer Segmentation</a:t>
            </a:r>
            <a:r>
              <a:rPr lang="en-US" dirty="0" smtClean="0"/>
              <a:t> – Group customers based on demographics &amp; preferences.</a:t>
            </a:r>
            <a:br>
              <a:rPr lang="en-US" dirty="0" smtClean="0"/>
            </a:br>
            <a:r>
              <a:rPr lang="en-US" dirty="0" smtClean="0"/>
              <a:t>✅ </a:t>
            </a:r>
            <a:r>
              <a:rPr lang="en-US" b="1" dirty="0" smtClean="0"/>
              <a:t>Fraud Detection</a:t>
            </a:r>
            <a:r>
              <a:rPr lang="en-US" dirty="0" smtClean="0"/>
              <a:t> – Banks detect unusual transaction patterns.</a:t>
            </a:r>
            <a:br>
              <a:rPr lang="en-US" dirty="0" smtClean="0"/>
            </a:br>
            <a:r>
              <a:rPr lang="en-US" dirty="0" smtClean="0"/>
              <a:t>✅ </a:t>
            </a:r>
            <a:r>
              <a:rPr lang="en-US" b="1" dirty="0" smtClean="0"/>
              <a:t>Supply Chain Optimization</a:t>
            </a:r>
            <a:r>
              <a:rPr lang="en-US" dirty="0" smtClean="0"/>
              <a:t> – Reduce costs &amp; improve inventory management.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0750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Predicting Product Sales Using Business Analytics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850"/>
            <a:ext cx="10515600" cy="508372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import pandas as </a:t>
            </a:r>
            <a:r>
              <a:rPr lang="en-IN" sz="1800" dirty="0" err="1" smtClean="0"/>
              <a:t>pd</a:t>
            </a:r>
            <a:endParaRPr lang="en-IN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>
                <a:solidFill>
                  <a:srgbClr val="FF0000"/>
                </a:solidFill>
              </a:rPr>
              <a:t>from </a:t>
            </a:r>
            <a:r>
              <a:rPr lang="en-IN" sz="1800" dirty="0" err="1" smtClean="0">
                <a:solidFill>
                  <a:srgbClr val="FF0000"/>
                </a:solidFill>
              </a:rPr>
              <a:t>sklearn.model_selection</a:t>
            </a:r>
            <a:r>
              <a:rPr lang="en-IN" sz="1800" dirty="0" smtClean="0">
                <a:solidFill>
                  <a:srgbClr val="FF0000"/>
                </a:solidFill>
              </a:rPr>
              <a:t> </a:t>
            </a:r>
            <a:r>
              <a:rPr lang="en-IN" sz="1800" dirty="0" smtClean="0">
                <a:solidFill>
                  <a:srgbClr val="FF0000"/>
                </a:solidFill>
              </a:rPr>
              <a:t>import</a:t>
            </a:r>
            <a:r>
              <a:rPr lang="en-IN" sz="1800" dirty="0" smtClean="0"/>
              <a:t> </a:t>
            </a:r>
            <a:r>
              <a:rPr lang="en-IN" sz="1800" dirty="0" err="1" smtClean="0"/>
              <a:t>train_test_split</a:t>
            </a:r>
            <a:endParaRPr lang="en-IN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from </a:t>
            </a:r>
            <a:r>
              <a:rPr lang="en-IN" sz="1800" dirty="0" err="1" smtClean="0"/>
              <a:t>sklearn.</a:t>
            </a:r>
            <a:r>
              <a:rPr lang="en-IN" sz="1800" dirty="0" err="1" smtClean="0">
                <a:solidFill>
                  <a:srgbClr val="FF0000"/>
                </a:solidFill>
              </a:rPr>
              <a:t>linear_model</a:t>
            </a:r>
            <a:r>
              <a:rPr lang="en-IN" sz="1800" dirty="0" smtClean="0"/>
              <a:t> import </a:t>
            </a:r>
            <a:r>
              <a:rPr lang="en-IN" sz="1800" dirty="0" err="1" smtClean="0"/>
              <a:t>LinearRegression</a:t>
            </a:r>
            <a:endParaRPr lang="en-IN" sz="18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from </a:t>
            </a:r>
            <a:r>
              <a:rPr lang="en-IN" sz="1800" dirty="0" err="1" smtClean="0"/>
              <a:t>sklearn.</a:t>
            </a:r>
            <a:r>
              <a:rPr lang="en-IN" sz="1800" dirty="0" err="1" smtClean="0">
                <a:solidFill>
                  <a:srgbClr val="FF0000"/>
                </a:solidFill>
              </a:rPr>
              <a:t>metrics</a:t>
            </a:r>
            <a:r>
              <a:rPr lang="en-IN" sz="1800" dirty="0" smtClean="0"/>
              <a:t> import </a:t>
            </a:r>
            <a:r>
              <a:rPr lang="en-IN" sz="1800" dirty="0" err="1" smtClean="0">
                <a:solidFill>
                  <a:srgbClr val="FF0000"/>
                </a:solidFill>
              </a:rPr>
              <a:t>mean_absolute_error</a:t>
            </a:r>
            <a:endParaRPr lang="en-IN" sz="18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# Load dataset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data = </a:t>
            </a:r>
            <a:r>
              <a:rPr lang="en-IN" sz="1800" dirty="0" err="1" smtClean="0"/>
              <a:t>pd.read_csv</a:t>
            </a:r>
            <a:r>
              <a:rPr lang="en-IN" sz="1800" dirty="0" smtClean="0"/>
              <a:t>("sales_data.csv")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# Feature selection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X = data[['</a:t>
            </a:r>
            <a:r>
              <a:rPr lang="en-IN" sz="1800" dirty="0" err="1" smtClean="0"/>
              <a:t>advertising_budget</a:t>
            </a:r>
            <a:r>
              <a:rPr lang="en-IN" sz="1800" dirty="0" smtClean="0"/>
              <a:t>', 'season', '</a:t>
            </a:r>
            <a:r>
              <a:rPr lang="en-IN" sz="1800" dirty="0" err="1" smtClean="0"/>
              <a:t>store_location</a:t>
            </a:r>
            <a:r>
              <a:rPr lang="en-IN" sz="1800" dirty="0" smtClean="0"/>
              <a:t>']]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y = data['sales']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# Train-test split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err="1" smtClean="0"/>
              <a:t>X_train</a:t>
            </a:r>
            <a:r>
              <a:rPr lang="en-IN" sz="1800" dirty="0" smtClean="0"/>
              <a:t>, </a:t>
            </a:r>
            <a:r>
              <a:rPr lang="en-IN" sz="1800" dirty="0" err="1" smtClean="0"/>
              <a:t>X_test</a:t>
            </a:r>
            <a:r>
              <a:rPr lang="en-IN" sz="1800" dirty="0" smtClean="0"/>
              <a:t>, </a:t>
            </a:r>
            <a:r>
              <a:rPr lang="en-IN" sz="1800" dirty="0" err="1" smtClean="0"/>
              <a:t>y_train</a:t>
            </a:r>
            <a:r>
              <a:rPr lang="en-IN" sz="1800" dirty="0" smtClean="0"/>
              <a:t>, </a:t>
            </a:r>
            <a:r>
              <a:rPr lang="en-IN" sz="1800" dirty="0" err="1" smtClean="0"/>
              <a:t>y_test</a:t>
            </a:r>
            <a:r>
              <a:rPr lang="en-IN" sz="1800" dirty="0" smtClean="0"/>
              <a:t> = </a:t>
            </a:r>
            <a:r>
              <a:rPr lang="en-IN" sz="1800" dirty="0" err="1" smtClean="0"/>
              <a:t>train_test_split</a:t>
            </a:r>
            <a:r>
              <a:rPr lang="en-IN" sz="1800" dirty="0" smtClean="0"/>
              <a:t>(X, y, </a:t>
            </a:r>
            <a:r>
              <a:rPr lang="en-IN" sz="1800" dirty="0" err="1" smtClean="0"/>
              <a:t>test_size</a:t>
            </a:r>
            <a:r>
              <a:rPr lang="en-IN" sz="1800" dirty="0" smtClean="0"/>
              <a:t>=0.2, </a:t>
            </a:r>
            <a:r>
              <a:rPr lang="en-IN" sz="1800" dirty="0" err="1" smtClean="0"/>
              <a:t>random_state</a:t>
            </a:r>
            <a:r>
              <a:rPr lang="en-IN" sz="1800" dirty="0" smtClean="0"/>
              <a:t>=42)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# Train model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model = </a:t>
            </a:r>
            <a:r>
              <a:rPr lang="en-IN" sz="1800" dirty="0" err="1" smtClean="0"/>
              <a:t>LinearRegression</a:t>
            </a:r>
            <a:r>
              <a:rPr lang="en-IN" sz="1800" dirty="0" smtClean="0"/>
              <a:t>()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err="1" smtClean="0"/>
              <a:t>model.fit</a:t>
            </a:r>
            <a:r>
              <a:rPr lang="en-IN" sz="1800" dirty="0" smtClean="0"/>
              <a:t>(</a:t>
            </a:r>
            <a:r>
              <a:rPr lang="en-IN" sz="1800" dirty="0" err="1" smtClean="0"/>
              <a:t>X_train</a:t>
            </a:r>
            <a:r>
              <a:rPr lang="en-IN" sz="1800" dirty="0" smtClean="0"/>
              <a:t>, </a:t>
            </a:r>
            <a:r>
              <a:rPr lang="en-IN" sz="1800" dirty="0" err="1" smtClean="0"/>
              <a:t>y_train</a:t>
            </a:r>
            <a:r>
              <a:rPr lang="en-IN" sz="18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# Predict sales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err="1" smtClean="0"/>
              <a:t>y_pred</a:t>
            </a:r>
            <a:r>
              <a:rPr lang="en-IN" sz="1800" dirty="0" smtClean="0"/>
              <a:t> = </a:t>
            </a:r>
            <a:r>
              <a:rPr lang="en-IN" sz="1800" dirty="0" err="1" smtClean="0"/>
              <a:t>model.predict</a:t>
            </a:r>
            <a:r>
              <a:rPr lang="en-IN" sz="1800" dirty="0" smtClean="0"/>
              <a:t>(</a:t>
            </a:r>
            <a:r>
              <a:rPr lang="en-IN" sz="1800" dirty="0" err="1" smtClean="0"/>
              <a:t>X_test</a:t>
            </a:r>
            <a:r>
              <a:rPr lang="en-IN" sz="18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# Evaluate model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N" sz="1800" dirty="0" smtClean="0"/>
              <a:t>print("Mean </a:t>
            </a:r>
            <a:r>
              <a:rPr lang="en-IN" sz="1800" dirty="0"/>
              <a:t>Absolute Error:", </a:t>
            </a:r>
            <a:r>
              <a:rPr lang="en-IN" sz="1800" dirty="0" err="1"/>
              <a:t>mean_absolute_error</a:t>
            </a:r>
            <a:r>
              <a:rPr lang="en-IN" sz="1800" dirty="0"/>
              <a:t>(</a:t>
            </a:r>
            <a:r>
              <a:rPr lang="en-IN" sz="1800" dirty="0" err="1"/>
              <a:t>y_test</a:t>
            </a:r>
            <a:r>
              <a:rPr lang="en-IN" sz="1800" dirty="0"/>
              <a:t>, </a:t>
            </a:r>
            <a:r>
              <a:rPr lang="en-IN" sz="1800" dirty="0" err="1"/>
              <a:t>y_pred</a:t>
            </a:r>
            <a:r>
              <a:rPr lang="en-IN" sz="1800" dirty="0"/>
              <a:t>))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311654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Differences: Recommendation Systems vs. Business Analytics</a:t>
            </a:r>
            <a:endParaRPr lang="en-IN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851926"/>
              </p:ext>
            </p:extLst>
          </p:nvPr>
        </p:nvGraphicFramePr>
        <p:xfrm>
          <a:off x="2088858" y="2600588"/>
          <a:ext cx="7692704" cy="3783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0826">
                  <a:extLst>
                    <a:ext uri="{9D8B030D-6E8A-4147-A177-3AD203B41FA5}">
                      <a16:colId xmlns:a16="http://schemas.microsoft.com/office/drawing/2014/main" val="2427337974"/>
                    </a:ext>
                  </a:extLst>
                </a:gridCol>
                <a:gridCol w="2686648">
                  <a:extLst>
                    <a:ext uri="{9D8B030D-6E8A-4147-A177-3AD203B41FA5}">
                      <a16:colId xmlns:a16="http://schemas.microsoft.com/office/drawing/2014/main" val="3365388943"/>
                    </a:ext>
                  </a:extLst>
                </a:gridCol>
                <a:gridCol w="3015230">
                  <a:extLst>
                    <a:ext uri="{9D8B030D-6E8A-4147-A177-3AD203B41FA5}">
                      <a16:colId xmlns:a16="http://schemas.microsoft.com/office/drawing/2014/main" val="3890308178"/>
                    </a:ext>
                  </a:extLst>
                </a:gridCol>
              </a:tblGrid>
              <a:tr h="687897">
                <a:tc>
                  <a:txBody>
                    <a:bodyPr/>
                    <a:lstStyle/>
                    <a:p>
                      <a:pPr algn="ctr" fontAlgn="t"/>
                      <a:r>
                        <a:rPr lang="en-IN" sz="1800" u="none" strike="noStrike" dirty="0">
                          <a:effectLst/>
                        </a:rPr>
                        <a:t>Feature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800" u="none" strike="noStrike" dirty="0">
                          <a:effectLst/>
                        </a:rPr>
                        <a:t>Recommendation Systems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800" u="none" strike="noStrike">
                          <a:effectLst/>
                        </a:rPr>
                        <a:t>Business Analytics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06434"/>
                  </a:ext>
                </a:extLst>
              </a:tr>
              <a:tr h="687897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u="none" strike="noStrike">
                          <a:effectLst/>
                        </a:rPr>
                        <a:t>Purpose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u="none" strike="noStrike" dirty="0">
                          <a:effectLst/>
                        </a:rPr>
                        <a:t>Suggest relevant items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u="none" strike="noStrike">
                          <a:effectLst/>
                        </a:rPr>
                        <a:t>Analyze &amp; optimize business strategies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42590239"/>
                  </a:ext>
                </a:extLst>
              </a:tr>
              <a:tr h="1375794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u="none" strike="noStrike">
                          <a:effectLst/>
                        </a:rPr>
                        <a:t>Techniques Used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>
                          <a:effectLst/>
                        </a:rPr>
                        <a:t>Machine learning (Collaborative Filtering, Content-Based)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u="none" strike="noStrike" dirty="0">
                          <a:effectLst/>
                        </a:rPr>
                        <a:t>Descriptive, Predictive, &amp; Prescriptive Analytics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6512031"/>
                  </a:ext>
                </a:extLst>
              </a:tr>
              <a:tr h="1031846"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u="none" strike="noStrike">
                          <a:effectLst/>
                        </a:rPr>
                        <a:t>Examples</a:t>
                      </a:r>
                      <a:endParaRPr lang="en-IN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u="none" strike="noStrike">
                          <a:effectLst/>
                        </a:rPr>
                        <a:t>Netflix recommendations, Amazon suggestions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800" u="none" strike="noStrike" dirty="0">
                          <a:effectLst/>
                        </a:rPr>
                        <a:t>Sales forecasting, fraud detection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39206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12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and Text Analytics in Data Science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Clustering and text analytics are powerful </a:t>
            </a:r>
            <a:r>
              <a:rPr lang="en-US" b="1" dirty="0" smtClean="0"/>
              <a:t>data science techniques</a:t>
            </a:r>
            <a:r>
              <a:rPr lang="en-US" dirty="0" smtClean="0"/>
              <a:t> used in various applications, including customer segmentation, document classification, and sentiment analysis.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299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Clustering in Data Science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7130"/>
            <a:ext cx="10515600" cy="51424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Clustering is an </a:t>
            </a:r>
            <a:r>
              <a:rPr lang="en-US" b="1" dirty="0" smtClean="0"/>
              <a:t>unsupervised machine learning technique</a:t>
            </a:r>
            <a:r>
              <a:rPr lang="en-US" dirty="0" smtClean="0"/>
              <a:t> used to group similar data points together. It is widely used in </a:t>
            </a:r>
            <a:r>
              <a:rPr lang="en-US" b="1" dirty="0" smtClean="0"/>
              <a:t>customer segmentation, anomaly detection, and recommendation systems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Types of Clustering Algorithms</a:t>
            </a:r>
          </a:p>
          <a:p>
            <a:r>
              <a:rPr lang="en-US" b="1" dirty="0" smtClean="0"/>
              <a:t>K-Means Clustering</a:t>
            </a:r>
          </a:p>
          <a:p>
            <a:pPr lvl="1"/>
            <a:r>
              <a:rPr lang="en-US" dirty="0" smtClean="0"/>
              <a:t>Divides data into </a:t>
            </a:r>
            <a:r>
              <a:rPr lang="en-US" b="1" dirty="0" smtClean="0"/>
              <a:t>K</a:t>
            </a:r>
            <a:r>
              <a:rPr lang="en-US" dirty="0" smtClean="0"/>
              <a:t> groups based on similarity.</a:t>
            </a:r>
          </a:p>
          <a:p>
            <a:pPr lvl="1"/>
            <a:r>
              <a:rPr lang="en-US" dirty="0" smtClean="0"/>
              <a:t>Uses </a:t>
            </a:r>
            <a:r>
              <a:rPr lang="en-US" b="1" dirty="0" smtClean="0"/>
              <a:t>centroids</a:t>
            </a:r>
            <a:r>
              <a:rPr lang="en-US" dirty="0" smtClean="0"/>
              <a:t> to represent each cluster.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Grouping customers based on purchase behavior.</a:t>
            </a:r>
            <a:endParaRPr lang="en-US" dirty="0" smtClean="0"/>
          </a:p>
          <a:p>
            <a:r>
              <a:rPr lang="en-US" b="1" dirty="0" smtClean="0"/>
              <a:t>Hierarchical Clustering</a:t>
            </a:r>
          </a:p>
          <a:p>
            <a:pPr lvl="1"/>
            <a:r>
              <a:rPr lang="en-US" dirty="0" smtClean="0"/>
              <a:t>Creates a </a:t>
            </a:r>
            <a:r>
              <a:rPr lang="en-US" b="1" dirty="0" smtClean="0"/>
              <a:t>tree-like structure</a:t>
            </a:r>
            <a:r>
              <a:rPr lang="en-US" dirty="0" smtClean="0"/>
              <a:t> (</a:t>
            </a:r>
            <a:r>
              <a:rPr lang="en-US" dirty="0" err="1" smtClean="0"/>
              <a:t>dendrogram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Useful when the number of clusters is unknown.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Grouping genes with similar expressions in biology.</a:t>
            </a:r>
            <a:endParaRPr lang="en-US" dirty="0" smtClean="0"/>
          </a:p>
          <a:p>
            <a:r>
              <a:rPr lang="en-US" b="1" dirty="0" smtClean="0"/>
              <a:t> DBSCAN (Density-Based Clustering)</a:t>
            </a:r>
          </a:p>
          <a:p>
            <a:pPr lvl="1"/>
            <a:r>
              <a:rPr lang="en-US" dirty="0" smtClean="0"/>
              <a:t>Groups points based on </a:t>
            </a:r>
            <a:r>
              <a:rPr lang="en-US" b="1" dirty="0" smtClean="0"/>
              <a:t>density</a:t>
            </a:r>
            <a:r>
              <a:rPr lang="en-US" dirty="0" smtClean="0"/>
              <a:t> rather than centroids.</a:t>
            </a:r>
          </a:p>
          <a:p>
            <a:pPr lvl="1"/>
            <a:r>
              <a:rPr lang="en-US" dirty="0" smtClean="0"/>
              <a:t>Can detect </a:t>
            </a:r>
            <a:r>
              <a:rPr lang="en-US" b="1" dirty="0" smtClean="0"/>
              <a:t>outliers and noise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smtClean="0"/>
              <a:t>Detecting fraudulent transactions in banking.</a:t>
            </a:r>
            <a:endParaRPr lang="en-US" dirty="0" smtClean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7344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993</Words>
  <Application>Microsoft Office PowerPoint</Application>
  <PresentationFormat>Widescreen</PresentationFormat>
  <Paragraphs>126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Clustering and Text Analytics </vt:lpstr>
      <vt:lpstr>Recommendations and Business Analytics in Data Science Applications</vt:lpstr>
      <vt:lpstr>Recommendation Systems in Data Science</vt:lpstr>
      <vt:lpstr>Cont..</vt:lpstr>
      <vt:lpstr>Business Analytics in Data Science</vt:lpstr>
      <vt:lpstr>Example: Predicting Product Sales Using Business Analytics</vt:lpstr>
      <vt:lpstr>Key Differences: Recommendation Systems vs. Business Analytics</vt:lpstr>
      <vt:lpstr>Clustering and Text Analytics in Data Science</vt:lpstr>
      <vt:lpstr>Clustering in Data Science</vt:lpstr>
      <vt:lpstr>Text Analytics in Data Science</vt:lpstr>
      <vt:lpstr>Clustering Customer Reviews Using K-Means</vt:lpstr>
      <vt:lpstr>Cont.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</dc:creator>
  <cp:lastModifiedBy>cse</cp:lastModifiedBy>
  <cp:revision>4</cp:revision>
  <dcterms:created xsi:type="dcterms:W3CDTF">2025-03-27T10:14:52Z</dcterms:created>
  <dcterms:modified xsi:type="dcterms:W3CDTF">2025-04-07T05:02:19Z</dcterms:modified>
</cp:coreProperties>
</file>