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60" r:id="rId5"/>
    <p:sldId id="266" r:id="rId6"/>
    <p:sldId id="269" r:id="rId7"/>
    <p:sldId id="270" r:id="rId8"/>
    <p:sldId id="271" r:id="rId9"/>
    <p:sldId id="272" r:id="rId10"/>
    <p:sldId id="262" r:id="rId11"/>
    <p:sldId id="263" r:id="rId12"/>
    <p:sldId id="264" r:id="rId13"/>
    <p:sldId id="265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49431-4C6A-4EB8-BD5A-686859A865CD}" type="datetimeFigureOut">
              <a:rPr lang="en-IN" smtClean="0"/>
              <a:t>04-04-2025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1DFC-7850-4DCB-80A1-29DDE28C35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8730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49431-4C6A-4EB8-BD5A-686859A865CD}" type="datetimeFigureOut">
              <a:rPr lang="en-IN" smtClean="0"/>
              <a:t>04-04-2025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1DFC-7850-4DCB-80A1-29DDE28C35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0334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49431-4C6A-4EB8-BD5A-686859A865CD}" type="datetimeFigureOut">
              <a:rPr lang="en-IN" smtClean="0"/>
              <a:t>04-04-2025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1DFC-7850-4DCB-80A1-29DDE28C35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4497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49431-4C6A-4EB8-BD5A-686859A865CD}" type="datetimeFigureOut">
              <a:rPr lang="en-IN" smtClean="0"/>
              <a:t>04-04-2025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1DFC-7850-4DCB-80A1-29DDE28C35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0316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49431-4C6A-4EB8-BD5A-686859A865CD}" type="datetimeFigureOut">
              <a:rPr lang="en-IN" smtClean="0"/>
              <a:t>04-04-2025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1DFC-7850-4DCB-80A1-29DDE28C35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6443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49431-4C6A-4EB8-BD5A-686859A865CD}" type="datetimeFigureOut">
              <a:rPr lang="en-IN" smtClean="0"/>
              <a:t>04-04-2025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1DFC-7850-4DCB-80A1-29DDE28C35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087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49431-4C6A-4EB8-BD5A-686859A865CD}" type="datetimeFigureOut">
              <a:rPr lang="en-IN" smtClean="0"/>
              <a:t>04-04-2025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1DFC-7850-4DCB-80A1-29DDE28C35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2732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49431-4C6A-4EB8-BD5A-686859A865CD}" type="datetimeFigureOut">
              <a:rPr lang="en-IN" smtClean="0"/>
              <a:t>04-04-2025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1DFC-7850-4DCB-80A1-29DDE28C35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535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49431-4C6A-4EB8-BD5A-686859A865CD}" type="datetimeFigureOut">
              <a:rPr lang="en-IN" smtClean="0"/>
              <a:t>04-04-2025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1DFC-7850-4DCB-80A1-29DDE28C35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0494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49431-4C6A-4EB8-BD5A-686859A865CD}" type="datetimeFigureOut">
              <a:rPr lang="en-IN" smtClean="0"/>
              <a:t>04-04-2025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1DFC-7850-4DCB-80A1-29DDE28C35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7030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49431-4C6A-4EB8-BD5A-686859A865CD}" type="datetimeFigureOut">
              <a:rPr lang="en-IN" smtClean="0"/>
              <a:t>04-04-2025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1DFC-7850-4DCB-80A1-29DDE28C35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0320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49431-4C6A-4EB8-BD5A-686859A865CD}" type="datetimeFigureOut">
              <a:rPr lang="en-IN" smtClean="0"/>
              <a:t>04-04-2025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B1DFC-7850-4DCB-80A1-29DDE28C35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8593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Hashing Scheme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Prof. Savita Sheoran</a:t>
            </a:r>
          </a:p>
          <a:p>
            <a:r>
              <a:rPr lang="en-US" dirty="0" smtClean="0"/>
              <a:t>Indira Gandhi University Meerpur, Rewari, Haryana, India</a:t>
            </a:r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71572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What is a Collision?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</a:t>
            </a:r>
            <a:r>
              <a:rPr lang="en-US" b="1" dirty="0" smtClean="0"/>
              <a:t>hashing</a:t>
            </a:r>
            <a:r>
              <a:rPr lang="en-US" dirty="0" smtClean="0"/>
              <a:t>, a </a:t>
            </a:r>
            <a:r>
              <a:rPr lang="en-US" b="1" dirty="0" smtClean="0"/>
              <a:t>collision</a:t>
            </a:r>
            <a:r>
              <a:rPr lang="en-US" dirty="0" smtClean="0"/>
              <a:t> occurs when </a:t>
            </a:r>
            <a:r>
              <a:rPr lang="en-US" b="1" dirty="0" smtClean="0"/>
              <a:t>two different keys hash to the same index</a:t>
            </a:r>
            <a:r>
              <a:rPr lang="en-US" dirty="0" smtClean="0"/>
              <a:t> in the hash table.</a:t>
            </a:r>
          </a:p>
          <a:p>
            <a:r>
              <a:rPr lang="en-US" altLang="en-US" sz="2000" dirty="0">
                <a:latin typeface="Arial" panose="020B0604020202020204" pitchFamily="34" charset="0"/>
              </a:rPr>
              <a:t>Suppose we have a hash table of size </a:t>
            </a:r>
            <a:r>
              <a:rPr lang="en-US" altLang="en-US" sz="2000" dirty="0">
                <a:latin typeface="Arial" panose="020B0604020202020204" pitchFamily="34" charset="0"/>
              </a:rPr>
              <a:t>10, and the hash function is: </a:t>
            </a:r>
          </a:p>
          <a:p>
            <a:endParaRPr lang="en-US" sz="2000" dirty="0" smtClean="0"/>
          </a:p>
          <a:p>
            <a:r>
              <a:rPr lang="en-IN" dirty="0" smtClean="0"/>
              <a:t>h(k) = k % 10</a:t>
            </a:r>
          </a:p>
          <a:p>
            <a:r>
              <a:rPr lang="en-US" altLang="en-US" dirty="0">
                <a:latin typeface="Arial" panose="020B0604020202020204" pitchFamily="34" charset="0"/>
              </a:rPr>
              <a:t>Now, insert keys </a:t>
            </a:r>
            <a:r>
              <a:rPr lang="en-US" altLang="en-US" dirty="0">
                <a:latin typeface="Arial" panose="020B0604020202020204" pitchFamily="34" charset="0"/>
              </a:rPr>
              <a:t>21 and 31 </a:t>
            </a:r>
          </a:p>
          <a:p>
            <a:r>
              <a:rPr lang="pt-BR" dirty="0" smtClean="0"/>
              <a:t>h(21) = 21 % 10 = 1  </a:t>
            </a:r>
          </a:p>
          <a:p>
            <a:r>
              <a:rPr lang="pt-BR" dirty="0" smtClean="0"/>
              <a:t>h(31) = 31 % 10 = 1</a:t>
            </a:r>
          </a:p>
          <a:p>
            <a:r>
              <a:rPr lang="en-US" altLang="en-US" dirty="0">
                <a:latin typeface="Arial" panose="020B0604020202020204" pitchFamily="34" charset="0"/>
              </a:rPr>
              <a:t>Both keys map to index </a:t>
            </a:r>
            <a:r>
              <a:rPr lang="en-US" altLang="en-US" b="1" dirty="0">
                <a:latin typeface="Arial" panose="020B0604020202020204" pitchFamily="34" charset="0"/>
              </a:rPr>
              <a:t>1. This is called a </a:t>
            </a:r>
            <a:r>
              <a:rPr lang="en-US" altLang="en-US" b="1" dirty="0">
                <a:latin typeface="Arial" panose="020B0604020202020204" pitchFamily="34" charset="0"/>
              </a:rPr>
              <a:t>collision</a:t>
            </a:r>
            <a:r>
              <a:rPr lang="en-US" altLang="en-US" dirty="0">
                <a:latin typeface="Arial" panose="020B0604020202020204" pitchFamily="34" charset="0"/>
              </a:rPr>
              <a:t> because the same location cannot hold both keys. </a:t>
            </a:r>
          </a:p>
          <a:p>
            <a:endParaRPr lang="pt-BR" dirty="0" smtClean="0"/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58308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Collision Resolution Techniques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handle collisions, we use </a:t>
            </a:r>
            <a:r>
              <a:rPr lang="en-US" b="1" dirty="0" smtClean="0"/>
              <a:t>collision resolution techniques</a:t>
            </a:r>
            <a:r>
              <a:rPr lang="en-US" dirty="0" smtClean="0"/>
              <a:t>. There are two main types:</a:t>
            </a:r>
          </a:p>
          <a:p>
            <a:r>
              <a:rPr lang="en-IN" dirty="0" smtClean="0"/>
              <a:t>1. </a:t>
            </a:r>
            <a:r>
              <a:rPr lang="en-IN" b="1" dirty="0" smtClean="0"/>
              <a:t>Chaining (Separate Chaining)</a:t>
            </a:r>
          </a:p>
          <a:p>
            <a:r>
              <a:rPr lang="en-US" dirty="0" smtClean="0"/>
              <a:t>2. </a:t>
            </a:r>
            <a:r>
              <a:rPr lang="en-US" b="1" dirty="0" smtClean="0"/>
              <a:t>Linear Probing (Open Addressing)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47758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. </a:t>
            </a:r>
            <a:r>
              <a:rPr lang="en-IN" b="1" dirty="0" smtClean="0"/>
              <a:t>Chaining (Separate Chaining)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How it works: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chaining, each index in the hash table points to a </a:t>
            </a:r>
            <a:r>
              <a:rPr lang="en-US" b="1" dirty="0" smtClean="0"/>
              <a:t>linked list</a:t>
            </a:r>
            <a:r>
              <a:rPr lang="en-US" dirty="0" smtClean="0"/>
              <a:t> (or another data structure) of entries that map to the same index.</a:t>
            </a:r>
          </a:p>
          <a:p>
            <a:r>
              <a:rPr lang="en-IN" dirty="0" smtClean="0"/>
              <a:t>Example: </a:t>
            </a:r>
            <a:r>
              <a:rPr lang="en-US" altLang="en-US" dirty="0" smtClean="0"/>
              <a:t>Insert </a:t>
            </a:r>
            <a:r>
              <a:rPr lang="en-US" altLang="en-US" dirty="0"/>
              <a:t>21, 31, 41 into a hash table of size 10, using h(k) = k % 10. </a:t>
            </a:r>
            <a:endParaRPr lang="en-US" altLang="en-US" dirty="0" smtClean="0"/>
          </a:p>
          <a:p>
            <a:r>
              <a:rPr lang="pt-BR" altLang="en-US" dirty="0" smtClean="0"/>
              <a:t>h(21) = 1  </a:t>
            </a:r>
          </a:p>
          <a:p>
            <a:r>
              <a:rPr lang="pt-BR" altLang="en-US" dirty="0" smtClean="0"/>
              <a:t>h(31) = 1  </a:t>
            </a:r>
          </a:p>
          <a:p>
            <a:r>
              <a:rPr lang="pt-BR" altLang="en-US" dirty="0" smtClean="0"/>
              <a:t>h(41) = 1</a:t>
            </a:r>
          </a:p>
          <a:p>
            <a:r>
              <a:rPr lang="en-US" altLang="en-US" b="1" dirty="0"/>
              <a:t>All keys hash to index 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</a:t>
            </a:r>
            <a:r>
              <a:rPr lang="en-US" altLang="en-US" dirty="0"/>
              <a:t>. </a:t>
            </a:r>
            <a:r>
              <a:rPr lang="en-US" altLang="en-US" dirty="0"/>
              <a:t>With chaining, the table looks like: </a:t>
            </a:r>
          </a:p>
          <a:p>
            <a:r>
              <a:rPr lang="en-US" altLang="en-US" dirty="0" smtClean="0"/>
              <a:t>Index 1 → [21 → 31 → 41]</a:t>
            </a:r>
          </a:p>
          <a:p>
            <a:r>
              <a:rPr lang="en-IN" dirty="0" smtClean="0"/>
              <a:t>Advantage:</a:t>
            </a:r>
          </a:p>
          <a:p>
            <a:pPr lvl="1"/>
            <a:r>
              <a:rPr lang="en-US" dirty="0" smtClean="0"/>
              <a:t>Simple and allows unlimited elements at each index.</a:t>
            </a:r>
          </a:p>
          <a:p>
            <a:pPr lvl="1"/>
            <a:r>
              <a:rPr lang="en-US" dirty="0" smtClean="0"/>
              <a:t>Load factor can exceed 1.</a:t>
            </a:r>
          </a:p>
          <a:p>
            <a:endParaRPr lang="en-US" alt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18626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Linear Probing (Open Addressing)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How it works: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a slot is occupied, search the next available slot </a:t>
            </a:r>
            <a:r>
              <a:rPr lang="en-US" b="1" dirty="0" smtClean="0"/>
              <a:t>linearly</a:t>
            </a:r>
            <a:r>
              <a:rPr lang="en-US" dirty="0" smtClean="0"/>
              <a:t> (i.e., one by one) until an empty slot is found.</a:t>
            </a:r>
          </a:p>
          <a:p>
            <a:r>
              <a:rPr lang="pt-BR" dirty="0" smtClean="0"/>
              <a:t>h(k, i) = (h(k) + i) % table_size</a:t>
            </a:r>
          </a:p>
          <a:p>
            <a:r>
              <a:rPr lang="en-IN" dirty="0" smtClean="0"/>
              <a:t>Example:  </a:t>
            </a:r>
            <a:r>
              <a:rPr lang="en-IN" b="1" dirty="0"/>
              <a:t>	</a:t>
            </a:r>
            <a:r>
              <a:rPr lang="en-US" altLang="en-US" b="1" dirty="0"/>
              <a:t>Insert </a:t>
            </a:r>
            <a:r>
              <a:rPr lang="en-US" altLang="en-US" dirty="0"/>
              <a:t>21, 31, 41 in a table of size 10, using h(k) = k % 10 </a:t>
            </a:r>
            <a:endParaRPr lang="en-US" altLang="en-US" dirty="0" smtClean="0"/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800" dirty="0"/>
              <a:t>21 → h(21) = 1 → Index 1 is empty → store 21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800" dirty="0"/>
              <a:t>31 → h(31) = 1 → Index 1 is full → check 2 → empty → store 31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800" dirty="0"/>
              <a:t>41 → h(41) = 1 → Index 1 full → 2 full → check 3 → store 41</a:t>
            </a:r>
          </a:p>
          <a:p>
            <a:r>
              <a:rPr lang="en-US" dirty="0" smtClean="0"/>
              <a:t>Advantage:</a:t>
            </a:r>
          </a:p>
          <a:p>
            <a:pPr lvl="1"/>
            <a:r>
              <a:rPr lang="en-US" dirty="0" smtClean="0"/>
              <a:t>Doesn’t need extra memory (like linked lists).</a:t>
            </a:r>
          </a:p>
          <a:p>
            <a:pPr lvl="1"/>
            <a:r>
              <a:rPr lang="en-US" dirty="0" smtClean="0"/>
              <a:t>Cache-friendly due to locality of reference.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71997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Open Addressing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71088" y="1825625"/>
            <a:ext cx="10515600" cy="4351338"/>
          </a:xfrm>
        </p:spPr>
        <p:txBody>
          <a:bodyPr>
            <a:normAutofit fontScale="47500" lnSpcReduction="200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 dirty="0" err="1">
                <a:latin typeface="Arial" panose="020B0604020202020204" pitchFamily="34" charset="0"/>
              </a:rPr>
              <a:t>i</a:t>
            </a:r>
            <a:r>
              <a:rPr lang="en-US" altLang="en-US" b="1" dirty="0">
                <a:latin typeface="Arial" panose="020B0604020202020204" pitchFamily="34" charset="0"/>
              </a:rPr>
              <a:t>. Linear Probing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>
                <a:latin typeface="Arial" panose="020B0604020202020204" pitchFamily="34" charset="0"/>
              </a:rPr>
              <a:t>Insert keys: 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10</a:t>
            </a:r>
            <a:r>
              <a:rPr lang="en-US" altLang="en-US" dirty="0"/>
              <a:t>, 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17</a:t>
            </a:r>
            <a:r>
              <a:rPr lang="en-US" altLang="en-US" dirty="0"/>
              <a:t>, 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24</a:t>
            </a:r>
            <a:endParaRPr kumimoji="0" lang="en-US" altLang="en-US" sz="6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1"/>
            <a:r>
              <a:rPr lang="en-IN" dirty="0" smtClean="0"/>
              <a:t>h(10) = 3 → Index 3 is empty → store at 3</a:t>
            </a:r>
          </a:p>
          <a:p>
            <a:pPr lvl="1"/>
            <a:r>
              <a:rPr lang="en-IN" dirty="0" smtClean="0"/>
              <a:t>h(17) = 3 → Index 3 is full → try 4 → store at 4</a:t>
            </a:r>
          </a:p>
          <a:p>
            <a:pPr lvl="1"/>
            <a:r>
              <a:rPr lang="en-IN" dirty="0" smtClean="0"/>
              <a:t>h(24) = 3 → 3 full → 4 full → try 5 → store at 5</a:t>
            </a:r>
          </a:p>
          <a:p>
            <a:r>
              <a:rPr lang="en-IN" b="1" dirty="0">
                <a:latin typeface="Arial" panose="020B0604020202020204" pitchFamily="34" charset="0"/>
              </a:rPr>
              <a:t>ii. </a:t>
            </a:r>
            <a:r>
              <a:rPr lang="en-IN" b="1" dirty="0">
                <a:latin typeface="Arial" panose="020B0604020202020204" pitchFamily="34" charset="0"/>
              </a:rPr>
              <a:t>Quadratic </a:t>
            </a:r>
            <a:r>
              <a:rPr lang="en-IN" b="1" dirty="0" smtClean="0">
                <a:latin typeface="Arial" panose="020B0604020202020204" pitchFamily="34" charset="0"/>
              </a:rPr>
              <a:t>Probing</a:t>
            </a:r>
          </a:p>
          <a:p>
            <a:pPr lvl="1"/>
            <a:r>
              <a:rPr lang="pt-BR" sz="2000" dirty="0">
                <a:latin typeface="Arial" panose="020B0604020202020204" pitchFamily="34" charset="0"/>
              </a:rPr>
              <a:t>h(k) = (h(k) + i²) mod </a:t>
            </a:r>
            <a:r>
              <a:rPr lang="pt-BR" sz="2000" dirty="0" smtClean="0">
                <a:latin typeface="Arial" panose="020B0604020202020204" pitchFamily="34" charset="0"/>
              </a:rPr>
              <a:t>m</a:t>
            </a:r>
          </a:p>
          <a:p>
            <a:pPr lvl="1"/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Insert </a:t>
            </a:r>
            <a:r>
              <a:rPr lang="en-US" altLang="en-US" dirty="0"/>
              <a:t>10, 17, 24: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h(10) = 3 → store at 3</a:t>
            </a:r>
          </a:p>
          <a:p>
            <a:pPr lvl="1"/>
            <a:r>
              <a:rPr lang="en-US" altLang="en-US" dirty="0" smtClean="0"/>
              <a:t>h(17) = 3 → 3 full → try 3 + 1² = 4 → store at 4</a:t>
            </a:r>
          </a:p>
          <a:p>
            <a:pPr lvl="1"/>
            <a:r>
              <a:rPr lang="en-US" altLang="en-US" dirty="0" smtClean="0"/>
              <a:t>h(24) = 3 → 3 full, 4 full → try 3 + 1² = 4, then 3 + 2² = 7 → mod 7 = 0 → store at 0</a:t>
            </a:r>
          </a:p>
          <a:p>
            <a:r>
              <a:rPr lang="en-US" b="1" dirty="0" smtClean="0"/>
              <a:t>iii. Double Hashing</a:t>
            </a:r>
          </a:p>
          <a:p>
            <a:pPr lvl="1"/>
            <a:r>
              <a:rPr lang="en-US" dirty="0" smtClean="0"/>
              <a:t>Use two hash functions:</a:t>
            </a:r>
          </a:p>
          <a:p>
            <a:pPr lvl="2"/>
            <a:r>
              <a:rPr lang="da-DK" dirty="0" smtClean="0"/>
              <a:t>h1(k) = k mod 7  </a:t>
            </a:r>
          </a:p>
          <a:p>
            <a:pPr lvl="2"/>
            <a:r>
              <a:rPr lang="da-DK" dirty="0" smtClean="0"/>
              <a:t>h2(k) = 1 + (k mod 5)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</a:rPr>
              <a:t>Insert </a:t>
            </a:r>
            <a:r>
              <a:rPr lang="en-US" altLang="en-US" sz="2000" dirty="0"/>
              <a:t>10, 17, 24</a:t>
            </a:r>
            <a:r>
              <a:rPr lang="en-US" altLang="en-US" sz="2000" dirty="0" smtClean="0"/>
              <a:t>:</a:t>
            </a:r>
          </a:p>
          <a:p>
            <a:pPr lvl="1"/>
            <a:r>
              <a:rPr lang="en-US" altLang="en-US" sz="2000" dirty="0"/>
              <a:t>10: h1 = 3 → Index 3 → OK </a:t>
            </a:r>
          </a:p>
          <a:p>
            <a:pPr lvl="1"/>
            <a:r>
              <a:rPr lang="en-US" altLang="en-US" sz="2000" dirty="0"/>
              <a:t>17: h1 = 3 (collision), h2 = 1 + (17 mod 5) = 3 </a:t>
            </a:r>
          </a:p>
          <a:p>
            <a:pPr lvl="1"/>
            <a:r>
              <a:rPr lang="da-DK" dirty="0"/>
              <a:t>Try: (3 + i × 3) mod 7 → i = 1 → (3 + 3) = 6 → store at </a:t>
            </a:r>
            <a:r>
              <a:rPr lang="da-DK" dirty="0" smtClean="0"/>
              <a:t>6</a:t>
            </a:r>
          </a:p>
          <a:p>
            <a:pPr lvl="1"/>
            <a:r>
              <a:rPr lang="en-US" altLang="en-US" sz="2100" dirty="0"/>
              <a:t>24: h1 = 3, h2 = 1 + (24 mod 5) = 5 </a:t>
            </a:r>
          </a:p>
          <a:p>
            <a:pPr lvl="1"/>
            <a:r>
              <a:rPr lang="da-DK" dirty="0" smtClean="0"/>
              <a:t>Try: 3 + 1×5 = 8 mod 7 = 1 → store at 1</a:t>
            </a:r>
            <a:endParaRPr lang="en-US" altLang="en-US" dirty="0"/>
          </a:p>
          <a:p>
            <a:pPr marL="914400" lvl="2" indent="0">
              <a:buNone/>
            </a:pPr>
            <a:endParaRPr lang="da-DK" sz="2100" dirty="0" smtClean="0"/>
          </a:p>
          <a:p>
            <a:pPr lvl="2"/>
            <a:endParaRPr lang="en-US" dirty="0" smtClean="0"/>
          </a:p>
          <a:p>
            <a:pPr lvl="2"/>
            <a:endParaRPr lang="en-US" altLang="en-US" dirty="0"/>
          </a:p>
          <a:p>
            <a:pPr lvl="1"/>
            <a:endParaRPr lang="en-IN" sz="2000" dirty="0">
              <a:latin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-107722"/>
            <a:ext cx="20710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128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Hashing is a technique used in data structures to </a:t>
            </a:r>
            <a:r>
              <a:rPr lang="en-US" b="1" dirty="0" smtClean="0"/>
              <a:t>efficiently store, retrieve, and manage data</a:t>
            </a:r>
            <a:r>
              <a:rPr lang="en-US" dirty="0" smtClean="0"/>
              <a:t> using a key. A </a:t>
            </a:r>
            <a:r>
              <a:rPr lang="en-US" b="1" dirty="0" smtClean="0"/>
              <a:t>hashing scheme</a:t>
            </a:r>
            <a:r>
              <a:rPr lang="en-US" dirty="0" smtClean="0"/>
              <a:t> determines </a:t>
            </a:r>
            <a:r>
              <a:rPr lang="en-US" b="1" dirty="0" smtClean="0"/>
              <a:t>how the keys are transformed (hashed)</a:t>
            </a:r>
            <a:r>
              <a:rPr lang="en-US" dirty="0" smtClean="0"/>
              <a:t> into indices and </a:t>
            </a:r>
            <a:r>
              <a:rPr lang="en-US" b="1" dirty="0" smtClean="0"/>
              <a:t>how collisions are handled</a:t>
            </a:r>
            <a:r>
              <a:rPr lang="en-US" dirty="0" smtClean="0"/>
              <a:t>.</a:t>
            </a:r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2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What is Hashing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Hashing</a:t>
            </a:r>
            <a:r>
              <a:rPr lang="en-US" dirty="0" smtClean="0"/>
              <a:t> is a technique used in data structures to </a:t>
            </a:r>
            <a:r>
              <a:rPr lang="en-US" b="1" dirty="0" smtClean="0"/>
              <a:t>map data (keys) to a fixed-size table (hash table)</a:t>
            </a:r>
            <a:r>
              <a:rPr lang="en-US" dirty="0" smtClean="0"/>
              <a:t> using a </a:t>
            </a:r>
            <a:r>
              <a:rPr lang="en-US" b="1" dirty="0" smtClean="0"/>
              <a:t>hash function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It transforms a key into a </a:t>
            </a:r>
            <a:r>
              <a:rPr lang="en-US" b="1" dirty="0" smtClean="0"/>
              <a:t>hash code</a:t>
            </a:r>
            <a:r>
              <a:rPr lang="en-US" dirty="0" smtClean="0"/>
              <a:t>, which determines the index at which the data should be stored. </a:t>
            </a:r>
          </a:p>
          <a:p>
            <a:endParaRPr lang="en-US" b="1" dirty="0" smtClean="0"/>
          </a:p>
          <a:p>
            <a:r>
              <a:rPr lang="en-US" b="1" dirty="0" smtClean="0"/>
              <a:t>Hashing</a:t>
            </a:r>
            <a:r>
              <a:rPr lang="en-US" dirty="0" smtClean="0"/>
              <a:t> is the process of converting a given key into an index in a hash table using a </a:t>
            </a:r>
            <a:r>
              <a:rPr lang="en-US" b="1" dirty="0" smtClean="0"/>
              <a:t>hash function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The index decides where the data associated with that key will be stored in memory.</a:t>
            </a:r>
          </a:p>
          <a:p>
            <a:r>
              <a:rPr lang="en-US" b="1" dirty="0" smtClean="0"/>
              <a:t>Hashing</a:t>
            </a:r>
            <a:r>
              <a:rPr lang="en-US" dirty="0" smtClean="0"/>
              <a:t> is a technique used to </a:t>
            </a:r>
            <a:r>
              <a:rPr lang="en-US" b="1" dirty="0" smtClean="0"/>
              <a:t>uniquely identify a specific object from a group of similar objects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In data structures, hashing is used to </a:t>
            </a:r>
            <a:r>
              <a:rPr lang="en-US" b="1" dirty="0" smtClean="0"/>
              <a:t>store and retrieve data efficiently</a:t>
            </a:r>
            <a:r>
              <a:rPr lang="en-US" dirty="0" smtClean="0"/>
              <a:t> using a special function called a </a:t>
            </a:r>
            <a:r>
              <a:rPr lang="en-US" b="1" dirty="0" smtClean="0"/>
              <a:t>hash function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6371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Why is Hashing Important?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Fast Data Access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Hashing provides 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constant-time (O(1)) average-case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access to data.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It's much faster than linear or binary search for large datasets.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Efficient Searching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Ideal for search operations in databases, caches, and lookup tables.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Especially useful when frequent insert, delete, and search operations are required.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 startAt="3"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Minimizes Comparisons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Hashing reduces the need for multiple comparisons by calculating an index directly.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 startAt="4"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Used in Key Applications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Used in 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symbol tables, dictionaries, caches,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password verification, and 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hash maps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 programming languages like Python (</a:t>
            </a:r>
            <a:r>
              <a:rPr lang="en-US" altLang="en-US" sz="1800" dirty="0" err="1">
                <a:latin typeface="Arial" panose="020B0604020202020204" pitchFamily="34" charset="0"/>
              </a:rPr>
              <a:t>dict</a:t>
            </a:r>
            <a:r>
              <a:rPr lang="en-US" altLang="en-US" sz="1800" dirty="0">
                <a:latin typeface="Arial" panose="020B0604020202020204" pitchFamily="34" charset="0"/>
              </a:rPr>
              <a:t>) and Java (</a:t>
            </a:r>
            <a:r>
              <a:rPr lang="en-US" altLang="en-US" sz="1800" dirty="0" err="1">
                <a:latin typeface="Arial" panose="020B0604020202020204" pitchFamily="34" charset="0"/>
              </a:rPr>
              <a:t>HashMap</a:t>
            </a:r>
            <a:r>
              <a:rPr lang="en-US" altLang="en-US" sz="1800" dirty="0">
                <a:latin typeface="Arial" panose="020B0604020202020204" pitchFamily="34" charset="0"/>
              </a:rPr>
              <a:t>).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 startAt="5"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Supports Dynamic Datasets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Suitable for managing data that changes frequently (insertions/deletions).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606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Hash Functions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</a:t>
            </a:r>
            <a:r>
              <a:rPr lang="en-US" b="1" dirty="0" smtClean="0"/>
              <a:t>hash function</a:t>
            </a:r>
            <a:r>
              <a:rPr lang="en-US" dirty="0" smtClean="0"/>
              <a:t> maps a key to an index in the hash table.</a:t>
            </a:r>
          </a:p>
          <a:p>
            <a:r>
              <a:rPr lang="en-US" dirty="0" smtClean="0"/>
              <a:t>There many hash functions we are discussing few here</a:t>
            </a:r>
          </a:p>
          <a:p>
            <a:r>
              <a:rPr lang="en-US" altLang="en-US" dirty="0" smtClean="0"/>
              <a:t>Division </a:t>
            </a:r>
            <a:r>
              <a:rPr lang="en-US" altLang="en-US" dirty="0"/>
              <a:t>Method:</a:t>
            </a:r>
            <a:br>
              <a:rPr lang="en-US" altLang="en-US" dirty="0"/>
            </a:br>
            <a:r>
              <a:rPr lang="en-US" altLang="en-US" dirty="0"/>
              <a:t>h(k) = k mod m</a:t>
            </a:r>
            <a:br>
              <a:rPr lang="en-US" altLang="en-US" dirty="0"/>
            </a:br>
            <a:r>
              <a:rPr lang="en-US" altLang="en-US" dirty="0"/>
              <a:t>(where m is the size of the table) </a:t>
            </a:r>
            <a:endParaRPr lang="en-US" altLang="en-US" dirty="0" smtClean="0"/>
          </a:p>
          <a:p>
            <a:r>
              <a:rPr lang="en-US" altLang="en-US" dirty="0" smtClean="0"/>
              <a:t>Multiplication</a:t>
            </a:r>
            <a:r>
              <a:rPr kumimoji="0" lang="en-US" altLang="en-US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en-US" dirty="0" smtClean="0"/>
              <a:t>Method</a:t>
            </a:r>
          </a:p>
          <a:p>
            <a:pPr lvl="1"/>
            <a:r>
              <a:rPr lang="en-US" altLang="en-US" dirty="0" smtClean="0"/>
              <a:t>h(k</a:t>
            </a:r>
            <a:r>
              <a:rPr lang="en-US" altLang="en-US" dirty="0">
                <a:latin typeface="Arial Unicode MS" panose="020B0604020202020204" pitchFamily="34" charset="-128"/>
              </a:rPr>
              <a:t>) = floor(m * (k * A mod 1</a:t>
            </a:r>
            <a:r>
              <a:rPr lang="en-US" altLang="en-US" dirty="0" smtClean="0">
                <a:latin typeface="Arial Unicode MS" panose="020B0604020202020204" pitchFamily="34" charset="-128"/>
              </a:rPr>
              <a:t>))</a:t>
            </a:r>
          </a:p>
          <a:p>
            <a:pPr lvl="1"/>
            <a:r>
              <a:rPr lang="en-US" altLang="en-US" dirty="0">
                <a:latin typeface="Arial Unicode MS" panose="020B0604020202020204" pitchFamily="34" charset="-128"/>
              </a:rPr>
              <a:t>(where A is a constant between 0 and 1) </a:t>
            </a:r>
          </a:p>
          <a:p>
            <a:r>
              <a:rPr lang="en-IN" sz="3200" b="1" dirty="0" smtClean="0"/>
              <a:t>Mid-Square </a:t>
            </a:r>
            <a:r>
              <a:rPr lang="en-IN" sz="3200" b="1" dirty="0"/>
              <a:t>Method Example:</a:t>
            </a:r>
          </a:p>
          <a:p>
            <a:r>
              <a:rPr lang="en-US" b="1" dirty="0"/>
              <a:t>Folding Method: Break the key into </a:t>
            </a:r>
            <a:r>
              <a:rPr lang="en-US" dirty="0" smtClean="0"/>
              <a:t>parts and sum them</a:t>
            </a:r>
          </a:p>
          <a:p>
            <a:r>
              <a:rPr lang="en-US" b="1" dirty="0" smtClean="0"/>
              <a:t>Universal Hashing</a:t>
            </a:r>
            <a:r>
              <a:rPr lang="en-US" dirty="0" smtClean="0"/>
              <a:t>: Uses a set of hash functions to minimize the chance of collision.</a:t>
            </a:r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99055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err="1" smtClean="0"/>
              <a:t>Example:Hash</a:t>
            </a:r>
            <a:r>
              <a:rPr lang="en-IN" dirty="0" smtClean="0"/>
              <a:t> table size m = 10, key k = 123</a:t>
            </a:r>
          </a:p>
          <a:p>
            <a:r>
              <a:rPr lang="en-IN" dirty="0" smtClean="0"/>
              <a:t>h(123) = 123 % 10 = 3</a:t>
            </a:r>
          </a:p>
          <a:p>
            <a:r>
              <a:rPr lang="en-IN" dirty="0" smtClean="0"/>
              <a:t>So key </a:t>
            </a:r>
            <a:r>
              <a:rPr lang="en-IN" dirty="0" smtClean="0"/>
              <a:t>123 </a:t>
            </a:r>
            <a:r>
              <a:rPr lang="en-IN" dirty="0" smtClean="0"/>
              <a:t>is stored at index 3</a:t>
            </a:r>
          </a:p>
          <a:p>
            <a:r>
              <a:rPr lang="en-IN" b="1" dirty="0" smtClean="0"/>
              <a:t>Multiplication Method</a:t>
            </a:r>
          </a:p>
          <a:p>
            <a:pPr lvl="1"/>
            <a:r>
              <a:rPr lang="en-US" dirty="0" smtClean="0"/>
              <a:t>h(k) = floor(m × (k × A mod 1))</a:t>
            </a:r>
          </a:p>
          <a:p>
            <a:pPr lvl="1"/>
            <a:r>
              <a:rPr lang="en-US" dirty="0" smtClean="0"/>
              <a:t>A=constant between 0 and 1 (usually irrational, like 0.618033)</a:t>
            </a:r>
          </a:p>
          <a:p>
            <a:pPr lvl="1"/>
            <a:r>
              <a:rPr lang="en-US" dirty="0" smtClean="0"/>
              <a:t>Mod 1 :means take the </a:t>
            </a:r>
            <a:r>
              <a:rPr lang="en-US" b="1" dirty="0" smtClean="0"/>
              <a:t>fractional part</a:t>
            </a:r>
            <a:r>
              <a:rPr lang="en-US" dirty="0" smtClean="0"/>
              <a:t> only</a:t>
            </a:r>
          </a:p>
          <a:p>
            <a:pPr lvl="1"/>
            <a:r>
              <a:rPr lang="en-US" dirty="0" smtClean="0"/>
              <a:t>M table size</a:t>
            </a:r>
          </a:p>
          <a:p>
            <a:pPr lvl="1"/>
            <a:r>
              <a:rPr lang="en-IN" dirty="0" smtClean="0"/>
              <a:t>k = 123, m = 10, A=</a:t>
            </a:r>
            <a:r>
              <a:rPr lang="en-US" dirty="0" smtClean="0"/>
              <a:t> 0.618033</a:t>
            </a:r>
          </a:p>
          <a:p>
            <a:pPr lvl="1"/>
            <a:r>
              <a:rPr lang="en-US" dirty="0" smtClean="0"/>
              <a:t>k × A = 123 × 0.618033 ≈ 76.017</a:t>
            </a:r>
          </a:p>
          <a:p>
            <a:pPr lvl="1"/>
            <a:r>
              <a:rPr lang="en-US" dirty="0" smtClean="0"/>
              <a:t>Fractional part = 0.017</a:t>
            </a:r>
          </a:p>
          <a:p>
            <a:pPr lvl="1"/>
            <a:r>
              <a:rPr lang="en-US" dirty="0" smtClean="0"/>
              <a:t>h(k) = floor(10 × 0.017) = floor(0.17) = 0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79750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Mid-Square Method</a:t>
            </a:r>
          </a:p>
          <a:p>
            <a:r>
              <a:rPr lang="en-US" b="1" dirty="0" smtClean="0"/>
              <a:t>Steps:</a:t>
            </a:r>
            <a:endParaRPr lang="en-US" dirty="0" smtClean="0"/>
          </a:p>
          <a:p>
            <a:r>
              <a:rPr lang="en-US" dirty="0" smtClean="0"/>
              <a:t>Square the key</a:t>
            </a:r>
          </a:p>
          <a:p>
            <a:r>
              <a:rPr lang="en-US" dirty="0" smtClean="0"/>
              <a:t>Extract middle digits</a:t>
            </a:r>
          </a:p>
          <a:p>
            <a:r>
              <a:rPr lang="en-US" dirty="0" smtClean="0"/>
              <a:t>Use those digits as index (possibly after mod)</a:t>
            </a:r>
          </a:p>
          <a:p>
            <a:r>
              <a:rPr lang="en-US" b="1" dirty="0" smtClean="0"/>
              <a:t>Example:</a:t>
            </a:r>
            <a:endParaRPr lang="en-US" dirty="0" smtClean="0"/>
          </a:p>
          <a:p>
            <a:r>
              <a:rPr lang="en-IN" dirty="0" smtClean="0"/>
              <a:t>k = 123, m = 10</a:t>
            </a:r>
          </a:p>
          <a:p>
            <a:r>
              <a:rPr lang="en-IN" dirty="0" smtClean="0"/>
              <a:t>Step 1: 123² = 15129</a:t>
            </a:r>
          </a:p>
          <a:p>
            <a:r>
              <a:rPr lang="en-US" dirty="0" smtClean="0"/>
              <a:t>Step 2: Take the </a:t>
            </a:r>
            <a:r>
              <a:rPr lang="en-US" b="1" dirty="0" smtClean="0"/>
              <a:t>middle 2 or 3 digits-&gt; 512</a:t>
            </a:r>
          </a:p>
          <a:p>
            <a:r>
              <a:rPr lang="en-IN" dirty="0" smtClean="0"/>
              <a:t>Step 3: 512 % 10 = 2</a:t>
            </a:r>
          </a:p>
          <a:p>
            <a:r>
              <a:rPr lang="en-IN" dirty="0" smtClean="0"/>
              <a:t>Store key at index 2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29746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Folding Method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Steps:</a:t>
            </a:r>
            <a:endParaRPr lang="en-US" dirty="0" smtClean="0"/>
          </a:p>
          <a:p>
            <a:r>
              <a:rPr lang="en-US" dirty="0" smtClean="0"/>
              <a:t>Divide the key into equal parts</a:t>
            </a:r>
          </a:p>
          <a:p>
            <a:r>
              <a:rPr lang="en-US" dirty="0" smtClean="0"/>
              <a:t>Add the parts together</a:t>
            </a:r>
          </a:p>
          <a:p>
            <a:r>
              <a:rPr lang="en-US" dirty="0" smtClean="0"/>
              <a:t>Use result mod table size</a:t>
            </a:r>
          </a:p>
          <a:p>
            <a:r>
              <a:rPr lang="en-IN" dirty="0" smtClean="0"/>
              <a:t>Key = 123456, break into 3 parts: 12,34,56</a:t>
            </a:r>
          </a:p>
          <a:p>
            <a:r>
              <a:rPr lang="pt-BR" dirty="0" smtClean="0"/>
              <a:t>12 + 34 + 56 = 102</a:t>
            </a:r>
          </a:p>
          <a:p>
            <a:r>
              <a:rPr lang="pt-BR" dirty="0" smtClean="0"/>
              <a:t>h(k) = 102 % 10 = 2</a:t>
            </a:r>
          </a:p>
          <a:p>
            <a:r>
              <a:rPr lang="en-IN" dirty="0" smtClean="0"/>
              <a:t>Store at index 2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77434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Universal Hashing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a </a:t>
            </a:r>
            <a:r>
              <a:rPr lang="en-US" b="1" dirty="0" smtClean="0"/>
              <a:t>randomly selected hash function</a:t>
            </a:r>
            <a:r>
              <a:rPr lang="en-US" dirty="0" smtClean="0"/>
              <a:t> from a family of functions to reduce the chance of collision, especially in adversarial inputs (used in cryptographic applications and secure data structures).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10138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1307</Words>
  <Application>Microsoft Office PowerPoint</Application>
  <PresentationFormat>Widescreen</PresentationFormat>
  <Paragraphs>127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 Unicode MS</vt:lpstr>
      <vt:lpstr>Arial</vt:lpstr>
      <vt:lpstr>Calibri</vt:lpstr>
      <vt:lpstr>Calibri Light</vt:lpstr>
      <vt:lpstr>Office Theme</vt:lpstr>
      <vt:lpstr>Hashing Scheme</vt:lpstr>
      <vt:lpstr>Introduction</vt:lpstr>
      <vt:lpstr>What is Hashing</vt:lpstr>
      <vt:lpstr>Why is Hashing Important?</vt:lpstr>
      <vt:lpstr>Hash Functions</vt:lpstr>
      <vt:lpstr>PowerPoint Presentation</vt:lpstr>
      <vt:lpstr>PowerPoint Presentation</vt:lpstr>
      <vt:lpstr>Folding Method</vt:lpstr>
      <vt:lpstr>Universal Hashing</vt:lpstr>
      <vt:lpstr>What is a Collision?</vt:lpstr>
      <vt:lpstr>Collision Resolution Techniques</vt:lpstr>
      <vt:lpstr>. Chaining (Separate Chaining)</vt:lpstr>
      <vt:lpstr>Linear Probing (Open Addressing)</vt:lpstr>
      <vt:lpstr>Open Addressing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Hashing Scheme</dc:title>
  <dc:creator>cse</dc:creator>
  <cp:lastModifiedBy>cse</cp:lastModifiedBy>
  <cp:revision>6</cp:revision>
  <dcterms:created xsi:type="dcterms:W3CDTF">2025-04-04T06:46:38Z</dcterms:created>
  <dcterms:modified xsi:type="dcterms:W3CDTF">2025-04-04T07:58:18Z</dcterms:modified>
</cp:coreProperties>
</file>