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8F016D9-4254-46CB-8794-BB01ED778ACC}"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401615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F016D9-4254-46CB-8794-BB01ED778ACC}"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2707889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F016D9-4254-46CB-8794-BB01ED778ACC}"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114954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F016D9-4254-46CB-8794-BB01ED778ACC}"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339842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F016D9-4254-46CB-8794-BB01ED778ACC}"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248407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8F016D9-4254-46CB-8794-BB01ED778ACC}"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120533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8F016D9-4254-46CB-8794-BB01ED778ACC}" type="datetimeFigureOut">
              <a:rPr lang="en-IN" smtClean="0"/>
              <a:t>17-03-2025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2325394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8F016D9-4254-46CB-8794-BB01ED778ACC}" type="datetimeFigureOut">
              <a:rPr lang="en-IN" smtClean="0"/>
              <a:t>17-03-2025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363898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016D9-4254-46CB-8794-BB01ED778ACC}" type="datetimeFigureOut">
              <a:rPr lang="en-IN" smtClean="0"/>
              <a:t>17-03-2025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301784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F016D9-4254-46CB-8794-BB01ED778ACC}"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246695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F016D9-4254-46CB-8794-BB01ED778ACC}"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92124A1-132C-4C56-BFBE-A3DB18A103D6}" type="slidenum">
              <a:rPr lang="en-IN" smtClean="0"/>
              <a:t>‹#›</a:t>
            </a:fld>
            <a:endParaRPr lang="en-IN"/>
          </a:p>
        </p:txBody>
      </p:sp>
    </p:spTree>
    <p:extLst>
      <p:ext uri="{BB962C8B-B14F-4D97-AF65-F5344CB8AC3E}">
        <p14:creationId xmlns:p14="http://schemas.microsoft.com/office/powerpoint/2010/main" val="80626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016D9-4254-46CB-8794-BB01ED778ACC}" type="datetimeFigureOut">
              <a:rPr lang="en-IN" smtClean="0"/>
              <a:t>17-03-2025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124A1-132C-4C56-BFBE-A3DB18A103D6}" type="slidenum">
              <a:rPr lang="en-IN" smtClean="0"/>
              <a:t>‹#›</a:t>
            </a:fld>
            <a:endParaRPr lang="en-IN"/>
          </a:p>
        </p:txBody>
      </p:sp>
    </p:spTree>
    <p:extLst>
      <p:ext uri="{BB962C8B-B14F-4D97-AF65-F5344CB8AC3E}">
        <p14:creationId xmlns:p14="http://schemas.microsoft.com/office/powerpoint/2010/main" val="2952010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Modelling</a:t>
            </a:r>
            <a:r>
              <a:rPr lang="en-IN" b="1" dirty="0"/>
              <a:t>, Evaluation</a:t>
            </a:r>
            <a:r>
              <a:rPr lang="en-IN" dirty="0" smtClean="0"/>
              <a:t> </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p>
          <a:p>
            <a:endParaRPr lang="en-IN" dirty="0" smtClean="0"/>
          </a:p>
          <a:p>
            <a:endParaRPr lang="en-IN" dirty="0"/>
          </a:p>
        </p:txBody>
      </p:sp>
    </p:spTree>
    <p:extLst>
      <p:ext uri="{BB962C8B-B14F-4D97-AF65-F5344CB8AC3E}">
        <p14:creationId xmlns:p14="http://schemas.microsoft.com/office/powerpoint/2010/main" val="1583825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the primary purpose of cross-validation in model evaluation?</a:t>
            </a:r>
            <a:endParaRPr lang="en-US" dirty="0" smtClean="0"/>
          </a:p>
          <a:p>
            <a:r>
              <a:rPr lang="en-US" dirty="0" smtClean="0"/>
              <a:t>a) To optimize the </a:t>
            </a:r>
            <a:r>
              <a:rPr lang="en-US" dirty="0" err="1" smtClean="0"/>
              <a:t>hyperparameters</a:t>
            </a:r>
            <a:r>
              <a:rPr lang="en-US" dirty="0" smtClean="0"/>
              <a:t> of the model</a:t>
            </a:r>
          </a:p>
          <a:p>
            <a:r>
              <a:rPr lang="en-US" dirty="0" smtClean="0"/>
              <a:t>b) </a:t>
            </a:r>
            <a:r>
              <a:rPr lang="en-US" dirty="0" smtClean="0"/>
              <a:t>To increase the model's complexity </a:t>
            </a:r>
            <a:endParaRPr lang="en-US" dirty="0" smtClean="0"/>
          </a:p>
          <a:p>
            <a:r>
              <a:rPr lang="en-US" dirty="0" smtClean="0"/>
              <a:t>c) To improve the performance of the model on the training data</a:t>
            </a:r>
          </a:p>
          <a:p>
            <a:r>
              <a:rPr lang="en-US" dirty="0" smtClean="0"/>
              <a:t>d) </a:t>
            </a:r>
            <a:r>
              <a:rPr lang="en-US" dirty="0" smtClean="0"/>
              <a:t>To assess the model's ability to generalize to unseen data</a:t>
            </a:r>
          </a:p>
          <a:p>
            <a:endParaRPr lang="en-US" dirty="0" smtClean="0"/>
          </a:p>
        </p:txBody>
      </p:sp>
    </p:spTree>
    <p:extLst>
      <p:ext uri="{BB962C8B-B14F-4D97-AF65-F5344CB8AC3E}">
        <p14:creationId xmlns:p14="http://schemas.microsoft.com/office/powerpoint/2010/main" val="2085612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d) To assess the model's ability to generalize to unseen data</a:t>
            </a:r>
          </a:p>
          <a:p>
            <a:endParaRPr lang="en-IN" dirty="0" smtClean="0"/>
          </a:p>
          <a:p>
            <a:endParaRPr lang="en-IN" dirty="0"/>
          </a:p>
        </p:txBody>
      </p:sp>
    </p:spTree>
    <p:extLst>
      <p:ext uri="{BB962C8B-B14F-4D97-AF65-F5344CB8AC3E}">
        <p14:creationId xmlns:p14="http://schemas.microsoft.com/office/powerpoint/2010/main" val="1910419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metrics is most appropriate for evaluating classification models in cases of imbalanced data?</a:t>
            </a:r>
            <a:endParaRPr lang="en-US" dirty="0" smtClean="0"/>
          </a:p>
          <a:p>
            <a:r>
              <a:rPr lang="en-US" dirty="0" smtClean="0"/>
              <a:t>a) Accuracy</a:t>
            </a:r>
          </a:p>
          <a:p>
            <a:r>
              <a:rPr lang="en-US" dirty="0" smtClean="0"/>
              <a:t>b) Precision</a:t>
            </a:r>
          </a:p>
          <a:p>
            <a:r>
              <a:rPr lang="en-US" dirty="0" smtClean="0"/>
              <a:t>c) Recall</a:t>
            </a:r>
          </a:p>
          <a:p>
            <a:r>
              <a:rPr lang="en-US" dirty="0" smtClean="0"/>
              <a:t>d) F1-Score</a:t>
            </a:r>
          </a:p>
          <a:p>
            <a:endParaRPr lang="en-IN" dirty="0"/>
          </a:p>
        </p:txBody>
      </p:sp>
    </p:spTree>
    <p:extLst>
      <p:ext uri="{BB962C8B-B14F-4D97-AF65-F5344CB8AC3E}">
        <p14:creationId xmlns:p14="http://schemas.microsoft.com/office/powerpoint/2010/main" val="2971848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d) F1-Score</a:t>
            </a:r>
          </a:p>
          <a:p>
            <a:endParaRPr lang="en-IN" dirty="0"/>
          </a:p>
        </p:txBody>
      </p:sp>
    </p:spTree>
    <p:extLst>
      <p:ext uri="{BB962C8B-B14F-4D97-AF65-F5344CB8AC3E}">
        <p14:creationId xmlns:p14="http://schemas.microsoft.com/office/powerpoint/2010/main" val="2293739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b="1" dirty="0" smtClean="0"/>
              <a:t>In a confusion matrix for a classification model, which of the following represents the True Positive (TP)?</a:t>
            </a:r>
            <a:endParaRPr lang="en-US" dirty="0" smtClean="0"/>
          </a:p>
          <a:p>
            <a:r>
              <a:rPr lang="en-US" dirty="0" smtClean="0"/>
              <a:t>a) Instances where the model predicted positive and the actual value is negative</a:t>
            </a:r>
          </a:p>
          <a:p>
            <a:r>
              <a:rPr lang="en-US" dirty="0" smtClean="0"/>
              <a:t>b) Instances where the model predicted negative and the actual value is negative</a:t>
            </a:r>
          </a:p>
          <a:p>
            <a:r>
              <a:rPr lang="en-US" dirty="0" smtClean="0"/>
              <a:t>c) Instances where the model predicted positive and the actual value is positive</a:t>
            </a:r>
          </a:p>
          <a:p>
            <a:r>
              <a:rPr lang="en-US" dirty="0" smtClean="0"/>
              <a:t>d) Instances where the model predicted negative and the actual value is positive</a:t>
            </a:r>
          </a:p>
          <a:p>
            <a:endParaRPr lang="en-IN" dirty="0"/>
          </a:p>
        </p:txBody>
      </p:sp>
    </p:spTree>
    <p:extLst>
      <p:ext uri="{BB962C8B-B14F-4D97-AF65-F5344CB8AC3E}">
        <p14:creationId xmlns:p14="http://schemas.microsoft.com/office/powerpoint/2010/main" val="151948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Instances where the model predicted positive and the actual value is positive</a:t>
            </a:r>
          </a:p>
          <a:p>
            <a:endParaRPr lang="en-IN" dirty="0"/>
          </a:p>
        </p:txBody>
      </p:sp>
    </p:spTree>
    <p:extLst>
      <p:ext uri="{BB962C8B-B14F-4D97-AF65-F5344CB8AC3E}">
        <p14:creationId xmlns:p14="http://schemas.microsoft.com/office/powerpoint/2010/main" val="4121608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NOT a typical issue evaluated by the bias-variance tradeoff?</a:t>
            </a:r>
            <a:endParaRPr lang="en-US" dirty="0" smtClean="0"/>
          </a:p>
          <a:p>
            <a:r>
              <a:rPr lang="en-US" dirty="0" smtClean="0"/>
              <a:t>a) Overfitting</a:t>
            </a:r>
          </a:p>
          <a:p>
            <a:r>
              <a:rPr lang="en-US" dirty="0" smtClean="0"/>
              <a:t>b) </a:t>
            </a:r>
            <a:r>
              <a:rPr lang="en-US" dirty="0" err="1" smtClean="0"/>
              <a:t>Underfitting</a:t>
            </a:r>
            <a:endParaRPr lang="en-US" dirty="0" smtClean="0"/>
          </a:p>
          <a:p>
            <a:r>
              <a:rPr lang="en-US" dirty="0" smtClean="0"/>
              <a:t>c) High computational cost</a:t>
            </a:r>
          </a:p>
          <a:p>
            <a:r>
              <a:rPr lang="en-US" dirty="0" smtClean="0"/>
              <a:t>d) Model complexity</a:t>
            </a:r>
          </a:p>
          <a:p>
            <a:endParaRPr lang="en-IN" dirty="0"/>
          </a:p>
        </p:txBody>
      </p:sp>
    </p:spTree>
    <p:extLst>
      <p:ext uri="{BB962C8B-B14F-4D97-AF65-F5344CB8AC3E}">
        <p14:creationId xmlns:p14="http://schemas.microsoft.com/office/powerpoint/2010/main" val="4248497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High computational cost</a:t>
            </a:r>
          </a:p>
          <a:p>
            <a:endParaRPr lang="en-IN" dirty="0"/>
          </a:p>
        </p:txBody>
      </p:sp>
    </p:spTree>
    <p:extLst>
      <p:ext uri="{BB962C8B-B14F-4D97-AF65-F5344CB8AC3E}">
        <p14:creationId xmlns:p14="http://schemas.microsoft.com/office/powerpoint/2010/main" val="668653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b="1" dirty="0" smtClean="0"/>
              <a:t>The Area Under the Curve (AUC) of a Receiver Operating Characteristic (ROC) curve evaluates which aspect of a classification model?</a:t>
            </a:r>
            <a:endParaRPr lang="en-US" dirty="0" smtClean="0"/>
          </a:p>
          <a:p>
            <a:r>
              <a:rPr lang="en-US" dirty="0" smtClean="0"/>
              <a:t>a) The model’s ability to distinguish between positive and negative classes</a:t>
            </a:r>
          </a:p>
          <a:p>
            <a:r>
              <a:rPr lang="en-US" dirty="0" smtClean="0"/>
              <a:t>b) The model’s overall accuracy</a:t>
            </a:r>
          </a:p>
          <a:p>
            <a:r>
              <a:rPr lang="en-US" dirty="0" smtClean="0"/>
              <a:t>c) The model's performance in regression tasks</a:t>
            </a:r>
          </a:p>
          <a:p>
            <a:r>
              <a:rPr lang="en-US" dirty="0" smtClean="0"/>
              <a:t>d) The proportion of true positives among all actual positives</a:t>
            </a:r>
          </a:p>
          <a:p>
            <a:endParaRPr lang="en-IN" dirty="0"/>
          </a:p>
        </p:txBody>
      </p:sp>
    </p:spTree>
    <p:extLst>
      <p:ext uri="{BB962C8B-B14F-4D97-AF65-F5344CB8AC3E}">
        <p14:creationId xmlns:p14="http://schemas.microsoft.com/office/powerpoint/2010/main" val="77690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a) The model’s ability to distinguish between positive and negative classes</a:t>
            </a:r>
          </a:p>
          <a:p>
            <a:endParaRPr lang="en-IN" dirty="0"/>
          </a:p>
        </p:txBody>
      </p:sp>
    </p:spTree>
    <p:extLst>
      <p:ext uri="{BB962C8B-B14F-4D97-AF65-F5344CB8AC3E}">
        <p14:creationId xmlns:p14="http://schemas.microsoft.com/office/powerpoint/2010/main" val="763164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Modelling in Data Science</a:t>
            </a:r>
            <a:endParaRPr lang="en-IN" dirty="0"/>
          </a:p>
        </p:txBody>
      </p:sp>
      <p:sp>
        <p:nvSpPr>
          <p:cNvPr id="3" name="Content Placeholder 2"/>
          <p:cNvSpPr>
            <a:spLocks noGrp="1"/>
          </p:cNvSpPr>
          <p:nvPr>
            <p:ph idx="1"/>
          </p:nvPr>
        </p:nvSpPr>
        <p:spPr/>
        <p:txBody>
          <a:bodyPr/>
          <a:lstStyle/>
          <a:p>
            <a:r>
              <a:rPr lang="en-US" b="1" dirty="0" smtClean="0"/>
              <a:t>Modelling</a:t>
            </a:r>
            <a:r>
              <a:rPr lang="en-US" dirty="0" smtClean="0"/>
              <a:t> in data science refers to the </a:t>
            </a:r>
            <a:r>
              <a:rPr lang="en-US" dirty="0" smtClean="0">
                <a:solidFill>
                  <a:srgbClr val="FF0000"/>
                </a:solidFill>
              </a:rPr>
              <a:t>process of using algorithms </a:t>
            </a:r>
            <a:r>
              <a:rPr lang="en-US" dirty="0" smtClean="0"/>
              <a:t>to </a:t>
            </a:r>
            <a:r>
              <a:rPr lang="en-US" dirty="0" smtClean="0">
                <a:solidFill>
                  <a:srgbClr val="7030A0"/>
                </a:solidFill>
              </a:rPr>
              <a:t>learn from data </a:t>
            </a:r>
            <a:r>
              <a:rPr lang="en-US" dirty="0" smtClean="0"/>
              <a:t>and </a:t>
            </a:r>
            <a:r>
              <a:rPr lang="en-US" dirty="0" smtClean="0">
                <a:solidFill>
                  <a:srgbClr val="00B0F0"/>
                </a:solidFill>
              </a:rPr>
              <a:t>generate predictions </a:t>
            </a:r>
            <a:r>
              <a:rPr lang="en-US" dirty="0" smtClean="0"/>
              <a:t>or </a:t>
            </a:r>
            <a:r>
              <a:rPr lang="en-US" dirty="0" smtClean="0">
                <a:solidFill>
                  <a:srgbClr val="C00000"/>
                </a:solidFill>
              </a:rPr>
              <a:t>decisions based </a:t>
            </a:r>
            <a:r>
              <a:rPr lang="en-US" dirty="0" smtClean="0"/>
              <a:t>on that learning. </a:t>
            </a:r>
          </a:p>
          <a:p>
            <a:r>
              <a:rPr lang="en-US" dirty="0" smtClean="0"/>
              <a:t>The modeling process can involve various steps, including the </a:t>
            </a:r>
            <a:r>
              <a:rPr lang="en-US" dirty="0" smtClean="0">
                <a:solidFill>
                  <a:srgbClr val="C00000"/>
                </a:solidFill>
              </a:rPr>
              <a:t>selection of an appropriate</a:t>
            </a:r>
            <a:r>
              <a:rPr lang="en-US" dirty="0" smtClean="0"/>
              <a:t> model, </a:t>
            </a:r>
            <a:r>
              <a:rPr lang="en-US" dirty="0" smtClean="0">
                <a:solidFill>
                  <a:srgbClr val="FF0000"/>
                </a:solidFill>
              </a:rPr>
              <a:t>training the model</a:t>
            </a:r>
            <a:r>
              <a:rPr lang="en-US" dirty="0" smtClean="0"/>
              <a:t> on data, and </a:t>
            </a:r>
            <a:r>
              <a:rPr lang="en-US" dirty="0" smtClean="0">
                <a:solidFill>
                  <a:srgbClr val="00B050"/>
                </a:solidFill>
              </a:rPr>
              <a:t>fine-tuning</a:t>
            </a:r>
            <a:r>
              <a:rPr lang="en-US" dirty="0" smtClean="0"/>
              <a:t> the model to improve performance.</a:t>
            </a:r>
          </a:p>
          <a:p>
            <a:r>
              <a:rPr lang="en-US" dirty="0" smtClean="0"/>
              <a:t>Key steps include selecting the right algorithm, preprocessing data, and adjusting model parameters.</a:t>
            </a:r>
            <a:endParaRPr lang="en-IN" dirty="0"/>
          </a:p>
        </p:txBody>
      </p:sp>
    </p:spTree>
    <p:extLst>
      <p:ext uri="{BB962C8B-B14F-4D97-AF65-F5344CB8AC3E}">
        <p14:creationId xmlns:p14="http://schemas.microsoft.com/office/powerpoint/2010/main" val="1594753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evaluation metrics is commonly used to assess how well a model handles class imbalance in a classification problem?</a:t>
            </a:r>
            <a:endParaRPr lang="en-US" dirty="0" smtClean="0"/>
          </a:p>
          <a:p>
            <a:r>
              <a:rPr lang="en-US" dirty="0" smtClean="0"/>
              <a:t>a) Accuracy</a:t>
            </a:r>
          </a:p>
          <a:p>
            <a:r>
              <a:rPr lang="en-US" dirty="0" smtClean="0"/>
              <a:t>b) Precision</a:t>
            </a:r>
          </a:p>
          <a:p>
            <a:r>
              <a:rPr lang="en-US" dirty="0" smtClean="0"/>
              <a:t>c) Recall</a:t>
            </a:r>
          </a:p>
          <a:p>
            <a:r>
              <a:rPr lang="en-US" dirty="0" smtClean="0"/>
              <a:t>d) AUC-ROC</a:t>
            </a:r>
          </a:p>
          <a:p>
            <a:endParaRPr lang="en-IN" dirty="0"/>
          </a:p>
        </p:txBody>
      </p:sp>
    </p:spTree>
    <p:extLst>
      <p:ext uri="{BB962C8B-B14F-4D97-AF65-F5344CB8AC3E}">
        <p14:creationId xmlns:p14="http://schemas.microsoft.com/office/powerpoint/2010/main" val="2233007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d) AUC-ROC</a:t>
            </a:r>
          </a:p>
          <a:p>
            <a:endParaRPr lang="en-IN" dirty="0"/>
          </a:p>
        </p:txBody>
      </p:sp>
    </p:spTree>
    <p:extLst>
      <p:ext uri="{BB962C8B-B14F-4D97-AF65-F5344CB8AC3E}">
        <p14:creationId xmlns:p14="http://schemas.microsoft.com/office/powerpoint/2010/main" val="146762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an example of a metric for model performance in regression problems?</a:t>
            </a:r>
            <a:endParaRPr lang="en-US" dirty="0" smtClean="0"/>
          </a:p>
          <a:p>
            <a:r>
              <a:rPr lang="en-US" dirty="0" smtClean="0"/>
              <a:t>a) Mean Squared Error (MSE)</a:t>
            </a:r>
          </a:p>
          <a:p>
            <a:r>
              <a:rPr lang="en-US" dirty="0" smtClean="0"/>
              <a:t>b) Accuracy</a:t>
            </a:r>
          </a:p>
          <a:p>
            <a:r>
              <a:rPr lang="en-US" dirty="0" smtClean="0"/>
              <a:t>c) Recall</a:t>
            </a:r>
          </a:p>
          <a:p>
            <a:r>
              <a:rPr lang="en-US" dirty="0" smtClean="0"/>
              <a:t>d) Confusion Matrix</a:t>
            </a:r>
          </a:p>
          <a:p>
            <a:endParaRPr lang="en-IN" dirty="0"/>
          </a:p>
        </p:txBody>
      </p:sp>
    </p:spTree>
    <p:extLst>
      <p:ext uri="{BB962C8B-B14F-4D97-AF65-F5344CB8AC3E}">
        <p14:creationId xmlns:p14="http://schemas.microsoft.com/office/powerpoint/2010/main" val="405054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a) Mean Squared Error (MSE)</a:t>
            </a:r>
            <a:endParaRPr lang="en-US" dirty="0" smtClean="0"/>
          </a:p>
        </p:txBody>
      </p:sp>
    </p:spTree>
    <p:extLst>
      <p:ext uri="{BB962C8B-B14F-4D97-AF65-F5344CB8AC3E}">
        <p14:creationId xmlns:p14="http://schemas.microsoft.com/office/powerpoint/2010/main" val="121294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technique is commonly used to prevent overfitting during model evaluation?</a:t>
            </a:r>
            <a:endParaRPr lang="en-US" dirty="0" smtClean="0"/>
          </a:p>
          <a:p>
            <a:r>
              <a:rPr lang="en-US" dirty="0" smtClean="0"/>
              <a:t>a) </a:t>
            </a:r>
            <a:r>
              <a:rPr lang="en-US" dirty="0" err="1" smtClean="0"/>
              <a:t>Hyperparameter</a:t>
            </a:r>
            <a:r>
              <a:rPr lang="en-US" dirty="0" smtClean="0"/>
              <a:t> tuning</a:t>
            </a:r>
          </a:p>
          <a:p>
            <a:r>
              <a:rPr lang="en-US" dirty="0" smtClean="0"/>
              <a:t>b) Cross-validation</a:t>
            </a:r>
          </a:p>
          <a:p>
            <a:r>
              <a:rPr lang="en-US" dirty="0" smtClean="0"/>
              <a:t>c) Feature scaling</a:t>
            </a:r>
          </a:p>
          <a:p>
            <a:r>
              <a:rPr lang="en-US" dirty="0" smtClean="0"/>
              <a:t>d) Data augmentation</a:t>
            </a:r>
          </a:p>
          <a:p>
            <a:endParaRPr lang="en-IN" dirty="0"/>
          </a:p>
        </p:txBody>
      </p:sp>
    </p:spTree>
    <p:extLst>
      <p:ext uri="{BB962C8B-B14F-4D97-AF65-F5344CB8AC3E}">
        <p14:creationId xmlns:p14="http://schemas.microsoft.com/office/powerpoint/2010/main" val="2742297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Cross-validation</a:t>
            </a:r>
          </a:p>
          <a:p>
            <a:endParaRPr lang="en-IN" dirty="0"/>
          </a:p>
        </p:txBody>
      </p:sp>
    </p:spTree>
    <p:extLst>
      <p:ext uri="{BB962C8B-B14F-4D97-AF65-F5344CB8AC3E}">
        <p14:creationId xmlns:p14="http://schemas.microsoft.com/office/powerpoint/2010/main" val="4013263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does Precision measure in a classification model?</a:t>
            </a:r>
            <a:endParaRPr lang="en-US" dirty="0" smtClean="0"/>
          </a:p>
          <a:p>
            <a:r>
              <a:rPr lang="en-US" dirty="0" smtClean="0"/>
              <a:t>a) The proportion of true positives out of all predicted positives</a:t>
            </a:r>
          </a:p>
          <a:p>
            <a:r>
              <a:rPr lang="en-US" dirty="0" smtClean="0"/>
              <a:t>b) The proportion of true positives out of all actual positives</a:t>
            </a:r>
          </a:p>
          <a:p>
            <a:r>
              <a:rPr lang="en-US" dirty="0" smtClean="0"/>
              <a:t>c) The overall accuracy of the model</a:t>
            </a:r>
          </a:p>
          <a:p>
            <a:r>
              <a:rPr lang="en-US" dirty="0" smtClean="0"/>
              <a:t>d) The proportion of false negatives out of all predicted negatives</a:t>
            </a:r>
          </a:p>
          <a:p>
            <a:endParaRPr lang="en-IN" dirty="0"/>
          </a:p>
        </p:txBody>
      </p:sp>
    </p:spTree>
    <p:extLst>
      <p:ext uri="{BB962C8B-B14F-4D97-AF65-F5344CB8AC3E}">
        <p14:creationId xmlns:p14="http://schemas.microsoft.com/office/powerpoint/2010/main" val="2992462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a) The proportion of true positives out of all predicted positives</a:t>
            </a:r>
          </a:p>
          <a:p>
            <a:endParaRPr lang="en-IN" dirty="0"/>
          </a:p>
        </p:txBody>
      </p:sp>
    </p:spTree>
    <p:extLst>
      <p:ext uri="{BB962C8B-B14F-4D97-AF65-F5344CB8AC3E}">
        <p14:creationId xmlns:p14="http://schemas.microsoft.com/office/powerpoint/2010/main" val="1021609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on Modeling in Data Science</a:t>
            </a:r>
            <a:endParaRPr lang="en-IN" dirty="0"/>
          </a:p>
        </p:txBody>
      </p:sp>
      <p:sp>
        <p:nvSpPr>
          <p:cNvPr id="3" name="Content Placeholder 2"/>
          <p:cNvSpPr>
            <a:spLocks noGrp="1"/>
          </p:cNvSpPr>
          <p:nvPr>
            <p:ph idx="1"/>
          </p:nvPr>
        </p:nvSpPr>
        <p:spPr/>
        <p:txBody>
          <a:bodyPr/>
          <a:lstStyle/>
          <a:p>
            <a:r>
              <a:rPr lang="en-US" b="1" dirty="0" smtClean="0"/>
              <a:t>Which of the following is a primary goal of modeling in data science?</a:t>
            </a:r>
            <a:endParaRPr lang="en-US" dirty="0" smtClean="0"/>
          </a:p>
          <a:p>
            <a:r>
              <a:rPr lang="en-US" dirty="0" smtClean="0"/>
              <a:t>a) To create a model that fits the training data perfectly</a:t>
            </a:r>
          </a:p>
          <a:p>
            <a:r>
              <a:rPr lang="en-US" dirty="0" smtClean="0"/>
              <a:t>b) To reduce the size of the dataset</a:t>
            </a:r>
          </a:p>
          <a:p>
            <a:r>
              <a:rPr lang="en-US" dirty="0" smtClean="0"/>
              <a:t>c) To create a model that generalizes well to unseen data</a:t>
            </a:r>
          </a:p>
          <a:p>
            <a:r>
              <a:rPr lang="en-US" dirty="0" smtClean="0"/>
              <a:t>d) To visualize the dataset better</a:t>
            </a:r>
          </a:p>
          <a:p>
            <a:endParaRPr lang="en-IN" dirty="0"/>
          </a:p>
        </p:txBody>
      </p:sp>
    </p:spTree>
    <p:extLst>
      <p:ext uri="{BB962C8B-B14F-4D97-AF65-F5344CB8AC3E}">
        <p14:creationId xmlns:p14="http://schemas.microsoft.com/office/powerpoint/2010/main" val="44555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To create a model that generalizes well to unseen data</a:t>
            </a:r>
          </a:p>
          <a:p>
            <a:endParaRPr lang="en-IN" dirty="0"/>
          </a:p>
        </p:txBody>
      </p:sp>
    </p:spTree>
    <p:extLst>
      <p:ext uri="{BB962C8B-B14F-4D97-AF65-F5344CB8AC3E}">
        <p14:creationId xmlns:p14="http://schemas.microsoft.com/office/powerpoint/2010/main" val="357100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Points on Modelling:</a:t>
            </a:r>
            <a:endParaRPr lang="en-IN" dirty="0"/>
          </a:p>
        </p:txBody>
      </p:sp>
      <p:sp>
        <p:nvSpPr>
          <p:cNvPr id="3" name="Content Placeholder 2"/>
          <p:cNvSpPr>
            <a:spLocks noGrp="1"/>
          </p:cNvSpPr>
          <p:nvPr>
            <p:ph idx="1"/>
          </p:nvPr>
        </p:nvSpPr>
        <p:spPr/>
        <p:txBody>
          <a:bodyPr>
            <a:normAutofit fontScale="92500"/>
          </a:bodyPr>
          <a:lstStyle/>
          <a:p>
            <a:r>
              <a:rPr lang="en-US" b="1" dirty="0" smtClean="0"/>
              <a:t>Algorithm Selection</a:t>
            </a:r>
            <a:r>
              <a:rPr lang="en-US" dirty="0" smtClean="0">
                <a:solidFill>
                  <a:srgbClr val="FF0000"/>
                </a:solidFill>
              </a:rPr>
              <a:t>: Choosing the right</a:t>
            </a:r>
            <a:r>
              <a:rPr lang="en-US" dirty="0" smtClean="0"/>
              <a:t> model depends on the </a:t>
            </a:r>
            <a:r>
              <a:rPr lang="en-US" dirty="0" smtClean="0">
                <a:solidFill>
                  <a:srgbClr val="0070C0"/>
                </a:solidFill>
              </a:rPr>
              <a:t>type of data </a:t>
            </a:r>
            <a:r>
              <a:rPr lang="en-US" dirty="0" smtClean="0"/>
              <a:t>and </a:t>
            </a:r>
            <a:r>
              <a:rPr lang="en-US" dirty="0" smtClean="0">
                <a:solidFill>
                  <a:srgbClr val="0070C0"/>
                </a:solidFill>
              </a:rPr>
              <a:t>the problem </a:t>
            </a:r>
            <a:r>
              <a:rPr lang="en-US" dirty="0" smtClean="0"/>
              <a:t>you’re trying to solve (e.g., regression, classification, clustering). Different algorithms have strengths and weaknesses, and you may </a:t>
            </a:r>
            <a:r>
              <a:rPr lang="en-US" dirty="0" smtClean="0">
                <a:solidFill>
                  <a:srgbClr val="7030A0"/>
                </a:solidFill>
              </a:rPr>
              <a:t>need to try multiple models </a:t>
            </a:r>
            <a:r>
              <a:rPr lang="en-US" dirty="0" smtClean="0"/>
              <a:t>to </a:t>
            </a:r>
            <a:r>
              <a:rPr lang="en-US" dirty="0" smtClean="0">
                <a:solidFill>
                  <a:srgbClr val="0070C0"/>
                </a:solidFill>
              </a:rPr>
              <a:t>find the best fit</a:t>
            </a:r>
            <a:r>
              <a:rPr lang="en-US" dirty="0" smtClean="0"/>
              <a:t>.</a:t>
            </a:r>
          </a:p>
          <a:p>
            <a:r>
              <a:rPr lang="en-US" b="1" dirty="0" smtClean="0"/>
              <a:t>Supervised Learning</a:t>
            </a:r>
            <a:r>
              <a:rPr lang="en-US" dirty="0" smtClean="0"/>
              <a:t> (Regression &amp; Classification): </a:t>
            </a:r>
            <a:r>
              <a:rPr lang="en-US" i="1" dirty="0" smtClean="0"/>
              <a:t>Linear Regression</a:t>
            </a:r>
            <a:r>
              <a:rPr lang="en-US" dirty="0" smtClean="0"/>
              <a:t>, </a:t>
            </a:r>
            <a:r>
              <a:rPr lang="en-US" i="1" dirty="0" smtClean="0"/>
              <a:t>Logistic Regression</a:t>
            </a:r>
            <a:r>
              <a:rPr lang="en-US" dirty="0" smtClean="0"/>
              <a:t>, </a:t>
            </a:r>
            <a:r>
              <a:rPr lang="en-US" i="1" dirty="0" smtClean="0"/>
              <a:t>Decision Trees</a:t>
            </a:r>
            <a:r>
              <a:rPr lang="en-US" dirty="0" smtClean="0"/>
              <a:t>, </a:t>
            </a:r>
            <a:r>
              <a:rPr lang="en-US" i="1" dirty="0" smtClean="0"/>
              <a:t>Random Forests</a:t>
            </a:r>
            <a:r>
              <a:rPr lang="en-US" dirty="0" smtClean="0"/>
              <a:t>, </a:t>
            </a:r>
            <a:r>
              <a:rPr lang="en-US" i="1" dirty="0" smtClean="0"/>
              <a:t>Support Vector Machines (SVM)</a:t>
            </a:r>
            <a:r>
              <a:rPr lang="en-US" dirty="0" smtClean="0"/>
              <a:t>, </a:t>
            </a:r>
            <a:r>
              <a:rPr lang="en-US" i="1" dirty="0" smtClean="0"/>
              <a:t>Neural Networks</a:t>
            </a:r>
            <a:r>
              <a:rPr lang="en-US" dirty="0" smtClean="0"/>
              <a:t>.</a:t>
            </a:r>
          </a:p>
          <a:p>
            <a:r>
              <a:rPr lang="en-US" b="1" dirty="0" smtClean="0"/>
              <a:t>Unsupervised Learning</a:t>
            </a:r>
            <a:r>
              <a:rPr lang="en-US" dirty="0" smtClean="0"/>
              <a:t> (Clustering &amp; Dimensionality Reduction): </a:t>
            </a:r>
            <a:r>
              <a:rPr lang="en-US" i="1" dirty="0" smtClean="0"/>
              <a:t>K-means clustering</a:t>
            </a:r>
            <a:r>
              <a:rPr lang="en-US" dirty="0" smtClean="0"/>
              <a:t>, </a:t>
            </a:r>
            <a:r>
              <a:rPr lang="en-US" i="1" dirty="0" smtClean="0"/>
              <a:t>Hierarchical Clustering</a:t>
            </a:r>
            <a:r>
              <a:rPr lang="en-US" dirty="0" smtClean="0"/>
              <a:t>, </a:t>
            </a:r>
            <a:r>
              <a:rPr lang="en-US" i="1" dirty="0" smtClean="0"/>
              <a:t>Principal Component Analysis (PCA)</a:t>
            </a:r>
            <a:r>
              <a:rPr lang="en-US" dirty="0" smtClean="0"/>
              <a:t>.</a:t>
            </a:r>
          </a:p>
          <a:p>
            <a:r>
              <a:rPr lang="en-US" b="1" dirty="0" smtClean="0"/>
              <a:t>Reinforcement Learning</a:t>
            </a:r>
            <a:r>
              <a:rPr lang="en-US" dirty="0" smtClean="0"/>
              <a:t>: </a:t>
            </a:r>
            <a:r>
              <a:rPr lang="en-US" i="1" dirty="0" smtClean="0"/>
              <a:t>Q-learning</a:t>
            </a:r>
            <a:r>
              <a:rPr lang="en-US" dirty="0" smtClean="0"/>
              <a:t>, </a:t>
            </a:r>
            <a:r>
              <a:rPr lang="en-US" i="1" dirty="0" smtClean="0"/>
              <a:t>Policy Gradient Methods</a:t>
            </a:r>
            <a:r>
              <a:rPr lang="en-US" dirty="0" smtClean="0"/>
              <a:t>.</a:t>
            </a:r>
          </a:p>
          <a:p>
            <a:endParaRPr lang="en-IN" dirty="0"/>
          </a:p>
        </p:txBody>
      </p:sp>
    </p:spTree>
    <p:extLst>
      <p:ext uri="{BB962C8B-B14F-4D97-AF65-F5344CB8AC3E}">
        <p14:creationId xmlns:p14="http://schemas.microsoft.com/office/powerpoint/2010/main" val="3604198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NOT a supervised learning algorithm?</a:t>
            </a:r>
            <a:endParaRPr lang="en-US" dirty="0" smtClean="0"/>
          </a:p>
          <a:p>
            <a:r>
              <a:rPr lang="en-US" dirty="0" smtClean="0"/>
              <a:t>a) Linear Regression</a:t>
            </a:r>
          </a:p>
          <a:p>
            <a:r>
              <a:rPr lang="en-US" dirty="0" smtClean="0"/>
              <a:t>b) K-Means Clustering</a:t>
            </a:r>
          </a:p>
          <a:p>
            <a:r>
              <a:rPr lang="en-US" dirty="0" smtClean="0"/>
              <a:t>c) Logistic Regression</a:t>
            </a:r>
          </a:p>
          <a:p>
            <a:r>
              <a:rPr lang="en-US" dirty="0" smtClean="0"/>
              <a:t>d) Decision Trees</a:t>
            </a:r>
          </a:p>
          <a:p>
            <a:endParaRPr lang="en-IN" dirty="0"/>
          </a:p>
        </p:txBody>
      </p:sp>
    </p:spTree>
    <p:extLst>
      <p:ext uri="{BB962C8B-B14F-4D97-AF65-F5344CB8AC3E}">
        <p14:creationId xmlns:p14="http://schemas.microsoft.com/office/powerpoint/2010/main" val="2833745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K-Means Clustering</a:t>
            </a:r>
          </a:p>
          <a:p>
            <a:endParaRPr lang="en-IN" dirty="0"/>
          </a:p>
        </p:txBody>
      </p:sp>
    </p:spTree>
    <p:extLst>
      <p:ext uri="{BB962C8B-B14F-4D97-AF65-F5344CB8AC3E}">
        <p14:creationId xmlns:p14="http://schemas.microsoft.com/office/powerpoint/2010/main" val="2035376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technique is commonly used to improve the performance of machine learning models by adjusting the weights assigned to features?</a:t>
            </a:r>
            <a:endParaRPr lang="en-US" dirty="0" smtClean="0"/>
          </a:p>
          <a:p>
            <a:r>
              <a:rPr lang="en-US" dirty="0" smtClean="0"/>
              <a:t>a) Feature scaling</a:t>
            </a:r>
          </a:p>
          <a:p>
            <a:r>
              <a:rPr lang="en-US" dirty="0" smtClean="0"/>
              <a:t>b) Feature engineering</a:t>
            </a:r>
          </a:p>
          <a:p>
            <a:r>
              <a:rPr lang="en-US" dirty="0" smtClean="0"/>
              <a:t>c) </a:t>
            </a:r>
            <a:r>
              <a:rPr lang="en-US" dirty="0" err="1" smtClean="0"/>
              <a:t>Hyperparameter</a:t>
            </a:r>
            <a:r>
              <a:rPr lang="en-US" dirty="0" smtClean="0"/>
              <a:t> tuning</a:t>
            </a:r>
          </a:p>
          <a:p>
            <a:r>
              <a:rPr lang="en-US" dirty="0" smtClean="0"/>
              <a:t>d) Regularization</a:t>
            </a:r>
          </a:p>
          <a:p>
            <a:endParaRPr lang="en-IN" dirty="0"/>
          </a:p>
        </p:txBody>
      </p:sp>
    </p:spTree>
    <p:extLst>
      <p:ext uri="{BB962C8B-B14F-4D97-AF65-F5344CB8AC3E}">
        <p14:creationId xmlns:p14="http://schemas.microsoft.com/office/powerpoint/2010/main" val="3135003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d) Regularization</a:t>
            </a:r>
          </a:p>
          <a:p>
            <a:endParaRPr lang="en-IN" dirty="0"/>
          </a:p>
        </p:txBody>
      </p:sp>
    </p:spTree>
    <p:extLst>
      <p:ext uri="{BB962C8B-B14F-4D97-AF65-F5344CB8AC3E}">
        <p14:creationId xmlns:p14="http://schemas.microsoft.com/office/powerpoint/2010/main" val="187748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In decision trees, the process of splitting the dataset is primarily driven by:</a:t>
            </a:r>
            <a:endParaRPr lang="en-US" dirty="0" smtClean="0"/>
          </a:p>
          <a:p>
            <a:r>
              <a:rPr lang="en-US" dirty="0" smtClean="0"/>
              <a:t>a) Minimizing the Gini impurity or maximizing information gain</a:t>
            </a:r>
          </a:p>
          <a:p>
            <a:r>
              <a:rPr lang="en-US" dirty="0" smtClean="0"/>
              <a:t>b) Maximizing the model's complexity</a:t>
            </a:r>
          </a:p>
          <a:p>
            <a:r>
              <a:rPr lang="en-US" dirty="0" smtClean="0"/>
              <a:t>c) Minimizing the model’s accuracy</a:t>
            </a:r>
          </a:p>
          <a:p>
            <a:r>
              <a:rPr lang="en-US" dirty="0" smtClean="0"/>
              <a:t>d) Maximizing the number of features</a:t>
            </a:r>
          </a:p>
          <a:p>
            <a:endParaRPr lang="en-IN" dirty="0"/>
          </a:p>
        </p:txBody>
      </p:sp>
    </p:spTree>
    <p:extLst>
      <p:ext uri="{BB962C8B-B14F-4D97-AF65-F5344CB8AC3E}">
        <p14:creationId xmlns:p14="http://schemas.microsoft.com/office/powerpoint/2010/main" val="19925818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a) Minimizing the Gini impurity or maximizing information gain</a:t>
            </a:r>
          </a:p>
          <a:p>
            <a:endParaRPr lang="en-IN" dirty="0"/>
          </a:p>
        </p:txBody>
      </p:sp>
    </p:spTree>
    <p:extLst>
      <p:ext uri="{BB962C8B-B14F-4D97-AF65-F5344CB8AC3E}">
        <p14:creationId xmlns:p14="http://schemas.microsoft.com/office/powerpoint/2010/main" val="31148202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models is typically used for classification tasks?</a:t>
            </a:r>
            <a:endParaRPr lang="en-US" dirty="0" smtClean="0"/>
          </a:p>
          <a:p>
            <a:r>
              <a:rPr lang="en-US" dirty="0" smtClean="0"/>
              <a:t>a) K-Means Clustering</a:t>
            </a:r>
          </a:p>
          <a:p>
            <a:r>
              <a:rPr lang="en-US" dirty="0" smtClean="0"/>
              <a:t>b) Linear Regression</a:t>
            </a:r>
          </a:p>
          <a:p>
            <a:r>
              <a:rPr lang="en-US" dirty="0" smtClean="0"/>
              <a:t>c) Logistic Regression</a:t>
            </a:r>
          </a:p>
          <a:p>
            <a:r>
              <a:rPr lang="en-US" dirty="0" smtClean="0"/>
              <a:t>d) Principal Component Analysis (PCA)</a:t>
            </a:r>
          </a:p>
          <a:p>
            <a:endParaRPr lang="en-IN" dirty="0"/>
          </a:p>
        </p:txBody>
      </p:sp>
    </p:spTree>
    <p:extLst>
      <p:ext uri="{BB962C8B-B14F-4D97-AF65-F5344CB8AC3E}">
        <p14:creationId xmlns:p14="http://schemas.microsoft.com/office/powerpoint/2010/main" val="3913436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Logistic Regression</a:t>
            </a:r>
          </a:p>
          <a:p>
            <a:endParaRPr lang="en-IN" dirty="0"/>
          </a:p>
        </p:txBody>
      </p:sp>
    </p:spTree>
    <p:extLst>
      <p:ext uri="{BB962C8B-B14F-4D97-AF65-F5344CB8AC3E}">
        <p14:creationId xmlns:p14="http://schemas.microsoft.com/office/powerpoint/2010/main" val="1912204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feature engineering in the context of model building?</a:t>
            </a:r>
            <a:endParaRPr lang="en-US" dirty="0" smtClean="0"/>
          </a:p>
          <a:p>
            <a:r>
              <a:rPr lang="en-US" dirty="0" smtClean="0"/>
              <a:t>a) Selecting the best machine learning algorithm</a:t>
            </a:r>
          </a:p>
          <a:p>
            <a:r>
              <a:rPr lang="en-US" dirty="0" smtClean="0"/>
              <a:t>b) Transforming raw data into meaningful features to improve model performance</a:t>
            </a:r>
          </a:p>
          <a:p>
            <a:r>
              <a:rPr lang="en-US" dirty="0" smtClean="0"/>
              <a:t>c) Tuning the </a:t>
            </a:r>
            <a:r>
              <a:rPr lang="en-US" dirty="0" err="1" smtClean="0"/>
              <a:t>hyperparameters</a:t>
            </a:r>
            <a:r>
              <a:rPr lang="en-US" dirty="0" smtClean="0"/>
              <a:t> of a model</a:t>
            </a:r>
          </a:p>
          <a:p>
            <a:r>
              <a:rPr lang="en-US" dirty="0" smtClean="0"/>
              <a:t>d) Reducing the number of features using dimensionality reduction</a:t>
            </a:r>
          </a:p>
          <a:p>
            <a:endParaRPr lang="en-IN" dirty="0"/>
          </a:p>
        </p:txBody>
      </p:sp>
    </p:spTree>
    <p:extLst>
      <p:ext uri="{BB962C8B-B14F-4D97-AF65-F5344CB8AC3E}">
        <p14:creationId xmlns:p14="http://schemas.microsoft.com/office/powerpoint/2010/main" val="1306262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Transforming raw data into meaningful features to improve model performance</a:t>
            </a:r>
          </a:p>
          <a:p>
            <a:endParaRPr lang="en-IN" dirty="0"/>
          </a:p>
        </p:txBody>
      </p:sp>
    </p:spTree>
    <p:extLst>
      <p:ext uri="{BB962C8B-B14F-4D97-AF65-F5344CB8AC3E}">
        <p14:creationId xmlns:p14="http://schemas.microsoft.com/office/powerpoint/2010/main" val="3173842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92500" lnSpcReduction="10000"/>
          </a:bodyPr>
          <a:lstStyle/>
          <a:p>
            <a:r>
              <a:rPr lang="en-US" b="1" dirty="0" smtClean="0"/>
              <a:t>Training the Model</a:t>
            </a:r>
            <a:r>
              <a:rPr lang="en-US" dirty="0" smtClean="0"/>
              <a:t>: Once an algorithm is chosen, the next step is training the model. Training refers to teaching the model to make predictions based on the historical data it is provided. This involves using training datasets to adjust the model's internal parameters.</a:t>
            </a:r>
          </a:p>
          <a:p>
            <a:r>
              <a:rPr lang="en-US" b="1" dirty="0" smtClean="0"/>
              <a:t>Feature Engineering</a:t>
            </a:r>
            <a:r>
              <a:rPr lang="en-US" dirty="0" smtClean="0"/>
              <a:t>: Proper feature selection and transformation (known as feature engineering) are crucial for the model's success. This might involve scaling numerical features, encoding categorical variables, or creating new derived features that enhance model performance.</a:t>
            </a:r>
          </a:p>
          <a:p>
            <a:r>
              <a:rPr lang="en-US" b="1" dirty="0" smtClean="0"/>
              <a:t>Model Complexity</a:t>
            </a:r>
            <a:r>
              <a:rPr lang="en-US" dirty="0" smtClean="0"/>
              <a:t>: The complexity of the model (e.g., deep neural networks vs. linear regression) should match the complexity of the problem. A simpler model may </a:t>
            </a:r>
            <a:r>
              <a:rPr lang="en-US" dirty="0" err="1" smtClean="0"/>
              <a:t>underfit</a:t>
            </a:r>
            <a:r>
              <a:rPr lang="en-US" dirty="0" smtClean="0"/>
              <a:t> the data, while an overly complex model may </a:t>
            </a:r>
            <a:r>
              <a:rPr lang="en-US" dirty="0" err="1" smtClean="0"/>
              <a:t>overfit</a:t>
            </a:r>
            <a:r>
              <a:rPr lang="en-US" dirty="0" smtClean="0"/>
              <a:t> it.</a:t>
            </a:r>
            <a:endParaRPr lang="en-IN" dirty="0"/>
          </a:p>
        </p:txBody>
      </p:sp>
    </p:spTree>
    <p:extLst>
      <p:ext uri="{BB962C8B-B14F-4D97-AF65-F5344CB8AC3E}">
        <p14:creationId xmlns:p14="http://schemas.microsoft.com/office/powerpoint/2010/main" val="1756689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a disadvantage of using a deep neural network compared to simpler models like linear regression?</a:t>
            </a:r>
            <a:endParaRPr lang="en-US" dirty="0" smtClean="0"/>
          </a:p>
          <a:p>
            <a:r>
              <a:rPr lang="en-US" dirty="0" smtClean="0"/>
              <a:t>a) More computationally expensive and harder to interpret</a:t>
            </a:r>
          </a:p>
          <a:p>
            <a:r>
              <a:rPr lang="en-US" dirty="0" smtClean="0"/>
              <a:t>b) Requires less data</a:t>
            </a:r>
          </a:p>
          <a:p>
            <a:r>
              <a:rPr lang="en-US" dirty="0" smtClean="0"/>
              <a:t>c) Faster training times</a:t>
            </a:r>
          </a:p>
          <a:p>
            <a:r>
              <a:rPr lang="en-US" dirty="0" smtClean="0"/>
              <a:t>d) Easier to tune</a:t>
            </a:r>
          </a:p>
          <a:p>
            <a:endParaRPr lang="en-IN" dirty="0"/>
          </a:p>
        </p:txBody>
      </p:sp>
    </p:spTree>
    <p:extLst>
      <p:ext uri="{BB962C8B-B14F-4D97-AF65-F5344CB8AC3E}">
        <p14:creationId xmlns:p14="http://schemas.microsoft.com/office/powerpoint/2010/main" val="28482036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a) More computationally expensive and harder to interpret</a:t>
            </a:r>
          </a:p>
          <a:p>
            <a:endParaRPr lang="en-IN" dirty="0"/>
          </a:p>
        </p:txBody>
      </p:sp>
    </p:spTree>
    <p:extLst>
      <p:ext uri="{BB962C8B-B14F-4D97-AF65-F5344CB8AC3E}">
        <p14:creationId xmlns:p14="http://schemas.microsoft.com/office/powerpoint/2010/main" val="6795612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technique is most commonly used to prevent overfitting in a machine learning model?</a:t>
            </a:r>
            <a:endParaRPr lang="en-US" dirty="0" smtClean="0"/>
          </a:p>
          <a:p>
            <a:r>
              <a:rPr lang="en-US" dirty="0" smtClean="0"/>
              <a:t>a) </a:t>
            </a:r>
            <a:r>
              <a:rPr lang="en-US" dirty="0" err="1" smtClean="0"/>
              <a:t>Hyperparameter</a:t>
            </a:r>
            <a:r>
              <a:rPr lang="en-US" dirty="0" smtClean="0"/>
              <a:t> tuning</a:t>
            </a:r>
          </a:p>
          <a:p>
            <a:r>
              <a:rPr lang="en-US" dirty="0" smtClean="0"/>
              <a:t>b) Feature selection</a:t>
            </a:r>
          </a:p>
          <a:p>
            <a:r>
              <a:rPr lang="en-US" dirty="0" smtClean="0"/>
              <a:t>c) Regularization</a:t>
            </a:r>
          </a:p>
          <a:p>
            <a:r>
              <a:rPr lang="en-US" dirty="0" smtClean="0"/>
              <a:t>d) Data augmentation</a:t>
            </a:r>
          </a:p>
          <a:p>
            <a:endParaRPr lang="en-IN" dirty="0"/>
          </a:p>
        </p:txBody>
      </p:sp>
    </p:spTree>
    <p:extLst>
      <p:ext uri="{BB962C8B-B14F-4D97-AF65-F5344CB8AC3E}">
        <p14:creationId xmlns:p14="http://schemas.microsoft.com/office/powerpoint/2010/main" val="7108201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Regularization</a:t>
            </a:r>
          </a:p>
          <a:p>
            <a:endParaRPr lang="en-IN" dirty="0"/>
          </a:p>
        </p:txBody>
      </p:sp>
    </p:spTree>
    <p:extLst>
      <p:ext uri="{BB962C8B-B14F-4D97-AF65-F5344CB8AC3E}">
        <p14:creationId xmlns:p14="http://schemas.microsoft.com/office/powerpoint/2010/main" val="14572858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true regarding overfitting in a machine learning model?</a:t>
            </a:r>
            <a:endParaRPr lang="en-US" dirty="0" smtClean="0"/>
          </a:p>
          <a:p>
            <a:r>
              <a:rPr lang="en-US" dirty="0" smtClean="0"/>
              <a:t>a) The model performs poorly on both training and test data</a:t>
            </a:r>
          </a:p>
          <a:p>
            <a:r>
              <a:rPr lang="en-US" dirty="0" smtClean="0"/>
              <a:t>b) The model performs well on training data but poorly on unseen test data</a:t>
            </a:r>
          </a:p>
          <a:p>
            <a:r>
              <a:rPr lang="en-US" dirty="0" smtClean="0"/>
              <a:t>c) The model performs well on test data but poorly on training data</a:t>
            </a:r>
          </a:p>
          <a:p>
            <a:r>
              <a:rPr lang="en-US" dirty="0" smtClean="0"/>
              <a:t>d) Overfitting is always desirable in model building</a:t>
            </a:r>
          </a:p>
          <a:p>
            <a:endParaRPr lang="en-IN" dirty="0"/>
          </a:p>
        </p:txBody>
      </p:sp>
    </p:spTree>
    <p:extLst>
      <p:ext uri="{BB962C8B-B14F-4D97-AF65-F5344CB8AC3E}">
        <p14:creationId xmlns:p14="http://schemas.microsoft.com/office/powerpoint/2010/main" val="25216988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The model performs well on training data but poorly on unseen test data</a:t>
            </a:r>
          </a:p>
          <a:p>
            <a:endParaRPr lang="en-IN" dirty="0"/>
          </a:p>
        </p:txBody>
      </p:sp>
    </p:spTree>
    <p:extLst>
      <p:ext uri="{BB962C8B-B14F-4D97-AF65-F5344CB8AC3E}">
        <p14:creationId xmlns:p14="http://schemas.microsoft.com/office/powerpoint/2010/main" val="782569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Evaluation in Data Science</a:t>
            </a:r>
            <a:endParaRPr lang="en-IN" dirty="0"/>
          </a:p>
        </p:txBody>
      </p:sp>
      <p:sp>
        <p:nvSpPr>
          <p:cNvPr id="3" name="Content Placeholder 2"/>
          <p:cNvSpPr>
            <a:spLocks noGrp="1"/>
          </p:cNvSpPr>
          <p:nvPr>
            <p:ph idx="1"/>
          </p:nvPr>
        </p:nvSpPr>
        <p:spPr/>
        <p:txBody>
          <a:bodyPr/>
          <a:lstStyle/>
          <a:p>
            <a:r>
              <a:rPr lang="en-US" b="1" dirty="0" smtClean="0"/>
              <a:t>Evaluation</a:t>
            </a:r>
            <a:r>
              <a:rPr lang="en-US" dirty="0" smtClean="0"/>
              <a:t> in data science is the process of assessing </a:t>
            </a:r>
            <a:r>
              <a:rPr lang="en-US" dirty="0" smtClean="0">
                <a:solidFill>
                  <a:srgbClr val="0070C0"/>
                </a:solidFill>
              </a:rPr>
              <a:t>how well </a:t>
            </a:r>
            <a:r>
              <a:rPr lang="en-US" dirty="0" smtClean="0"/>
              <a:t>the model is </a:t>
            </a:r>
            <a:r>
              <a:rPr lang="en-US" dirty="0" smtClean="0">
                <a:solidFill>
                  <a:srgbClr val="7030A0"/>
                </a:solidFill>
              </a:rPr>
              <a:t>performing on unseen data</a:t>
            </a:r>
            <a:r>
              <a:rPr lang="en-US" dirty="0" smtClean="0"/>
              <a:t>. It helps to understand if the model generalizes </a:t>
            </a:r>
            <a:r>
              <a:rPr lang="en-US" dirty="0" smtClean="0">
                <a:solidFill>
                  <a:srgbClr val="C00000"/>
                </a:solidFill>
              </a:rPr>
              <a:t>well beyond </a:t>
            </a:r>
            <a:r>
              <a:rPr lang="en-US" dirty="0" smtClean="0"/>
              <a:t>the training dataset and whether it makes accurate predictions.</a:t>
            </a:r>
          </a:p>
          <a:p>
            <a:r>
              <a:rPr lang="en-US" dirty="0" smtClean="0"/>
              <a:t>Evaluation includes using metrics like </a:t>
            </a:r>
            <a:r>
              <a:rPr lang="en-US" b="1" dirty="0" smtClean="0"/>
              <a:t>accuracy</a:t>
            </a:r>
            <a:r>
              <a:rPr lang="en-US" dirty="0" smtClean="0"/>
              <a:t>, </a:t>
            </a:r>
            <a:r>
              <a:rPr lang="en-US" b="1" dirty="0" smtClean="0"/>
              <a:t>precision</a:t>
            </a:r>
            <a:r>
              <a:rPr lang="en-US" dirty="0" smtClean="0"/>
              <a:t>, </a:t>
            </a:r>
            <a:r>
              <a:rPr lang="en-US" b="1" dirty="0" smtClean="0"/>
              <a:t>recall</a:t>
            </a:r>
            <a:r>
              <a:rPr lang="en-US" dirty="0" smtClean="0"/>
              <a:t>, and </a:t>
            </a:r>
            <a:r>
              <a:rPr lang="en-US" b="1" dirty="0" smtClean="0"/>
              <a:t>MSE</a:t>
            </a:r>
            <a:r>
              <a:rPr lang="en-US" dirty="0" smtClean="0"/>
              <a:t>, and validation techniques like </a:t>
            </a:r>
            <a:r>
              <a:rPr lang="en-US" b="1" dirty="0" smtClean="0"/>
              <a:t>cross-validation</a:t>
            </a:r>
            <a:r>
              <a:rPr lang="en-US" dirty="0" smtClean="0"/>
              <a:t> and </a:t>
            </a:r>
            <a:r>
              <a:rPr lang="en-US" b="1" dirty="0" smtClean="0"/>
              <a:t>holdout validation</a:t>
            </a:r>
            <a:r>
              <a:rPr lang="en-US" dirty="0" smtClean="0"/>
              <a:t>.</a:t>
            </a:r>
            <a:endParaRPr lang="en-IN" dirty="0"/>
          </a:p>
        </p:txBody>
      </p:sp>
    </p:spTree>
    <p:extLst>
      <p:ext uri="{BB962C8B-B14F-4D97-AF65-F5344CB8AC3E}">
        <p14:creationId xmlns:p14="http://schemas.microsoft.com/office/powerpoint/2010/main" val="238103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Key Points on Evaluation</a:t>
            </a:r>
            <a:endParaRPr lang="en-IN" dirty="0"/>
          </a:p>
        </p:txBody>
      </p:sp>
      <p:sp>
        <p:nvSpPr>
          <p:cNvPr id="3" name="Content Placeholder 2"/>
          <p:cNvSpPr>
            <a:spLocks noGrp="1"/>
          </p:cNvSpPr>
          <p:nvPr>
            <p:ph idx="1"/>
          </p:nvPr>
        </p:nvSpPr>
        <p:spPr/>
        <p:txBody>
          <a:bodyPr>
            <a:normAutofit fontScale="70000" lnSpcReduction="20000"/>
          </a:bodyPr>
          <a:lstStyle/>
          <a:p>
            <a:r>
              <a:rPr lang="en-US" b="1" dirty="0" smtClean="0"/>
              <a:t>Metrics for Performance</a:t>
            </a:r>
            <a:r>
              <a:rPr lang="en-US" dirty="0" smtClean="0"/>
              <a:t>:</a:t>
            </a:r>
          </a:p>
          <a:p>
            <a:r>
              <a:rPr lang="en-US" b="1" dirty="0" smtClean="0"/>
              <a:t>For Regression Models</a:t>
            </a:r>
            <a:r>
              <a:rPr lang="en-US" dirty="0" smtClean="0"/>
              <a:t>: Common metrics for evaluating regression models include: </a:t>
            </a:r>
          </a:p>
          <a:p>
            <a:pPr lvl="1"/>
            <a:r>
              <a:rPr lang="en-US" i="1" dirty="0" smtClean="0"/>
              <a:t>Mean Absolute Error (MAE)</a:t>
            </a:r>
            <a:r>
              <a:rPr lang="en-US" dirty="0" smtClean="0"/>
              <a:t>: The average of the absolute differences between predicted and actual values.</a:t>
            </a:r>
          </a:p>
          <a:p>
            <a:pPr lvl="1"/>
            <a:r>
              <a:rPr lang="en-US" i="1" dirty="0" smtClean="0"/>
              <a:t>Mean Squared Error (MSE)</a:t>
            </a:r>
            <a:r>
              <a:rPr lang="en-US" dirty="0" smtClean="0"/>
              <a:t>: The average of squared differences, penalizing larger errors more than MAE.</a:t>
            </a:r>
          </a:p>
          <a:p>
            <a:pPr lvl="1"/>
            <a:r>
              <a:rPr lang="en-US" i="1" dirty="0" smtClean="0"/>
              <a:t>R-Squared</a:t>
            </a:r>
            <a:r>
              <a:rPr lang="en-US" dirty="0" smtClean="0"/>
              <a:t>: A measure of how well the model fits the data, indicating the proportion of variance in the target variable explained by the model.</a:t>
            </a:r>
          </a:p>
          <a:p>
            <a:r>
              <a:rPr lang="en-US" b="1" dirty="0" smtClean="0"/>
              <a:t>For Classification Models</a:t>
            </a:r>
            <a:r>
              <a:rPr lang="en-US" dirty="0" smtClean="0"/>
              <a:t>: Common metrics for classification models include: </a:t>
            </a:r>
            <a:r>
              <a:rPr lang="en-US" i="1" dirty="0" smtClean="0"/>
              <a:t>Accuracy</a:t>
            </a:r>
            <a:r>
              <a:rPr lang="en-US" dirty="0" smtClean="0"/>
              <a:t>: The proportion of correct predictions (though not always reliable, especially with imbalanced classes).</a:t>
            </a:r>
          </a:p>
          <a:p>
            <a:pPr lvl="1"/>
            <a:r>
              <a:rPr lang="en-US" i="1" dirty="0" smtClean="0"/>
              <a:t>Precision</a:t>
            </a:r>
            <a:r>
              <a:rPr lang="en-US" dirty="0" smtClean="0"/>
              <a:t>: The proportion of true positives among all instances predicted as positive.</a:t>
            </a:r>
          </a:p>
          <a:p>
            <a:pPr lvl="1"/>
            <a:r>
              <a:rPr lang="en-US" i="1" dirty="0" smtClean="0"/>
              <a:t>Recall (Sensitivity)</a:t>
            </a:r>
            <a:r>
              <a:rPr lang="en-US" dirty="0" smtClean="0"/>
              <a:t>: The proportion of true positives among all actual positives.</a:t>
            </a:r>
          </a:p>
          <a:p>
            <a:pPr lvl="1"/>
            <a:r>
              <a:rPr lang="en-US" i="1" dirty="0" smtClean="0"/>
              <a:t>F1-Score</a:t>
            </a:r>
            <a:r>
              <a:rPr lang="en-US" dirty="0" smtClean="0"/>
              <a:t>: The harmonic mean of precision and recall, providing a balance between the two metrics.</a:t>
            </a:r>
          </a:p>
          <a:p>
            <a:pPr lvl="1"/>
            <a:r>
              <a:rPr lang="en-US" i="1" dirty="0" smtClean="0"/>
              <a:t>ROC Curve &amp; AUC</a:t>
            </a:r>
            <a:r>
              <a:rPr lang="en-US" dirty="0" smtClean="0"/>
              <a:t>: The receiver operating characteristic (ROC) curve plots the true positive rate against the false positive rate, and the area under the curve (AUC) gives a single score representing the model's ability to distinguish between classes.</a:t>
            </a:r>
          </a:p>
          <a:p>
            <a:endParaRPr lang="en-IN" dirty="0"/>
          </a:p>
        </p:txBody>
      </p:sp>
    </p:spTree>
    <p:extLst>
      <p:ext uri="{BB962C8B-B14F-4D97-AF65-F5344CB8AC3E}">
        <p14:creationId xmlns:p14="http://schemas.microsoft.com/office/powerpoint/2010/main" val="2600517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85000" lnSpcReduction="20000"/>
          </a:bodyPr>
          <a:lstStyle/>
          <a:p>
            <a:r>
              <a:rPr lang="en-US" b="1" dirty="0" smtClean="0"/>
              <a:t>Cross-Validation</a:t>
            </a:r>
            <a:r>
              <a:rPr lang="en-US" dirty="0" smtClean="0"/>
              <a:t>: Cross-validation is a technique for assessing the generalizability of the model by splitting the data into multiple subsets (folds), training the model on some folds, and validating it on the remaining folds. This method helps reduce overfitting by ensuring that the model isn't just memorizing the training data.</a:t>
            </a:r>
          </a:p>
          <a:p>
            <a:r>
              <a:rPr lang="en-US" b="1" dirty="0" smtClean="0"/>
              <a:t>Holdout Validation</a:t>
            </a:r>
            <a:r>
              <a:rPr lang="en-US" dirty="0" smtClean="0"/>
              <a:t>: This is a simpler approach where the dataset is split into a training set and a test set, and the model is evaluated on the test set after training on the training set.</a:t>
            </a:r>
          </a:p>
          <a:p>
            <a:r>
              <a:rPr lang="en-US" b="1" dirty="0" smtClean="0"/>
              <a:t>Bias-Variance Tradeoff</a:t>
            </a:r>
            <a:r>
              <a:rPr lang="en-US" dirty="0" smtClean="0"/>
              <a:t>: The tradeoff between bias (error due to overly simplistic models) and variance (error due to overly complex models) is crucial. Overfitting occurs when the model has high variance and low bias, while </a:t>
            </a:r>
            <a:r>
              <a:rPr lang="en-US" dirty="0" err="1" smtClean="0"/>
              <a:t>underfitting</a:t>
            </a:r>
            <a:r>
              <a:rPr lang="en-US" dirty="0" smtClean="0"/>
              <a:t> occurs when the model has high bias and low variance.</a:t>
            </a:r>
          </a:p>
          <a:p>
            <a:r>
              <a:rPr lang="en-US" b="1" dirty="0" err="1" smtClean="0"/>
              <a:t>Hyperparameter</a:t>
            </a:r>
            <a:r>
              <a:rPr lang="en-US" b="1" dirty="0" smtClean="0"/>
              <a:t> Tuning</a:t>
            </a:r>
            <a:r>
              <a:rPr lang="en-US" dirty="0" smtClean="0"/>
              <a:t>: In addition to model parameters (which are learned from the data), models have </a:t>
            </a:r>
            <a:r>
              <a:rPr lang="en-US" dirty="0" err="1" smtClean="0"/>
              <a:t>hyperparameters</a:t>
            </a:r>
            <a:r>
              <a:rPr lang="en-US" dirty="0" smtClean="0"/>
              <a:t> (e.g., learning rate, tree depth, etc.), which need to be tuned for optimal performance. </a:t>
            </a:r>
            <a:r>
              <a:rPr lang="en-US" b="1" dirty="0" smtClean="0"/>
              <a:t>Grid Search</a:t>
            </a:r>
            <a:r>
              <a:rPr lang="en-US" dirty="0" smtClean="0"/>
              <a:t> and </a:t>
            </a:r>
            <a:r>
              <a:rPr lang="en-US" b="1" dirty="0" smtClean="0"/>
              <a:t>Random Search</a:t>
            </a:r>
            <a:r>
              <a:rPr lang="en-US" dirty="0" smtClean="0"/>
              <a:t> are common methods for </a:t>
            </a:r>
            <a:r>
              <a:rPr lang="en-US" dirty="0" err="1" smtClean="0"/>
              <a:t>hyperparameter</a:t>
            </a:r>
            <a:r>
              <a:rPr lang="en-US" dirty="0" smtClean="0"/>
              <a:t> optimization.</a:t>
            </a:r>
            <a:endParaRPr lang="en-IN" dirty="0"/>
          </a:p>
        </p:txBody>
      </p:sp>
    </p:spTree>
    <p:extLst>
      <p:ext uri="{BB962C8B-B14F-4D97-AF65-F5344CB8AC3E}">
        <p14:creationId xmlns:p14="http://schemas.microsoft.com/office/powerpoint/2010/main" val="202148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on Evaluation in Data Science</a:t>
            </a:r>
            <a:endParaRPr lang="en-IN" dirty="0"/>
          </a:p>
        </p:txBody>
      </p:sp>
      <p:sp>
        <p:nvSpPr>
          <p:cNvPr id="3" name="Content Placeholder 2"/>
          <p:cNvSpPr>
            <a:spLocks noGrp="1"/>
          </p:cNvSpPr>
          <p:nvPr>
            <p:ph idx="1"/>
          </p:nvPr>
        </p:nvSpPr>
        <p:spPr/>
        <p:txBody>
          <a:bodyPr/>
          <a:lstStyle/>
          <a:p>
            <a:r>
              <a:rPr lang="en-US" b="1" dirty="0" smtClean="0"/>
              <a:t>Which of the following metrics is NOT typically used to evaluate a regression model?</a:t>
            </a:r>
            <a:endParaRPr lang="en-US" dirty="0" smtClean="0"/>
          </a:p>
          <a:p>
            <a:r>
              <a:rPr lang="en-US" dirty="0" smtClean="0"/>
              <a:t>a) Mean Squared Error (MSE)</a:t>
            </a:r>
          </a:p>
          <a:p>
            <a:r>
              <a:rPr lang="en-US" dirty="0" smtClean="0"/>
              <a:t>b) R-Squared</a:t>
            </a:r>
          </a:p>
          <a:p>
            <a:r>
              <a:rPr lang="en-US" dirty="0" smtClean="0"/>
              <a:t>c) Precision</a:t>
            </a:r>
          </a:p>
          <a:p>
            <a:r>
              <a:rPr lang="en-US" dirty="0" smtClean="0"/>
              <a:t>d) Mean Absolute Error (MAE)</a:t>
            </a:r>
          </a:p>
          <a:p>
            <a:endParaRPr lang="en-IN" dirty="0"/>
          </a:p>
        </p:txBody>
      </p:sp>
    </p:spTree>
    <p:extLst>
      <p:ext uri="{BB962C8B-B14F-4D97-AF65-F5344CB8AC3E}">
        <p14:creationId xmlns:p14="http://schemas.microsoft.com/office/powerpoint/2010/main" val="2277497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Precision</a:t>
            </a:r>
          </a:p>
          <a:p>
            <a:endParaRPr lang="en-IN" dirty="0"/>
          </a:p>
        </p:txBody>
      </p:sp>
    </p:spTree>
    <p:extLst>
      <p:ext uri="{BB962C8B-B14F-4D97-AF65-F5344CB8AC3E}">
        <p14:creationId xmlns:p14="http://schemas.microsoft.com/office/powerpoint/2010/main" val="2684344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1820</Words>
  <Application>Microsoft Office PowerPoint</Application>
  <PresentationFormat>Widescreen</PresentationFormat>
  <Paragraphs>151</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Calibri Light</vt:lpstr>
      <vt:lpstr>Office Theme</vt:lpstr>
      <vt:lpstr>Modelling, Evaluation </vt:lpstr>
      <vt:lpstr>Modelling in Data Science</vt:lpstr>
      <vt:lpstr>Key Points on Modelling:</vt:lpstr>
      <vt:lpstr>Cont..</vt:lpstr>
      <vt:lpstr>Evaluation in Data Science</vt:lpstr>
      <vt:lpstr>Key Points on Evaluation</vt:lpstr>
      <vt:lpstr>Cont..</vt:lpstr>
      <vt:lpstr>Questions on Evaluation in Data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on Modeling in Data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Modelling, Evaluation </dc:title>
  <dc:creator>cse</dc:creator>
  <cp:lastModifiedBy>cse</cp:lastModifiedBy>
  <cp:revision>4</cp:revision>
  <dcterms:created xsi:type="dcterms:W3CDTF">2025-03-17T09:02:04Z</dcterms:created>
  <dcterms:modified xsi:type="dcterms:W3CDTF">2025-03-17T09:21:51Z</dcterms:modified>
</cp:coreProperties>
</file>