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6" r:id="rId39"/>
    <p:sldId id="294" r:id="rId40"/>
    <p:sldId id="295" r:id="rId41"/>
    <p:sldId id="297" r:id="rId42"/>
    <p:sldId id="298" r:id="rId43"/>
    <p:sldId id="262"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6D40588-4F43-4292-9BC3-0246034CE65E}"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1055293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D40588-4F43-4292-9BC3-0246034CE65E}"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286178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D40588-4F43-4292-9BC3-0246034CE65E}"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3116238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D40588-4F43-4292-9BC3-0246034CE65E}"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2566905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D40588-4F43-4292-9BC3-0246034CE65E}" type="datetimeFigureOut">
              <a:rPr lang="en-IN" smtClean="0"/>
              <a:t>17-03-2025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881031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6D40588-4F43-4292-9BC3-0246034CE65E}" type="datetimeFigureOut">
              <a:rPr lang="en-IN" smtClean="0"/>
              <a:t>17-03-2025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392397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6D40588-4F43-4292-9BC3-0246034CE65E}" type="datetimeFigureOut">
              <a:rPr lang="en-IN" smtClean="0"/>
              <a:t>17-03-2025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190230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6D40588-4F43-4292-9BC3-0246034CE65E}" type="datetimeFigureOut">
              <a:rPr lang="en-IN" smtClean="0"/>
              <a:t>17-03-2025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154587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40588-4F43-4292-9BC3-0246034CE65E}" type="datetimeFigureOut">
              <a:rPr lang="en-IN" smtClean="0"/>
              <a:t>17-03-2025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126761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D40588-4F43-4292-9BC3-0246034CE65E}" type="datetimeFigureOut">
              <a:rPr lang="en-IN" smtClean="0"/>
              <a:t>17-03-2025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57711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D40588-4F43-4292-9BC3-0246034CE65E}" type="datetimeFigureOut">
              <a:rPr lang="en-IN" smtClean="0"/>
              <a:t>17-03-2025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65C5FF-FCB0-4BEB-B5E9-E2E957763C02}" type="slidenum">
              <a:rPr lang="en-IN" smtClean="0"/>
              <a:t>‹#›</a:t>
            </a:fld>
            <a:endParaRPr lang="en-IN"/>
          </a:p>
        </p:txBody>
      </p:sp>
    </p:spTree>
    <p:extLst>
      <p:ext uri="{BB962C8B-B14F-4D97-AF65-F5344CB8AC3E}">
        <p14:creationId xmlns:p14="http://schemas.microsoft.com/office/powerpoint/2010/main" val="45464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40588-4F43-4292-9BC3-0246034CE65E}" type="datetimeFigureOut">
              <a:rPr lang="en-IN" smtClean="0"/>
              <a:t>17-03-2025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5C5FF-FCB0-4BEB-B5E9-E2E957763C02}" type="slidenum">
              <a:rPr lang="en-IN" smtClean="0"/>
              <a:t>‹#›</a:t>
            </a:fld>
            <a:endParaRPr lang="en-IN"/>
          </a:p>
        </p:txBody>
      </p:sp>
    </p:spTree>
    <p:extLst>
      <p:ext uri="{BB962C8B-B14F-4D97-AF65-F5344CB8AC3E}">
        <p14:creationId xmlns:p14="http://schemas.microsoft.com/office/powerpoint/2010/main" val="29183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Data Requirements</a:t>
            </a:r>
            <a:endParaRPr lang="en-IN" dirty="0"/>
          </a:p>
        </p:txBody>
      </p:sp>
      <p:sp>
        <p:nvSpPr>
          <p:cNvPr id="3" name="Subtitle 2"/>
          <p:cNvSpPr>
            <a:spLocks noGrp="1"/>
          </p:cNvSpPr>
          <p:nvPr>
            <p:ph type="subTitle" idx="1"/>
          </p:nvPr>
        </p:nvSpPr>
        <p:spPr/>
        <p:txBody>
          <a:bodyPr/>
          <a:lstStyle/>
          <a:p>
            <a:r>
              <a:rPr lang="en-IN" dirty="0" smtClean="0"/>
              <a:t>Prof Savita Sheoran</a:t>
            </a:r>
          </a:p>
          <a:p>
            <a:r>
              <a:rPr lang="en-IN" dirty="0" smtClean="0"/>
              <a:t>Indira Gandhi University Meerpur, Rewari</a:t>
            </a:r>
          </a:p>
        </p:txBody>
      </p:sp>
    </p:spTree>
    <p:extLst>
      <p:ext uri="{BB962C8B-B14F-4D97-AF65-F5344CB8AC3E}">
        <p14:creationId xmlns:p14="http://schemas.microsoft.com/office/powerpoint/2010/main" val="960932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Consistency Across Sources</a:t>
            </a:r>
            <a:endParaRPr lang="en-IN" dirty="0"/>
          </a:p>
        </p:txBody>
      </p:sp>
      <p:sp>
        <p:nvSpPr>
          <p:cNvPr id="3" name="Content Placeholder 2"/>
          <p:cNvSpPr>
            <a:spLocks noGrp="1"/>
          </p:cNvSpPr>
          <p:nvPr>
            <p:ph idx="1"/>
          </p:nvPr>
        </p:nvSpPr>
        <p:spPr/>
        <p:txBody>
          <a:bodyPr/>
          <a:lstStyle/>
          <a:p>
            <a:r>
              <a:rPr lang="en-US" dirty="0" smtClean="0"/>
              <a:t>When data comes from multiple sources (e.g., different databases, sensors, or external datasets), it needs to be </a:t>
            </a:r>
            <a:r>
              <a:rPr lang="en-US" b="1" dirty="0" smtClean="0"/>
              <a:t>consistent</a:t>
            </a:r>
            <a:r>
              <a:rPr lang="en-US" dirty="0" smtClean="0"/>
              <a:t>. Inconsistent data can lead to discrepancies and affect the analysis results.</a:t>
            </a:r>
          </a:p>
          <a:p>
            <a:r>
              <a:rPr lang="en-US" dirty="0" smtClean="0"/>
              <a:t>Data consistency includes ensuring that all data sources are using the same units, formats, and scales.</a:t>
            </a:r>
          </a:p>
          <a:p>
            <a:r>
              <a:rPr lang="en-IN" b="1" dirty="0" smtClean="0"/>
              <a:t>Example</a:t>
            </a:r>
            <a:r>
              <a:rPr lang="en-IN" dirty="0" smtClean="0"/>
              <a:t>:</a:t>
            </a:r>
          </a:p>
          <a:p>
            <a:pPr lvl="1"/>
            <a:r>
              <a:rPr lang="en-US" b="1" dirty="0" smtClean="0"/>
              <a:t>Sales Data Across Regions</a:t>
            </a:r>
            <a:r>
              <a:rPr lang="en-US" dirty="0" smtClean="0"/>
              <a:t>: If one region reports sales in dollars and another in euros, this inconsistency needs to be resolved before analysis can proceed. Additionally, if one region uses an outdated product list, you may have inconsistencies in the product features.</a:t>
            </a:r>
            <a:endParaRPr lang="en-IN" dirty="0"/>
          </a:p>
        </p:txBody>
      </p:sp>
    </p:spTree>
    <p:extLst>
      <p:ext uri="{BB962C8B-B14F-4D97-AF65-F5344CB8AC3E}">
        <p14:creationId xmlns:p14="http://schemas.microsoft.com/office/powerpoint/2010/main" val="484011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Variety</a:t>
            </a:r>
            <a:endParaRPr lang="en-IN" dirty="0"/>
          </a:p>
        </p:txBody>
      </p:sp>
      <p:sp>
        <p:nvSpPr>
          <p:cNvPr id="3" name="Content Placeholder 2"/>
          <p:cNvSpPr>
            <a:spLocks noGrp="1"/>
          </p:cNvSpPr>
          <p:nvPr>
            <p:ph idx="1"/>
          </p:nvPr>
        </p:nvSpPr>
        <p:spPr/>
        <p:txBody>
          <a:bodyPr>
            <a:normAutofit fontScale="77500" lnSpcReduction="20000"/>
          </a:bodyPr>
          <a:lstStyle/>
          <a:p>
            <a:r>
              <a:rPr lang="en-US" b="1" dirty="0" smtClean="0"/>
              <a:t>Variety</a:t>
            </a:r>
            <a:r>
              <a:rPr lang="en-US" dirty="0" smtClean="0"/>
              <a:t> refers to the </a:t>
            </a:r>
            <a:r>
              <a:rPr lang="en-US" b="1" dirty="0" smtClean="0"/>
              <a:t>different types of data</a:t>
            </a:r>
            <a:r>
              <a:rPr lang="en-US" dirty="0" smtClean="0"/>
              <a:t> you may need for a given analysis. Data can come in many forms (text, numbers, images, audio, etc.), and in real-world scenarios, data scientists often deal with multiple types of data that need to be processed together.</a:t>
            </a:r>
          </a:p>
          <a:p>
            <a:r>
              <a:rPr lang="en-US" dirty="0" smtClean="0"/>
              <a:t>Incorporating a variety of data types can improve the accuracy of predictive models and the richness of insights generated.</a:t>
            </a:r>
          </a:p>
          <a:p>
            <a:r>
              <a:rPr lang="en-IN" b="1" dirty="0" smtClean="0"/>
              <a:t>Example</a:t>
            </a:r>
            <a:r>
              <a:rPr lang="en-IN" dirty="0" smtClean="0"/>
              <a:t>:</a:t>
            </a:r>
          </a:p>
          <a:p>
            <a:pPr marL="457200" lvl="1" indent="0" eaLnBrk="0" fontAlgn="base" hangingPunct="0">
              <a:lnSpc>
                <a:spcPct val="100000"/>
              </a:lnSpc>
              <a:spcBef>
                <a:spcPct val="0"/>
              </a:spcBef>
              <a:spcAft>
                <a:spcPct val="0"/>
              </a:spcAft>
              <a:buFontTx/>
              <a:buChar char="•"/>
            </a:pPr>
            <a:r>
              <a:rPr lang="en-US" altLang="en-US" b="1" dirty="0">
                <a:latin typeface="Arial" panose="020B0604020202020204" pitchFamily="34" charset="0"/>
              </a:rPr>
              <a:t>Customer Behavior Analysis</a:t>
            </a:r>
            <a:r>
              <a:rPr lang="en-US" altLang="en-US" dirty="0">
                <a:latin typeface="Arial" panose="020B0604020202020204" pitchFamily="34" charset="0"/>
              </a:rPr>
              <a:t>: </a:t>
            </a:r>
            <a:r>
              <a:rPr lang="en-US" altLang="en-US" sz="2800" dirty="0"/>
              <a:t>A retail company might use a combination of: </a:t>
            </a:r>
          </a:p>
          <a:p>
            <a:pPr marL="457200" lvl="1" indent="0" eaLnBrk="0" fontAlgn="base" hangingPunct="0">
              <a:lnSpc>
                <a:spcPct val="100000"/>
              </a:lnSpc>
              <a:spcBef>
                <a:spcPct val="0"/>
              </a:spcBef>
              <a:spcAft>
                <a:spcPct val="0"/>
              </a:spcAft>
              <a:buFontTx/>
              <a:buChar char="•"/>
            </a:pPr>
            <a:r>
              <a:rPr lang="en-US" altLang="en-US" sz="2800" b="1" dirty="0"/>
              <a:t>Transactional data </a:t>
            </a:r>
            <a:r>
              <a:rPr lang="en-US" altLang="en-US" sz="2800" dirty="0"/>
              <a:t>(e.g., purchases, payment details), </a:t>
            </a:r>
          </a:p>
          <a:p>
            <a:pPr marL="457200" lvl="1" indent="0" eaLnBrk="0" fontAlgn="base" hangingPunct="0">
              <a:lnSpc>
                <a:spcPct val="100000"/>
              </a:lnSpc>
              <a:spcBef>
                <a:spcPct val="0"/>
              </a:spcBef>
              <a:spcAft>
                <a:spcPct val="0"/>
              </a:spcAft>
              <a:buFontTx/>
              <a:buChar char="•"/>
            </a:pPr>
            <a:r>
              <a:rPr lang="en-US" altLang="en-US" sz="2800" b="1" dirty="0"/>
              <a:t>Text data </a:t>
            </a:r>
            <a:r>
              <a:rPr lang="en-US" altLang="en-US" sz="2800" dirty="0"/>
              <a:t>(e.g., customer reviews), </a:t>
            </a:r>
          </a:p>
          <a:p>
            <a:pPr marL="457200" lvl="1" indent="0" eaLnBrk="0" fontAlgn="base" hangingPunct="0">
              <a:lnSpc>
                <a:spcPct val="100000"/>
              </a:lnSpc>
              <a:spcBef>
                <a:spcPct val="0"/>
              </a:spcBef>
              <a:spcAft>
                <a:spcPct val="0"/>
              </a:spcAft>
              <a:buFontTx/>
              <a:buChar char="•"/>
            </a:pPr>
            <a:r>
              <a:rPr lang="en-US" altLang="en-US" sz="2800" b="1" dirty="0"/>
              <a:t>Image data </a:t>
            </a:r>
            <a:r>
              <a:rPr lang="en-US" altLang="en-US" sz="2800" dirty="0"/>
              <a:t>(e.g., product images), and </a:t>
            </a:r>
          </a:p>
          <a:p>
            <a:pPr marL="457200" lvl="1" indent="0" eaLnBrk="0" fontAlgn="base" hangingPunct="0">
              <a:lnSpc>
                <a:spcPct val="100000"/>
              </a:lnSpc>
              <a:spcBef>
                <a:spcPct val="0"/>
              </a:spcBef>
              <a:spcAft>
                <a:spcPct val="0"/>
              </a:spcAft>
              <a:buFontTx/>
              <a:buChar char="•"/>
            </a:pPr>
            <a:r>
              <a:rPr lang="en-US" altLang="en-US" sz="2800" b="1" dirty="0"/>
              <a:t>Location data </a:t>
            </a:r>
            <a:r>
              <a:rPr lang="en-US" altLang="en-US" sz="2800" dirty="0"/>
              <a:t>(e.g., geolocation of customers during purchases). </a:t>
            </a:r>
            <a:endParaRPr lang="en-US" altLang="en-US" sz="2800" dirty="0" smtClean="0"/>
          </a:p>
          <a:p>
            <a:pPr marL="457200" lvl="1" indent="0" eaLnBrk="0" fontAlgn="base" hangingPunct="0">
              <a:lnSpc>
                <a:spcPct val="100000"/>
              </a:lnSpc>
              <a:spcBef>
                <a:spcPct val="0"/>
              </a:spcBef>
              <a:spcAft>
                <a:spcPct val="0"/>
              </a:spcAft>
              <a:buFontTx/>
              <a:buChar char="•"/>
            </a:pPr>
            <a:endParaRPr lang="en-US" altLang="en-US" sz="2800" dirty="0"/>
          </a:p>
          <a:p>
            <a:pPr marL="0" indent="0" eaLnBrk="0" fontAlgn="base" hangingPunct="0">
              <a:lnSpc>
                <a:spcPct val="100000"/>
              </a:lnSpc>
              <a:spcBef>
                <a:spcPct val="0"/>
              </a:spcBef>
              <a:spcAft>
                <a:spcPct val="0"/>
              </a:spcAft>
              <a:buFontTx/>
              <a:buChar char="•"/>
            </a:pPr>
            <a:r>
              <a:rPr lang="en-US" altLang="en-US" sz="3200" dirty="0"/>
              <a:t>Analyzing this multi-faceted data can provide deeper insights into customer preferences and behavior</a:t>
            </a:r>
            <a:endParaRPr lang="en-IN" sz="3200" dirty="0"/>
          </a:p>
        </p:txBody>
      </p:sp>
      <p:sp>
        <p:nvSpPr>
          <p:cNvPr id="4" name="Rectangle 1"/>
          <p:cNvSpPr>
            <a:spLocks noChangeArrowheads="1"/>
          </p:cNvSpPr>
          <p:nvPr/>
        </p:nvSpPr>
        <p:spPr bwMode="auto">
          <a:xfrm>
            <a:off x="0" y="-184666"/>
            <a:ext cx="3289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308276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Distribution</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b="1" dirty="0" smtClean="0"/>
              <a:t>distribution</a:t>
            </a:r>
            <a:r>
              <a:rPr lang="en-US" dirty="0" smtClean="0"/>
              <a:t> of data can significantly affect the model's performance. Data might be </a:t>
            </a:r>
            <a:r>
              <a:rPr lang="en-US" b="1" dirty="0" smtClean="0"/>
              <a:t>skewed</a:t>
            </a:r>
            <a:r>
              <a:rPr lang="en-US" dirty="0" smtClean="0"/>
              <a:t> (imbalanced classes) or have </a:t>
            </a:r>
            <a:r>
              <a:rPr lang="en-US" b="1" dirty="0" smtClean="0"/>
              <a:t>outliers</a:t>
            </a:r>
            <a:r>
              <a:rPr lang="en-US" dirty="0" smtClean="0"/>
              <a:t>, and these aspects need to be addressed for models to make accurate predictions.</a:t>
            </a:r>
          </a:p>
          <a:p>
            <a:r>
              <a:rPr lang="en-US" dirty="0" smtClean="0"/>
              <a:t>Understanding data distribution helps to apply the correct statistical methods and machine learning models.</a:t>
            </a:r>
          </a:p>
          <a:p>
            <a:r>
              <a:rPr lang="en-IN" b="1" dirty="0" smtClean="0"/>
              <a:t>Example</a:t>
            </a:r>
            <a:r>
              <a:rPr lang="en-IN" dirty="0" smtClean="0"/>
              <a:t>:</a:t>
            </a:r>
          </a:p>
          <a:p>
            <a:pPr lvl="1"/>
            <a:r>
              <a:rPr lang="en-US" b="1" dirty="0" smtClean="0"/>
              <a:t>Fraud Detection</a:t>
            </a:r>
            <a:r>
              <a:rPr lang="en-US" dirty="0" smtClean="0"/>
              <a:t>: In fraud detection, fraudulent transactions might be rare compared to non-fraudulent ones (high class imbalance). If this data imbalance isn’t addressed, the model may be biased towards predicting non-fraudulent transactions.</a:t>
            </a:r>
          </a:p>
          <a:p>
            <a:pPr lvl="1"/>
            <a:r>
              <a:rPr lang="en-US" b="1" dirty="0" smtClean="0"/>
              <a:t>Data Transformation</a:t>
            </a:r>
            <a:r>
              <a:rPr lang="en-US" dirty="0" smtClean="0"/>
              <a:t>: In this case, techniques like </a:t>
            </a:r>
            <a:r>
              <a:rPr lang="en-US" b="1" dirty="0" smtClean="0"/>
              <a:t>oversampling</a:t>
            </a:r>
            <a:r>
              <a:rPr lang="en-US" dirty="0" smtClean="0"/>
              <a:t> or </a:t>
            </a:r>
            <a:r>
              <a:rPr lang="en-US" b="1" dirty="0" err="1" smtClean="0"/>
              <a:t>undersampling</a:t>
            </a:r>
            <a:r>
              <a:rPr lang="en-US" dirty="0" smtClean="0"/>
              <a:t> the dataset, or using models that are specifically designed for imbalanced data, may be needed</a:t>
            </a:r>
            <a:endParaRPr lang="en-IN" dirty="0"/>
          </a:p>
        </p:txBody>
      </p:sp>
    </p:spTree>
    <p:extLst>
      <p:ext uri="{BB962C8B-B14F-4D97-AF65-F5344CB8AC3E}">
        <p14:creationId xmlns:p14="http://schemas.microsoft.com/office/powerpoint/2010/main" val="2915739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Temporal Data Considerations</a:t>
            </a:r>
          </a:p>
        </p:txBody>
      </p:sp>
      <p:sp>
        <p:nvSpPr>
          <p:cNvPr id="3" name="Content Placeholder 2"/>
          <p:cNvSpPr>
            <a:spLocks noGrp="1"/>
          </p:cNvSpPr>
          <p:nvPr>
            <p:ph idx="1"/>
          </p:nvPr>
        </p:nvSpPr>
        <p:spPr/>
        <p:txBody>
          <a:bodyPr/>
          <a:lstStyle/>
          <a:p>
            <a:r>
              <a:rPr lang="en-US" b="1" dirty="0" smtClean="0"/>
              <a:t>Time-dependent data</a:t>
            </a:r>
            <a:r>
              <a:rPr lang="en-US" dirty="0" smtClean="0"/>
              <a:t> (e.g., time series data) may introduce specific challenges. Temporal data has inherent </a:t>
            </a:r>
            <a:r>
              <a:rPr lang="en-US" b="1" dirty="0" smtClean="0"/>
              <a:t>correlations</a:t>
            </a:r>
            <a:r>
              <a:rPr lang="en-US" dirty="0" smtClean="0"/>
              <a:t> over time (previous data points influence future points) and requires specific preprocessing and modeling techniques, like </a:t>
            </a:r>
            <a:r>
              <a:rPr lang="en-US" b="1" dirty="0" smtClean="0"/>
              <a:t>time-series forecasting.</a:t>
            </a:r>
          </a:p>
          <a:p>
            <a:r>
              <a:rPr lang="en-IN" b="1" dirty="0" smtClean="0"/>
              <a:t>Example</a:t>
            </a:r>
            <a:r>
              <a:rPr lang="en-IN" dirty="0" smtClean="0"/>
              <a:t>:</a:t>
            </a:r>
          </a:p>
          <a:p>
            <a:pPr lvl="1"/>
            <a:r>
              <a:rPr lang="en-US" b="1" dirty="0" smtClean="0"/>
              <a:t>Stock Market Predictions</a:t>
            </a:r>
            <a:r>
              <a:rPr lang="en-US" dirty="0" smtClean="0"/>
              <a:t>: Predicting stock prices requires data over time, where each stock price is dependent on previous prices. Techniques like </a:t>
            </a:r>
            <a:r>
              <a:rPr lang="en-US" b="1" dirty="0" smtClean="0"/>
              <a:t>ARIMA</a:t>
            </a:r>
            <a:r>
              <a:rPr lang="en-US" dirty="0" smtClean="0"/>
              <a:t> or </a:t>
            </a:r>
            <a:r>
              <a:rPr lang="en-US" b="1" dirty="0" smtClean="0"/>
              <a:t>LSTM (Long Short-Term Memory networks)</a:t>
            </a:r>
            <a:r>
              <a:rPr lang="en-US" dirty="0" smtClean="0"/>
              <a:t> are used to model and forecast such time series data</a:t>
            </a:r>
            <a:endParaRPr lang="en-IN" dirty="0"/>
          </a:p>
        </p:txBody>
      </p:sp>
    </p:spTree>
    <p:extLst>
      <p:ext uri="{BB962C8B-B14F-4D97-AF65-F5344CB8AC3E}">
        <p14:creationId xmlns:p14="http://schemas.microsoft.com/office/powerpoint/2010/main" val="982057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Security and Privacy</a:t>
            </a:r>
            <a:endParaRPr lang="en-IN" dirty="0"/>
          </a:p>
        </p:txBody>
      </p:sp>
      <p:sp>
        <p:nvSpPr>
          <p:cNvPr id="3" name="Content Placeholder 2"/>
          <p:cNvSpPr>
            <a:spLocks noGrp="1"/>
          </p:cNvSpPr>
          <p:nvPr>
            <p:ph idx="1"/>
          </p:nvPr>
        </p:nvSpPr>
        <p:spPr/>
        <p:txBody>
          <a:bodyPr/>
          <a:lstStyle/>
          <a:p>
            <a:r>
              <a:rPr lang="en-US" dirty="0" smtClean="0"/>
              <a:t>In some cases, data contains sensitive information (e.g., personal information, medical records). Handling this data requires adhering to </a:t>
            </a:r>
            <a:r>
              <a:rPr lang="en-US" b="1" dirty="0" smtClean="0"/>
              <a:t>privacy regulations</a:t>
            </a:r>
            <a:r>
              <a:rPr lang="en-US" dirty="0" smtClean="0"/>
              <a:t> (e.g., GDPR, HIPAA) and employing security measures to ensure the confidentiality of sensitive data.</a:t>
            </a:r>
          </a:p>
          <a:p>
            <a:r>
              <a:rPr lang="en-IN" b="1" dirty="0" smtClean="0"/>
              <a:t>Example</a:t>
            </a:r>
            <a:r>
              <a:rPr lang="en-IN" dirty="0" smtClean="0"/>
              <a:t>:</a:t>
            </a:r>
            <a:endParaRPr lang="en-US" dirty="0" smtClean="0"/>
          </a:p>
          <a:p>
            <a:pPr lvl="1"/>
            <a:r>
              <a:rPr lang="en-US" b="1" dirty="0" smtClean="0"/>
              <a:t>Healthcare Data</a:t>
            </a:r>
            <a:r>
              <a:rPr lang="en-US" dirty="0" smtClean="0"/>
              <a:t>: For a predictive model in healthcare (e.g., predicting disease progression), it is necessary to anonymize and secure personal data to comply with privacy laws and protect patient confidentiality.</a:t>
            </a:r>
            <a:endParaRPr lang="en-IN" dirty="0"/>
          </a:p>
        </p:txBody>
      </p:sp>
    </p:spTree>
    <p:extLst>
      <p:ext uri="{BB962C8B-B14F-4D97-AF65-F5344CB8AC3E}">
        <p14:creationId xmlns:p14="http://schemas.microsoft.com/office/powerpoint/2010/main" val="2915427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the primary concern when dealing with missing data in data science?</a:t>
            </a:r>
            <a:r>
              <a:rPr lang="en-US" dirty="0" smtClean="0"/>
              <a:t/>
            </a:r>
            <a:br>
              <a:rPr lang="en-US" dirty="0" smtClean="0"/>
            </a:br>
            <a:endParaRPr lang="en-IN" dirty="0"/>
          </a:p>
        </p:txBody>
      </p:sp>
      <p:sp>
        <p:nvSpPr>
          <p:cNvPr id="3" name="Content Placeholder 2"/>
          <p:cNvSpPr>
            <a:spLocks noGrp="1"/>
          </p:cNvSpPr>
          <p:nvPr>
            <p:ph idx="1"/>
          </p:nvPr>
        </p:nvSpPr>
        <p:spPr/>
        <p:txBody>
          <a:bodyPr/>
          <a:lstStyle/>
          <a:p>
            <a:r>
              <a:rPr lang="en-US" dirty="0" smtClean="0"/>
              <a:t>A) Reducing the dataset size</a:t>
            </a:r>
          </a:p>
          <a:p>
            <a:r>
              <a:rPr lang="en-US" dirty="0" smtClean="0"/>
              <a:t>B) Ensuring the data is complete</a:t>
            </a:r>
          </a:p>
          <a:p>
            <a:r>
              <a:rPr lang="en-US" dirty="0" smtClean="0"/>
              <a:t>C) Improving the model’s performance without fixing the missing data</a:t>
            </a:r>
          </a:p>
          <a:p>
            <a:r>
              <a:rPr lang="en-US" dirty="0" smtClean="0"/>
              <a:t>D) Reducing the complexity of the data</a:t>
            </a:r>
          </a:p>
          <a:p>
            <a:endParaRPr lang="en-IN" dirty="0"/>
          </a:p>
        </p:txBody>
      </p:sp>
    </p:spTree>
    <p:extLst>
      <p:ext uri="{BB962C8B-B14F-4D97-AF65-F5344CB8AC3E}">
        <p14:creationId xmlns:p14="http://schemas.microsoft.com/office/powerpoint/2010/main" val="2251815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Ensuring the data is complete</a:t>
            </a:r>
          </a:p>
        </p:txBody>
      </p:sp>
    </p:spTree>
    <p:extLst>
      <p:ext uri="{BB962C8B-B14F-4D97-AF65-F5344CB8AC3E}">
        <p14:creationId xmlns:p14="http://schemas.microsoft.com/office/powerpoint/2010/main" val="2121258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is NOT a key aspect of data quality?</a:t>
            </a:r>
            <a:endParaRPr lang="en-US" dirty="0" smtClean="0"/>
          </a:p>
          <a:p>
            <a:r>
              <a:rPr lang="en-US" dirty="0" smtClean="0"/>
              <a:t>A) Accuracy</a:t>
            </a:r>
          </a:p>
          <a:p>
            <a:r>
              <a:rPr lang="en-US" dirty="0" smtClean="0"/>
              <a:t>B) Consistency</a:t>
            </a:r>
          </a:p>
          <a:p>
            <a:r>
              <a:rPr lang="en-US" dirty="0" smtClean="0"/>
              <a:t>C) Relevance</a:t>
            </a:r>
          </a:p>
          <a:p>
            <a:r>
              <a:rPr lang="en-US" dirty="0" smtClean="0"/>
              <a:t>D) Quantity</a:t>
            </a:r>
          </a:p>
          <a:p>
            <a:endParaRPr lang="en-IN" dirty="0"/>
          </a:p>
        </p:txBody>
      </p:sp>
    </p:spTree>
    <p:extLst>
      <p:ext uri="{BB962C8B-B14F-4D97-AF65-F5344CB8AC3E}">
        <p14:creationId xmlns:p14="http://schemas.microsoft.com/office/powerpoint/2010/main" val="498678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D) Quantity</a:t>
            </a:r>
          </a:p>
          <a:p>
            <a:endParaRPr lang="en-IN" dirty="0"/>
          </a:p>
        </p:txBody>
      </p:sp>
    </p:spTree>
    <p:extLst>
      <p:ext uri="{BB962C8B-B14F-4D97-AF65-F5344CB8AC3E}">
        <p14:creationId xmlns:p14="http://schemas.microsoft.com/office/powerpoint/2010/main" val="932281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What is the primary goal of feature selection in data science?</a:t>
            </a:r>
            <a:endParaRPr lang="en-US" dirty="0" smtClean="0"/>
          </a:p>
          <a:p>
            <a:r>
              <a:rPr lang="en-US" dirty="0" smtClean="0"/>
              <a:t>A) To increase the data volume</a:t>
            </a:r>
          </a:p>
          <a:p>
            <a:r>
              <a:rPr lang="en-US" dirty="0" smtClean="0"/>
              <a:t>B) To improve the model by choosing relevant features</a:t>
            </a:r>
          </a:p>
          <a:p>
            <a:r>
              <a:rPr lang="en-US" dirty="0" smtClean="0"/>
              <a:t>C) To reduce the complexity of the data</a:t>
            </a:r>
          </a:p>
          <a:p>
            <a:r>
              <a:rPr lang="en-US" dirty="0" smtClean="0"/>
              <a:t>D) To remove any missing values</a:t>
            </a:r>
          </a:p>
        </p:txBody>
      </p:sp>
    </p:spTree>
    <p:extLst>
      <p:ext uri="{BB962C8B-B14F-4D97-AF65-F5344CB8AC3E}">
        <p14:creationId xmlns:p14="http://schemas.microsoft.com/office/powerpoint/2010/main" val="218288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pPr algn="just"/>
            <a:r>
              <a:rPr lang="en-US" dirty="0" smtClean="0"/>
              <a:t>In data science, the success of an analysis or model is highly dependent on the </a:t>
            </a:r>
            <a:r>
              <a:rPr lang="en-US" b="1" dirty="0" smtClean="0"/>
              <a:t>quality and type of data</a:t>
            </a:r>
            <a:r>
              <a:rPr lang="en-US" dirty="0" smtClean="0"/>
              <a:t> available.</a:t>
            </a:r>
          </a:p>
          <a:p>
            <a:pPr algn="just"/>
            <a:r>
              <a:rPr lang="en-US" dirty="0" smtClean="0"/>
              <a:t> Understanding the </a:t>
            </a:r>
            <a:r>
              <a:rPr lang="en-US" b="1" dirty="0" smtClean="0"/>
              <a:t>data requirements</a:t>
            </a:r>
            <a:r>
              <a:rPr lang="en-US" dirty="0" smtClean="0"/>
              <a:t> is crucial for ensuring that your models are </a:t>
            </a:r>
            <a:r>
              <a:rPr lang="en-US" dirty="0" smtClean="0">
                <a:solidFill>
                  <a:srgbClr val="FF0000"/>
                </a:solidFill>
              </a:rPr>
              <a:t>accurate, reliable, and actionable. </a:t>
            </a:r>
          </a:p>
          <a:p>
            <a:pPr algn="just"/>
            <a:r>
              <a:rPr lang="en-US" dirty="0" smtClean="0"/>
              <a:t>These requirements are not only about the amount of data but also the </a:t>
            </a:r>
            <a:r>
              <a:rPr lang="en-US" b="1" dirty="0" smtClean="0"/>
              <a:t>type, quality, and structure</a:t>
            </a:r>
            <a:r>
              <a:rPr lang="en-US" dirty="0" smtClean="0"/>
              <a:t> of the data.</a:t>
            </a:r>
          </a:p>
          <a:p>
            <a:r>
              <a:rPr lang="en-US" dirty="0" smtClean="0"/>
              <a:t>Here’s a detailed breakdown of the </a:t>
            </a:r>
            <a:r>
              <a:rPr lang="en-US" b="1" dirty="0" smtClean="0"/>
              <a:t>data requirements</a:t>
            </a:r>
            <a:r>
              <a:rPr lang="en-US" dirty="0" smtClean="0"/>
              <a:t> in data science with examples</a:t>
            </a:r>
          </a:p>
          <a:p>
            <a:endParaRPr lang="en-IN" dirty="0"/>
          </a:p>
        </p:txBody>
      </p:sp>
    </p:spTree>
    <p:extLst>
      <p:ext uri="{BB962C8B-B14F-4D97-AF65-F5344CB8AC3E}">
        <p14:creationId xmlns:p14="http://schemas.microsoft.com/office/powerpoint/2010/main" val="41545357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To improve the model by choosing relevant features</a:t>
            </a:r>
          </a:p>
          <a:p>
            <a:endParaRPr lang="en-IN" dirty="0"/>
          </a:p>
        </p:txBody>
      </p:sp>
    </p:spTree>
    <p:extLst>
      <p:ext uri="{BB962C8B-B14F-4D97-AF65-F5344CB8AC3E}">
        <p14:creationId xmlns:p14="http://schemas.microsoft.com/office/powerpoint/2010/main" val="39173412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What does data 'consistency' in data science refer to?</a:t>
            </a:r>
            <a:endParaRPr lang="en-US" dirty="0" smtClean="0"/>
          </a:p>
          <a:p>
            <a:r>
              <a:rPr lang="en-US" dirty="0" smtClean="0"/>
              <a:t>A) Ensuring that the data is relevant to the problem at hand</a:t>
            </a:r>
          </a:p>
          <a:p>
            <a:r>
              <a:rPr lang="en-US" dirty="0" smtClean="0"/>
              <a:t>B) Ensuring that the data comes from a single source</a:t>
            </a:r>
          </a:p>
          <a:p>
            <a:r>
              <a:rPr lang="en-US" dirty="0" smtClean="0"/>
              <a:t>C) Ensuring that data values are in a standard format and free from discrepancies</a:t>
            </a:r>
          </a:p>
          <a:p>
            <a:r>
              <a:rPr lang="en-US" dirty="0" smtClean="0"/>
              <a:t>D) Ensuring that the data size is large enough</a:t>
            </a:r>
          </a:p>
        </p:txBody>
      </p:sp>
    </p:spTree>
    <p:extLst>
      <p:ext uri="{BB962C8B-B14F-4D97-AF65-F5344CB8AC3E}">
        <p14:creationId xmlns:p14="http://schemas.microsoft.com/office/powerpoint/2010/main" val="2035512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Ensuring that data values are in a standard format and free from discrepancies</a:t>
            </a:r>
          </a:p>
          <a:p>
            <a:endParaRPr lang="en-IN" dirty="0"/>
          </a:p>
        </p:txBody>
      </p:sp>
    </p:spTree>
    <p:extLst>
      <p:ext uri="{BB962C8B-B14F-4D97-AF65-F5344CB8AC3E}">
        <p14:creationId xmlns:p14="http://schemas.microsoft.com/office/powerpoint/2010/main" val="508584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is an example of semi-structured data?</a:t>
            </a:r>
            <a:endParaRPr lang="en-US" dirty="0" smtClean="0"/>
          </a:p>
          <a:p>
            <a:r>
              <a:rPr lang="en-US" dirty="0" smtClean="0"/>
              <a:t>A) A table with rows and columns</a:t>
            </a:r>
          </a:p>
          <a:p>
            <a:r>
              <a:rPr lang="en-US" dirty="0" smtClean="0"/>
              <a:t>B) A video file</a:t>
            </a:r>
          </a:p>
          <a:p>
            <a:r>
              <a:rPr lang="en-US" dirty="0" smtClean="0"/>
              <a:t>C) A JSON file with labeled data</a:t>
            </a:r>
          </a:p>
          <a:p>
            <a:r>
              <a:rPr lang="en-US" dirty="0" smtClean="0"/>
              <a:t>D) A handwritten note</a:t>
            </a:r>
          </a:p>
          <a:p>
            <a:endParaRPr lang="en-IN" dirty="0"/>
          </a:p>
        </p:txBody>
      </p:sp>
    </p:spTree>
    <p:extLst>
      <p:ext uri="{BB962C8B-B14F-4D97-AF65-F5344CB8AC3E}">
        <p14:creationId xmlns:p14="http://schemas.microsoft.com/office/powerpoint/2010/main" val="2481016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A JSON file with labeled data</a:t>
            </a:r>
          </a:p>
          <a:p>
            <a:endParaRPr lang="en-IN" dirty="0"/>
          </a:p>
        </p:txBody>
      </p:sp>
    </p:spTree>
    <p:extLst>
      <p:ext uri="{BB962C8B-B14F-4D97-AF65-F5344CB8AC3E}">
        <p14:creationId xmlns:p14="http://schemas.microsoft.com/office/powerpoint/2010/main" val="1480249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What is the effect of 'irrelevant data' on data science models?</a:t>
            </a:r>
            <a:endParaRPr lang="en-US" dirty="0" smtClean="0"/>
          </a:p>
          <a:p>
            <a:r>
              <a:rPr lang="en-US" dirty="0" smtClean="0"/>
              <a:t>A) It improves the model’s accuracy</a:t>
            </a:r>
          </a:p>
          <a:p>
            <a:r>
              <a:rPr lang="en-US" dirty="0" smtClean="0"/>
              <a:t>B) It helps the model learn faster</a:t>
            </a:r>
          </a:p>
          <a:p>
            <a:r>
              <a:rPr lang="en-US" dirty="0" smtClean="0"/>
              <a:t>C) It introduces noise and makes it harder for the model to find meaningful patterns</a:t>
            </a:r>
          </a:p>
          <a:p>
            <a:r>
              <a:rPr lang="en-US" dirty="0" smtClean="0"/>
              <a:t>D) It does not affect the model's performance</a:t>
            </a:r>
          </a:p>
          <a:p>
            <a:endParaRPr lang="en-IN" dirty="0"/>
          </a:p>
        </p:txBody>
      </p:sp>
    </p:spTree>
    <p:extLst>
      <p:ext uri="{BB962C8B-B14F-4D97-AF65-F5344CB8AC3E}">
        <p14:creationId xmlns:p14="http://schemas.microsoft.com/office/powerpoint/2010/main" val="1210725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It introduces noise and makes it harder for the model to find meaningful patterns</a:t>
            </a:r>
          </a:p>
          <a:p>
            <a:endParaRPr lang="en-IN" dirty="0"/>
          </a:p>
        </p:txBody>
      </p:sp>
    </p:spTree>
    <p:extLst>
      <p:ext uri="{BB962C8B-B14F-4D97-AF65-F5344CB8AC3E}">
        <p14:creationId xmlns:p14="http://schemas.microsoft.com/office/powerpoint/2010/main" val="627936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When handling data imbalance, especially in classification tasks, which technique is commonly used?</a:t>
            </a:r>
            <a:endParaRPr lang="en-IN" dirty="0" smtClean="0"/>
          </a:p>
          <a:p>
            <a:r>
              <a:rPr lang="en-IN" dirty="0" smtClean="0"/>
              <a:t>A) Random sampling</a:t>
            </a:r>
          </a:p>
          <a:p>
            <a:r>
              <a:rPr lang="en-IN" dirty="0" smtClean="0"/>
              <a:t>B) Feature extraction</a:t>
            </a:r>
          </a:p>
          <a:p>
            <a:r>
              <a:rPr lang="en-IN" dirty="0" smtClean="0"/>
              <a:t>C) Oversampling or </a:t>
            </a:r>
            <a:r>
              <a:rPr lang="en-IN" dirty="0" err="1" smtClean="0"/>
              <a:t>undersampling</a:t>
            </a:r>
            <a:endParaRPr lang="en-IN" dirty="0" smtClean="0"/>
          </a:p>
          <a:p>
            <a:r>
              <a:rPr lang="en-IN" dirty="0" smtClean="0"/>
              <a:t>D) Data normalization</a:t>
            </a:r>
          </a:p>
          <a:p>
            <a:endParaRPr lang="en-IN" dirty="0"/>
          </a:p>
        </p:txBody>
      </p:sp>
    </p:spTree>
    <p:extLst>
      <p:ext uri="{BB962C8B-B14F-4D97-AF65-F5344CB8AC3E}">
        <p14:creationId xmlns:p14="http://schemas.microsoft.com/office/powerpoint/2010/main" val="19746209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Answer</a:t>
            </a:r>
            <a:r>
              <a:rPr lang="en-IN" dirty="0" smtClean="0"/>
              <a:t>: C) Oversampling or </a:t>
            </a:r>
            <a:r>
              <a:rPr lang="en-IN" dirty="0" err="1" smtClean="0"/>
              <a:t>undersampling</a:t>
            </a:r>
            <a:endParaRPr lang="en-IN" dirty="0" smtClean="0"/>
          </a:p>
          <a:p>
            <a:endParaRPr lang="en-IN" dirty="0"/>
          </a:p>
        </p:txBody>
      </p:sp>
    </p:spTree>
    <p:extLst>
      <p:ext uri="{BB962C8B-B14F-4D97-AF65-F5344CB8AC3E}">
        <p14:creationId xmlns:p14="http://schemas.microsoft.com/office/powerpoint/2010/main" val="21498807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What is the challenge of high-dimensional data in data science?</a:t>
            </a:r>
            <a:endParaRPr lang="en-US" dirty="0" smtClean="0"/>
          </a:p>
          <a:p>
            <a:r>
              <a:rPr lang="en-US" dirty="0" smtClean="0"/>
              <a:t>A) The data is too sparse and cannot be used</a:t>
            </a:r>
          </a:p>
          <a:p>
            <a:r>
              <a:rPr lang="en-US" dirty="0" smtClean="0"/>
              <a:t>B) The data might lead to overfitting and poor model performance</a:t>
            </a:r>
          </a:p>
          <a:p>
            <a:r>
              <a:rPr lang="en-US" dirty="0" smtClean="0"/>
              <a:t>C) The data is too small to find meaningful patterns</a:t>
            </a:r>
          </a:p>
          <a:p>
            <a:r>
              <a:rPr lang="en-US" dirty="0" smtClean="0"/>
              <a:t>D) It makes the analysis easier</a:t>
            </a:r>
          </a:p>
          <a:p>
            <a:endParaRPr lang="en-IN" dirty="0"/>
          </a:p>
        </p:txBody>
      </p:sp>
    </p:spTree>
    <p:extLst>
      <p:ext uri="{BB962C8B-B14F-4D97-AF65-F5344CB8AC3E}">
        <p14:creationId xmlns:p14="http://schemas.microsoft.com/office/powerpoint/2010/main" val="1198188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IN" dirty="0" smtClean="0"/>
              <a:t>Data Quantity</a:t>
            </a:r>
          </a:p>
          <a:p>
            <a:pPr marL="514350" indent="-514350">
              <a:buFont typeface="+mj-lt"/>
              <a:buAutoNum type="arabicPeriod"/>
            </a:pPr>
            <a:r>
              <a:rPr lang="en-IN" b="1" dirty="0" smtClean="0"/>
              <a:t>Data Quality</a:t>
            </a:r>
          </a:p>
          <a:p>
            <a:pPr marL="514350" indent="-514350">
              <a:buFont typeface="+mj-lt"/>
              <a:buAutoNum type="arabicPeriod"/>
            </a:pPr>
            <a:r>
              <a:rPr lang="en-IN" dirty="0" smtClean="0"/>
              <a:t>Data Type and Structure</a:t>
            </a:r>
          </a:p>
          <a:p>
            <a:pPr marL="514350" indent="-514350">
              <a:buFont typeface="+mj-lt"/>
              <a:buAutoNum type="arabicPeriod"/>
            </a:pPr>
            <a:r>
              <a:rPr lang="en-IN" dirty="0" smtClean="0"/>
              <a:t>Data Relevance</a:t>
            </a:r>
          </a:p>
          <a:p>
            <a:pPr marL="514350" indent="-514350">
              <a:buFont typeface="+mj-lt"/>
              <a:buAutoNum type="arabicPeriod"/>
            </a:pPr>
            <a:r>
              <a:rPr lang="en-IN" dirty="0" smtClean="0"/>
              <a:t>Data Completeness and Handling Missing Data</a:t>
            </a:r>
          </a:p>
          <a:p>
            <a:pPr marL="514350" indent="-514350">
              <a:buFont typeface="+mj-lt"/>
              <a:buAutoNum type="arabicPeriod"/>
            </a:pPr>
            <a:r>
              <a:rPr lang="en-IN" dirty="0" smtClean="0"/>
              <a:t>Data Consistency Across Sources</a:t>
            </a:r>
          </a:p>
          <a:p>
            <a:pPr marL="514350" indent="-514350">
              <a:buFont typeface="+mj-lt"/>
              <a:buAutoNum type="arabicPeriod"/>
            </a:pPr>
            <a:r>
              <a:rPr lang="en-IN" dirty="0" smtClean="0"/>
              <a:t>Data Variety</a:t>
            </a:r>
          </a:p>
          <a:p>
            <a:pPr marL="514350" indent="-514350">
              <a:buFont typeface="+mj-lt"/>
              <a:buAutoNum type="arabicPeriod"/>
            </a:pPr>
            <a:r>
              <a:rPr lang="en-IN" dirty="0" smtClean="0"/>
              <a:t>Data Distribution</a:t>
            </a:r>
          </a:p>
          <a:p>
            <a:pPr marL="514350" indent="-514350">
              <a:buFont typeface="+mj-lt"/>
              <a:buAutoNum type="arabicPeriod"/>
            </a:pPr>
            <a:r>
              <a:rPr lang="en-IN" dirty="0" smtClean="0"/>
              <a:t>Temporal Data Considerations</a:t>
            </a:r>
          </a:p>
          <a:p>
            <a:pPr marL="514350" indent="-514350">
              <a:buFont typeface="+mj-lt"/>
              <a:buAutoNum type="arabicPeriod"/>
            </a:pPr>
            <a:r>
              <a:rPr lang="en-IN" dirty="0" smtClean="0"/>
              <a:t>Data Security and Privacy</a:t>
            </a:r>
            <a:endParaRPr lang="en-IN" b="1" dirty="0"/>
          </a:p>
        </p:txBody>
      </p:sp>
    </p:spTree>
    <p:extLst>
      <p:ext uri="{BB962C8B-B14F-4D97-AF65-F5344CB8AC3E}">
        <p14:creationId xmlns:p14="http://schemas.microsoft.com/office/powerpoint/2010/main" val="27465525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The data might lead to overfitting and poor model performance</a:t>
            </a:r>
          </a:p>
          <a:p>
            <a:endParaRPr lang="en-IN" dirty="0"/>
          </a:p>
        </p:txBody>
      </p:sp>
    </p:spTree>
    <p:extLst>
      <p:ext uri="{BB962C8B-B14F-4D97-AF65-F5344CB8AC3E}">
        <p14:creationId xmlns:p14="http://schemas.microsoft.com/office/powerpoint/2010/main" val="15768826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is a common way to handle missing data in a dataset?</a:t>
            </a:r>
            <a:endParaRPr lang="en-US" dirty="0" smtClean="0"/>
          </a:p>
          <a:p>
            <a:r>
              <a:rPr lang="en-US" dirty="0" smtClean="0"/>
              <a:t>A) Remove all rows with missing values</a:t>
            </a:r>
          </a:p>
          <a:p>
            <a:r>
              <a:rPr lang="en-US" dirty="0" smtClean="0"/>
              <a:t>B) Ignore the missing values during analysis</a:t>
            </a:r>
          </a:p>
          <a:p>
            <a:r>
              <a:rPr lang="en-US" dirty="0" smtClean="0"/>
              <a:t>C) Impute missing values using statistical methods</a:t>
            </a:r>
          </a:p>
          <a:p>
            <a:r>
              <a:rPr lang="en-US" dirty="0" smtClean="0"/>
              <a:t>D) Keep the missing values as they are</a:t>
            </a:r>
          </a:p>
        </p:txBody>
      </p:sp>
    </p:spTree>
    <p:extLst>
      <p:ext uri="{BB962C8B-B14F-4D97-AF65-F5344CB8AC3E}">
        <p14:creationId xmlns:p14="http://schemas.microsoft.com/office/powerpoint/2010/main" val="9843464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C) Impute missing values using statistical methods</a:t>
            </a:r>
          </a:p>
          <a:p>
            <a:endParaRPr lang="en-IN" dirty="0" smtClean="0"/>
          </a:p>
          <a:p>
            <a:endParaRPr lang="en-IN" dirty="0"/>
          </a:p>
        </p:txBody>
      </p:sp>
    </p:spTree>
    <p:extLst>
      <p:ext uri="{BB962C8B-B14F-4D97-AF65-F5344CB8AC3E}">
        <p14:creationId xmlns:p14="http://schemas.microsoft.com/office/powerpoint/2010/main" val="4502819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In the context of time-series data, what is a key requirement for forecasting models?</a:t>
            </a:r>
            <a:endParaRPr lang="en-US" dirty="0" smtClean="0"/>
          </a:p>
          <a:p>
            <a:r>
              <a:rPr lang="en-US" dirty="0" smtClean="0"/>
              <a:t>A) High data volume</a:t>
            </a:r>
          </a:p>
          <a:p>
            <a:r>
              <a:rPr lang="en-US" dirty="0" smtClean="0"/>
              <a:t>B) Temporal consistency, where previous data points influence future data points</a:t>
            </a:r>
          </a:p>
          <a:p>
            <a:r>
              <a:rPr lang="en-US" dirty="0" smtClean="0"/>
              <a:t>C) Randomness</a:t>
            </a:r>
          </a:p>
          <a:p>
            <a:r>
              <a:rPr lang="en-US" dirty="0" smtClean="0"/>
              <a:t>D) Lack of missing values</a:t>
            </a:r>
          </a:p>
          <a:p>
            <a:endParaRPr lang="en-IN" dirty="0"/>
          </a:p>
        </p:txBody>
      </p:sp>
    </p:spTree>
    <p:extLst>
      <p:ext uri="{BB962C8B-B14F-4D97-AF65-F5344CB8AC3E}">
        <p14:creationId xmlns:p14="http://schemas.microsoft.com/office/powerpoint/2010/main" val="3968524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Temporal consistency, where previous data points influence future data points</a:t>
            </a:r>
          </a:p>
          <a:p>
            <a:endParaRPr lang="en-IN" dirty="0"/>
          </a:p>
        </p:txBody>
      </p:sp>
    </p:spTree>
    <p:extLst>
      <p:ext uri="{BB962C8B-B14F-4D97-AF65-F5344CB8AC3E}">
        <p14:creationId xmlns:p14="http://schemas.microsoft.com/office/powerpoint/2010/main" val="5853277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best describes unstructured data?</a:t>
            </a:r>
            <a:endParaRPr lang="en-US" dirty="0" smtClean="0"/>
          </a:p>
          <a:p>
            <a:r>
              <a:rPr lang="en-US" dirty="0" smtClean="0"/>
              <a:t>A) Data that is highly organized and stored in a database table</a:t>
            </a:r>
          </a:p>
          <a:p>
            <a:r>
              <a:rPr lang="en-US" dirty="0" smtClean="0"/>
              <a:t>B) Data that doesn’t have a pre-defined format and includes text, images, or videos</a:t>
            </a:r>
          </a:p>
          <a:p>
            <a:r>
              <a:rPr lang="en-US" dirty="0" smtClean="0"/>
              <a:t>C) Data that is always numeric and can be easily processed</a:t>
            </a:r>
          </a:p>
          <a:p>
            <a:r>
              <a:rPr lang="en-US" dirty="0" smtClean="0"/>
              <a:t>D) Data that is divided into fixed-size chunks for analysis</a:t>
            </a:r>
          </a:p>
          <a:p>
            <a:endParaRPr lang="en-IN" dirty="0"/>
          </a:p>
        </p:txBody>
      </p:sp>
    </p:spTree>
    <p:extLst>
      <p:ext uri="{BB962C8B-B14F-4D97-AF65-F5344CB8AC3E}">
        <p14:creationId xmlns:p14="http://schemas.microsoft.com/office/powerpoint/2010/main" val="408159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Data that doesn’t have a pre-defined format and includes text, images, or videos</a:t>
            </a:r>
          </a:p>
          <a:p>
            <a:endParaRPr lang="en-IN" dirty="0"/>
          </a:p>
        </p:txBody>
      </p:sp>
    </p:spTree>
    <p:extLst>
      <p:ext uri="{BB962C8B-B14F-4D97-AF65-F5344CB8AC3E}">
        <p14:creationId xmlns:p14="http://schemas.microsoft.com/office/powerpoint/2010/main" val="17343539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b="1" dirty="0" smtClean="0"/>
              <a:t>What is a typical strategy for dealing with outliers in a dataset?</a:t>
            </a:r>
            <a:endParaRPr lang="en-US" dirty="0" smtClean="0"/>
          </a:p>
          <a:p>
            <a:r>
              <a:rPr lang="en-US" dirty="0" smtClean="0"/>
              <a:t>A) Ignore them as they don’t impact the analysis</a:t>
            </a:r>
          </a:p>
          <a:p>
            <a:r>
              <a:rPr lang="en-US" dirty="0" smtClean="0"/>
              <a:t>B) Remove or adjust outliers to ensure they don’t skew results</a:t>
            </a:r>
          </a:p>
          <a:p>
            <a:r>
              <a:rPr lang="en-US" dirty="0" smtClean="0"/>
              <a:t>C) Include more outliers to make the dataset more realistic</a:t>
            </a:r>
          </a:p>
          <a:p>
            <a:r>
              <a:rPr lang="en-US" dirty="0" smtClean="0"/>
              <a:t>D) Use unstructured data to balance the outliers</a:t>
            </a:r>
          </a:p>
        </p:txBody>
      </p:sp>
    </p:spTree>
    <p:extLst>
      <p:ext uri="{BB962C8B-B14F-4D97-AF65-F5344CB8AC3E}">
        <p14:creationId xmlns:p14="http://schemas.microsoft.com/office/powerpoint/2010/main" val="26141666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Remove or adjust outliers to ensure they don’t skew results</a:t>
            </a:r>
          </a:p>
          <a:p>
            <a:endParaRPr lang="en-IN" dirty="0"/>
          </a:p>
        </p:txBody>
      </p:sp>
    </p:spTree>
    <p:extLst>
      <p:ext uri="{BB962C8B-B14F-4D97-AF65-F5344CB8AC3E}">
        <p14:creationId xmlns:p14="http://schemas.microsoft.com/office/powerpoint/2010/main" val="37281030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Which of the following techniques is commonly used to handle imbalanced data in a binary classification task?</a:t>
            </a:r>
            <a:endParaRPr lang="en-US" dirty="0" smtClean="0"/>
          </a:p>
          <a:p>
            <a:r>
              <a:rPr lang="en-US" dirty="0" smtClean="0"/>
              <a:t>A) Normalization</a:t>
            </a:r>
          </a:p>
          <a:p>
            <a:r>
              <a:rPr lang="en-US" dirty="0" smtClean="0"/>
              <a:t>B) Random Oversampling or </a:t>
            </a:r>
            <a:r>
              <a:rPr lang="en-US" dirty="0" err="1" smtClean="0"/>
              <a:t>Undersampling</a:t>
            </a:r>
            <a:endParaRPr lang="en-US" dirty="0" smtClean="0"/>
          </a:p>
          <a:p>
            <a:r>
              <a:rPr lang="en-US" dirty="0" smtClean="0"/>
              <a:t>C) Data transformation</a:t>
            </a:r>
          </a:p>
          <a:p>
            <a:r>
              <a:rPr lang="en-US" dirty="0" smtClean="0"/>
              <a:t>D) Scaling features</a:t>
            </a:r>
          </a:p>
          <a:p>
            <a:endParaRPr lang="en-IN" dirty="0"/>
          </a:p>
        </p:txBody>
      </p:sp>
    </p:spTree>
    <p:extLst>
      <p:ext uri="{BB962C8B-B14F-4D97-AF65-F5344CB8AC3E}">
        <p14:creationId xmlns:p14="http://schemas.microsoft.com/office/powerpoint/2010/main" val="1320076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Quantity</a:t>
            </a:r>
            <a:br>
              <a:rPr lang="en-US" b="1" dirty="0" smtClean="0"/>
            </a:br>
            <a:endParaRPr lang="en-IN" dirty="0"/>
          </a:p>
        </p:txBody>
      </p:sp>
      <p:sp>
        <p:nvSpPr>
          <p:cNvPr id="3" name="Content Placeholder 2"/>
          <p:cNvSpPr>
            <a:spLocks noGrp="1"/>
          </p:cNvSpPr>
          <p:nvPr>
            <p:ph idx="1"/>
          </p:nvPr>
        </p:nvSpPr>
        <p:spPr/>
        <p:txBody>
          <a:bodyPr>
            <a:normAutofit/>
          </a:bodyPr>
          <a:lstStyle/>
          <a:p>
            <a:r>
              <a:rPr lang="en-US" b="1" dirty="0" smtClean="0"/>
              <a:t> Explanation: </a:t>
            </a:r>
          </a:p>
          <a:p>
            <a:pPr lvl="1"/>
            <a:r>
              <a:rPr lang="en-US" b="1" dirty="0" smtClean="0"/>
              <a:t>Volume of data</a:t>
            </a:r>
            <a:r>
              <a:rPr lang="en-US" dirty="0" smtClean="0"/>
              <a:t> refers to the </a:t>
            </a:r>
            <a:r>
              <a:rPr lang="en-US" b="1" dirty="0" smtClean="0"/>
              <a:t>size</a:t>
            </a:r>
            <a:r>
              <a:rPr lang="en-US" dirty="0" smtClean="0"/>
              <a:t> of the dataset. The more data you have, the better your model can learn patterns and make accurate predictions, especially for complex models like deep learning.</a:t>
            </a:r>
          </a:p>
          <a:p>
            <a:pPr lvl="1"/>
            <a:r>
              <a:rPr lang="en-US" dirty="0" smtClean="0"/>
              <a:t>However, more data does not always mean better results. The data should also be </a:t>
            </a:r>
            <a:r>
              <a:rPr lang="en-US" b="1" dirty="0" smtClean="0"/>
              <a:t>relevant</a:t>
            </a:r>
            <a:r>
              <a:rPr lang="en-US" dirty="0" smtClean="0"/>
              <a:t> and </a:t>
            </a:r>
            <a:r>
              <a:rPr lang="en-US" b="1" dirty="0" smtClean="0"/>
              <a:t>high quality</a:t>
            </a:r>
            <a:r>
              <a:rPr lang="en-US" dirty="0" smtClean="0"/>
              <a:t>. A large dataset full of noise may not improve performance.</a:t>
            </a:r>
          </a:p>
          <a:p>
            <a:pPr lvl="1"/>
            <a:r>
              <a:rPr lang="en-US" b="1" dirty="0" smtClean="0"/>
              <a:t>Example:</a:t>
            </a:r>
          </a:p>
          <a:p>
            <a:pPr lvl="2"/>
            <a:r>
              <a:rPr lang="en-US" b="1" dirty="0" smtClean="0"/>
              <a:t>Image Classification</a:t>
            </a:r>
            <a:r>
              <a:rPr lang="en-US" dirty="0" smtClean="0"/>
              <a:t>: In deep learning tasks such as image classification (e.g., cats vs. dogs), thousands or millions of labeled images may be required to build a reliable model.</a:t>
            </a:r>
          </a:p>
          <a:p>
            <a:pPr lvl="2"/>
            <a:r>
              <a:rPr lang="en-US" b="1" dirty="0" smtClean="0"/>
              <a:t>Time-Series Prediction</a:t>
            </a:r>
            <a:r>
              <a:rPr lang="en-US" dirty="0" smtClean="0"/>
              <a:t>: If you’re forecasting stock prices, you would need historical data spanning years to understand seasonal trends, market conditions, and other factors.</a:t>
            </a:r>
          </a:p>
          <a:p>
            <a:endParaRPr lang="en-IN" dirty="0"/>
          </a:p>
        </p:txBody>
      </p:sp>
    </p:spTree>
    <p:extLst>
      <p:ext uri="{BB962C8B-B14F-4D97-AF65-F5344CB8AC3E}">
        <p14:creationId xmlns:p14="http://schemas.microsoft.com/office/powerpoint/2010/main" val="27230265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Random Oversampling or </a:t>
            </a:r>
            <a:r>
              <a:rPr lang="en-US" dirty="0" err="1" smtClean="0"/>
              <a:t>Undersampling</a:t>
            </a:r>
            <a:endParaRPr lang="en-US" dirty="0" smtClean="0"/>
          </a:p>
        </p:txBody>
      </p:sp>
    </p:spTree>
    <p:extLst>
      <p:ext uri="{BB962C8B-B14F-4D97-AF65-F5344CB8AC3E}">
        <p14:creationId xmlns:p14="http://schemas.microsoft.com/office/powerpoint/2010/main" val="29495477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What is the purpose of data normalization in data science?</a:t>
            </a:r>
            <a:endParaRPr lang="en-US" dirty="0" smtClean="0"/>
          </a:p>
          <a:p>
            <a:pPr lvl="1"/>
            <a:r>
              <a:rPr lang="en-US" dirty="0" smtClean="0"/>
              <a:t>A) To convert all data into categorical variables</a:t>
            </a:r>
          </a:p>
          <a:p>
            <a:pPr lvl="1"/>
            <a:r>
              <a:rPr lang="en-US" dirty="0" smtClean="0"/>
              <a:t>B) To make data comparable by scaling features to a similar range</a:t>
            </a:r>
          </a:p>
          <a:p>
            <a:pPr lvl="1"/>
            <a:r>
              <a:rPr lang="en-US" dirty="0" smtClean="0"/>
              <a:t>C) To remove missing values from the dataset</a:t>
            </a:r>
          </a:p>
          <a:p>
            <a:pPr lvl="1"/>
            <a:r>
              <a:rPr lang="en-US" dirty="0" smtClean="0"/>
              <a:t>D) To aggregate data into higher-level features</a:t>
            </a:r>
          </a:p>
          <a:p>
            <a:endParaRPr lang="en-IN" dirty="0"/>
          </a:p>
        </p:txBody>
      </p:sp>
    </p:spTree>
    <p:extLst>
      <p:ext uri="{BB962C8B-B14F-4D97-AF65-F5344CB8AC3E}">
        <p14:creationId xmlns:p14="http://schemas.microsoft.com/office/powerpoint/2010/main" val="34838204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t>Answer</a:t>
            </a:r>
            <a:r>
              <a:rPr lang="en-US" dirty="0" smtClean="0"/>
              <a:t>: B) To make data comparable by scaling features to a similar range</a:t>
            </a:r>
          </a:p>
          <a:p>
            <a:endParaRPr lang="en-IN" dirty="0"/>
          </a:p>
        </p:txBody>
      </p:sp>
    </p:spTree>
    <p:extLst>
      <p:ext uri="{BB962C8B-B14F-4D97-AF65-F5344CB8AC3E}">
        <p14:creationId xmlns:p14="http://schemas.microsoft.com/office/powerpoint/2010/main" val="41565734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20494" cy="5935007"/>
          </a:xfrm>
        </p:spPr>
        <p:txBody>
          <a:bodyPr>
            <a:normAutofit/>
          </a:bodyPr>
          <a:lstStyle/>
          <a:p>
            <a:pPr algn="ctr"/>
            <a:r>
              <a:rPr lang="en-US" sz="7200" b="1" dirty="0" smtClean="0"/>
              <a:t>Thanks</a:t>
            </a:r>
            <a:endParaRPr lang="en-IN" sz="7200" b="1" dirty="0"/>
          </a:p>
        </p:txBody>
      </p:sp>
    </p:spTree>
    <p:extLst>
      <p:ext uri="{BB962C8B-B14F-4D97-AF65-F5344CB8AC3E}">
        <p14:creationId xmlns:p14="http://schemas.microsoft.com/office/powerpoint/2010/main" val="209150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Quality</a:t>
            </a:r>
            <a:endParaRPr lang="en-IN" dirty="0"/>
          </a:p>
        </p:txBody>
      </p:sp>
      <p:sp>
        <p:nvSpPr>
          <p:cNvPr id="3" name="Content Placeholder 2"/>
          <p:cNvSpPr>
            <a:spLocks noGrp="1"/>
          </p:cNvSpPr>
          <p:nvPr>
            <p:ph idx="1"/>
          </p:nvPr>
        </p:nvSpPr>
        <p:spPr/>
        <p:txBody>
          <a:bodyPr>
            <a:normAutofit lnSpcReduction="10000"/>
          </a:bodyPr>
          <a:lstStyle/>
          <a:p>
            <a:r>
              <a:rPr lang="en-US" b="1" dirty="0" smtClean="0"/>
              <a:t>Quality</a:t>
            </a:r>
            <a:r>
              <a:rPr lang="en-US" dirty="0" smtClean="0"/>
              <a:t> of the data is paramount. Data must be </a:t>
            </a:r>
            <a:r>
              <a:rPr lang="en-US" b="1" dirty="0" smtClean="0"/>
              <a:t>accurate</a:t>
            </a:r>
            <a:r>
              <a:rPr lang="en-US" dirty="0" smtClean="0"/>
              <a:t>, </a:t>
            </a:r>
            <a:r>
              <a:rPr lang="en-US" b="1" dirty="0" smtClean="0"/>
              <a:t>complete</a:t>
            </a:r>
            <a:r>
              <a:rPr lang="en-US" dirty="0" smtClean="0"/>
              <a:t>, and </a:t>
            </a:r>
            <a:r>
              <a:rPr lang="en-US" b="1" dirty="0" smtClean="0"/>
              <a:t>consistent</a:t>
            </a:r>
            <a:r>
              <a:rPr lang="en-US" dirty="0" smtClean="0"/>
              <a:t>. Poor data quality can lead to </a:t>
            </a:r>
            <a:r>
              <a:rPr lang="en-US" b="1" dirty="0" smtClean="0"/>
              <a:t>garbage in, garbage out</a:t>
            </a:r>
            <a:r>
              <a:rPr lang="en-US" dirty="0" smtClean="0"/>
              <a:t> (GIGO), where bad data leads to inaccurate predictions or insights.</a:t>
            </a:r>
          </a:p>
          <a:p>
            <a:pPr lvl="1"/>
            <a:r>
              <a:rPr lang="en-US" dirty="0" smtClean="0"/>
              <a:t>Key elements of data quality: </a:t>
            </a:r>
          </a:p>
          <a:p>
            <a:pPr lvl="2"/>
            <a:r>
              <a:rPr lang="en-US" b="1" dirty="0" smtClean="0"/>
              <a:t>Accuracy</a:t>
            </a:r>
            <a:r>
              <a:rPr lang="en-US" dirty="0" smtClean="0"/>
              <a:t>: Data should reflect the real-world scenario without errors.</a:t>
            </a:r>
          </a:p>
          <a:p>
            <a:pPr lvl="2"/>
            <a:r>
              <a:rPr lang="en-US" b="1" dirty="0" smtClean="0"/>
              <a:t>Completeness</a:t>
            </a:r>
            <a:r>
              <a:rPr lang="en-US" dirty="0" smtClean="0"/>
              <a:t>: The dataset should not have missing or incomplete entries.</a:t>
            </a:r>
          </a:p>
          <a:p>
            <a:pPr lvl="2"/>
            <a:r>
              <a:rPr lang="en-US" b="1" dirty="0" smtClean="0"/>
              <a:t>Consistency</a:t>
            </a:r>
            <a:r>
              <a:rPr lang="en-US" dirty="0" smtClean="0"/>
              <a:t>: Data should be standardized and free from discrepancies.</a:t>
            </a:r>
          </a:p>
          <a:p>
            <a:r>
              <a:rPr lang="en-US" b="1" dirty="0" smtClean="0"/>
              <a:t>Example:</a:t>
            </a:r>
          </a:p>
          <a:p>
            <a:pPr lvl="1"/>
            <a:r>
              <a:rPr lang="en-US" b="1" dirty="0" smtClean="0"/>
              <a:t>Customer Churn Prediction</a:t>
            </a:r>
            <a:r>
              <a:rPr lang="en-US" dirty="0" smtClean="0"/>
              <a:t>: If you are predicting customer churn for a telecom company and some of the customers' data, like age or usage statistics, are missing or incorrectly entered (e.g., negative usage values), the model might perform poorly.</a:t>
            </a:r>
          </a:p>
          <a:p>
            <a:endParaRPr lang="en-IN" dirty="0"/>
          </a:p>
        </p:txBody>
      </p:sp>
    </p:spTree>
    <p:extLst>
      <p:ext uri="{BB962C8B-B14F-4D97-AF65-F5344CB8AC3E}">
        <p14:creationId xmlns:p14="http://schemas.microsoft.com/office/powerpoint/2010/main" val="2937301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Type and Structure</a:t>
            </a:r>
            <a:endParaRPr lang="en-IN" dirty="0"/>
          </a:p>
        </p:txBody>
      </p:sp>
      <p:sp>
        <p:nvSpPr>
          <p:cNvPr id="3" name="Content Placeholder 2"/>
          <p:cNvSpPr>
            <a:spLocks noGrp="1"/>
          </p:cNvSpPr>
          <p:nvPr>
            <p:ph idx="1"/>
          </p:nvPr>
        </p:nvSpPr>
        <p:spPr>
          <a:xfrm>
            <a:off x="838200" y="1825625"/>
            <a:ext cx="10515600" cy="4667454"/>
          </a:xfrm>
        </p:spPr>
        <p:txBody>
          <a:bodyPr>
            <a:normAutofit fontScale="92500" lnSpcReduction="20000"/>
          </a:bodyPr>
          <a:lstStyle/>
          <a:p>
            <a:pPr marL="0" indent="0">
              <a:buNone/>
            </a:pPr>
            <a:r>
              <a:rPr lang="en-US" b="1" dirty="0" smtClean="0"/>
              <a:t>Explanation:</a:t>
            </a:r>
          </a:p>
          <a:p>
            <a:r>
              <a:rPr lang="en-US" dirty="0" smtClean="0"/>
              <a:t>The </a:t>
            </a:r>
            <a:r>
              <a:rPr lang="en-US" b="1" dirty="0" smtClean="0"/>
              <a:t>type and structure</a:t>
            </a:r>
            <a:r>
              <a:rPr lang="en-US" dirty="0" smtClean="0"/>
              <a:t> of data determine how it can be processed and what kind of models can be used. </a:t>
            </a:r>
          </a:p>
          <a:p>
            <a:pPr lvl="1"/>
            <a:r>
              <a:rPr lang="en-US" b="1" dirty="0" smtClean="0"/>
              <a:t>Structured Data</a:t>
            </a:r>
            <a:r>
              <a:rPr lang="en-US" dirty="0" smtClean="0"/>
              <a:t>: Data that is well-organized in rows and columns, like in databases or spreadsheets.</a:t>
            </a:r>
          </a:p>
          <a:p>
            <a:pPr lvl="1"/>
            <a:r>
              <a:rPr lang="en-US" b="1" dirty="0" smtClean="0"/>
              <a:t>Unstructured Data</a:t>
            </a:r>
            <a:r>
              <a:rPr lang="en-US" dirty="0" smtClean="0"/>
              <a:t>: Data that doesn’t have a predefined structure, like text, images, or videos.</a:t>
            </a:r>
          </a:p>
          <a:p>
            <a:pPr lvl="1"/>
            <a:r>
              <a:rPr lang="en-US" b="1" dirty="0" smtClean="0"/>
              <a:t>Semi-structured Data</a:t>
            </a:r>
            <a:r>
              <a:rPr lang="en-US" dirty="0" smtClean="0"/>
              <a:t>: Data that doesn’t fit neatly into a table but has some organization, like JSON or XML files.</a:t>
            </a:r>
          </a:p>
          <a:p>
            <a:r>
              <a:rPr lang="en-US" dirty="0" smtClean="0"/>
              <a:t>The right data format and structure are essential for applying appropriate preprocessing techniques and choosing the right algorithms.</a:t>
            </a:r>
          </a:p>
          <a:p>
            <a:r>
              <a:rPr lang="en-US" altLang="en-US" sz="2500" b="1" dirty="0"/>
              <a:t>Structured Data: </a:t>
            </a:r>
            <a:r>
              <a:rPr lang="en-US" altLang="en-US" dirty="0"/>
              <a:t>A customer database with columns like Customer ID, Name, Age, Purchase History, and Churn Status. This type of data can be used directly in traditional machine learning models (like regression or decision trees) </a:t>
            </a:r>
          </a:p>
          <a:p>
            <a:endParaRPr lang="en-US" dirty="0" smtClean="0"/>
          </a:p>
          <a:p>
            <a:endParaRPr lang="en-US" dirty="0" smtClean="0"/>
          </a:p>
          <a:p>
            <a:endParaRPr lang="en-US" dirty="0" smtClean="0"/>
          </a:p>
          <a:p>
            <a:endParaRPr lang="en-IN" dirty="0"/>
          </a:p>
        </p:txBody>
      </p:sp>
    </p:spTree>
    <p:extLst>
      <p:ext uri="{BB962C8B-B14F-4D97-AF65-F5344CB8AC3E}">
        <p14:creationId xmlns:p14="http://schemas.microsoft.com/office/powerpoint/2010/main" val="371531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pPr eaLnBrk="0" fontAlgn="base" hangingPunct="0">
              <a:lnSpc>
                <a:spcPct val="100000"/>
              </a:lnSpc>
              <a:spcBef>
                <a:spcPct val="0"/>
              </a:spcBef>
              <a:spcAft>
                <a:spcPct val="0"/>
              </a:spcAft>
            </a:pPr>
            <a:r>
              <a:rPr lang="en-US" altLang="en-US" b="1" dirty="0">
                <a:latin typeface="Arial" panose="020B0604020202020204" pitchFamily="34" charset="0"/>
              </a:rPr>
              <a:t>Unstructured Data</a:t>
            </a:r>
            <a:r>
              <a:rPr lang="en-US" altLang="en-US" dirty="0">
                <a:latin typeface="Arial" panose="020B0604020202020204" pitchFamily="34" charset="0"/>
              </a:rPr>
              <a:t>: A collection of customer reviews in text format. To analyze this, you would need natural language processing (NLP) techniques to transform the text into usable features. </a:t>
            </a:r>
          </a:p>
          <a:p>
            <a:pPr eaLnBrk="0" fontAlgn="base" hangingPunct="0">
              <a:lnSpc>
                <a:spcPct val="100000"/>
              </a:lnSpc>
              <a:spcBef>
                <a:spcPct val="0"/>
              </a:spcBef>
              <a:spcAft>
                <a:spcPct val="0"/>
              </a:spcAft>
            </a:pPr>
            <a:r>
              <a:rPr lang="en-US" altLang="en-US" b="1" dirty="0">
                <a:latin typeface="Arial" panose="020B0604020202020204" pitchFamily="34" charset="0"/>
              </a:rPr>
              <a:t>Semi-structured Data</a:t>
            </a:r>
            <a:r>
              <a:rPr lang="en-US" altLang="en-US" dirty="0">
                <a:latin typeface="Arial" panose="020B0604020202020204" pitchFamily="34" charset="0"/>
              </a:rPr>
              <a:t>: A series of log files that are in a JSON format. While the structure is not tabular, the log entries have consistent fields, which can be parsed and analyzed. </a:t>
            </a:r>
          </a:p>
          <a:p>
            <a:endParaRPr lang="en-IN" dirty="0"/>
          </a:p>
        </p:txBody>
      </p:sp>
    </p:spTree>
    <p:extLst>
      <p:ext uri="{BB962C8B-B14F-4D97-AF65-F5344CB8AC3E}">
        <p14:creationId xmlns:p14="http://schemas.microsoft.com/office/powerpoint/2010/main" val="2165099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Relevance</a:t>
            </a:r>
            <a:endParaRPr lang="en-IN" dirty="0"/>
          </a:p>
        </p:txBody>
      </p:sp>
      <p:sp>
        <p:nvSpPr>
          <p:cNvPr id="3" name="Content Placeholder 2"/>
          <p:cNvSpPr>
            <a:spLocks noGrp="1"/>
          </p:cNvSpPr>
          <p:nvPr>
            <p:ph idx="1"/>
          </p:nvPr>
        </p:nvSpPr>
        <p:spPr/>
        <p:txBody>
          <a:bodyPr/>
          <a:lstStyle/>
          <a:p>
            <a:r>
              <a:rPr lang="en-US" dirty="0" smtClean="0"/>
              <a:t>The data should be </a:t>
            </a:r>
            <a:r>
              <a:rPr lang="en-US" b="1" dirty="0" smtClean="0"/>
              <a:t>relevant</a:t>
            </a:r>
            <a:r>
              <a:rPr lang="en-US" dirty="0" smtClean="0"/>
              <a:t> to the problem you are trying to solve. Irrelevant data can introduce noise, making it harder for your model to learn meaningful patterns.</a:t>
            </a:r>
          </a:p>
          <a:p>
            <a:r>
              <a:rPr lang="en-US" b="1" dirty="0" smtClean="0"/>
              <a:t>Feature selection</a:t>
            </a:r>
            <a:r>
              <a:rPr lang="en-US" dirty="0" smtClean="0"/>
              <a:t> is an important step in ensuring that only relevant data is used for analysis or modeling.</a:t>
            </a:r>
          </a:p>
          <a:p>
            <a:r>
              <a:rPr lang="en-IN" dirty="0" smtClean="0"/>
              <a:t>Example:</a:t>
            </a:r>
          </a:p>
          <a:p>
            <a:pPr lvl="1"/>
            <a:r>
              <a:rPr lang="en-US" dirty="0" smtClean="0"/>
              <a:t>If you're trying to predict a </a:t>
            </a:r>
            <a:r>
              <a:rPr lang="en-US" b="1" dirty="0" smtClean="0"/>
              <a:t>customer’s likelihood to buy a product</a:t>
            </a:r>
            <a:r>
              <a:rPr lang="en-US" dirty="0" smtClean="0"/>
              <a:t>, including irrelevant features like the customer’s favorite movie genre or their birth month might negatively affect the model’s performance</a:t>
            </a:r>
            <a:endParaRPr lang="en-IN" dirty="0"/>
          </a:p>
        </p:txBody>
      </p:sp>
    </p:spTree>
    <p:extLst>
      <p:ext uri="{BB962C8B-B14F-4D97-AF65-F5344CB8AC3E}">
        <p14:creationId xmlns:p14="http://schemas.microsoft.com/office/powerpoint/2010/main" val="1856765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Completeness and Handling Missing Data</a:t>
            </a:r>
            <a:endParaRPr lang="en-IN" dirty="0"/>
          </a:p>
        </p:txBody>
      </p:sp>
      <p:sp>
        <p:nvSpPr>
          <p:cNvPr id="3" name="Content Placeholder 2"/>
          <p:cNvSpPr>
            <a:spLocks noGrp="1"/>
          </p:cNvSpPr>
          <p:nvPr>
            <p:ph idx="1"/>
          </p:nvPr>
        </p:nvSpPr>
        <p:spPr/>
        <p:txBody>
          <a:bodyPr/>
          <a:lstStyle/>
          <a:p>
            <a:r>
              <a:rPr lang="en-US" b="1" dirty="0" smtClean="0"/>
              <a:t>Missing data</a:t>
            </a:r>
            <a:r>
              <a:rPr lang="en-US" dirty="0" smtClean="0"/>
              <a:t> is a common problem in data science. Sometimes not all features or observations are available, which can introduce bias or reduce the accuracy of models.</a:t>
            </a:r>
          </a:p>
          <a:p>
            <a:r>
              <a:rPr lang="en-IN" b="1" dirty="0" smtClean="0"/>
              <a:t>Example</a:t>
            </a:r>
            <a:r>
              <a:rPr lang="en-IN" dirty="0" smtClean="0"/>
              <a:t>:</a:t>
            </a:r>
          </a:p>
          <a:p>
            <a:pPr lvl="1"/>
            <a:r>
              <a:rPr lang="en-US" b="1" dirty="0" smtClean="0"/>
              <a:t>Healthcare Data</a:t>
            </a:r>
            <a:r>
              <a:rPr lang="en-US" dirty="0" smtClean="0"/>
              <a:t>: If some patient records are missing certain variables (e.g., blood pressure readings or weight), a model predicting health outcomes might be biased or inaccurate.</a:t>
            </a:r>
          </a:p>
          <a:p>
            <a:pPr lvl="1"/>
            <a:r>
              <a:rPr lang="en-US" dirty="0" smtClean="0"/>
              <a:t> </a:t>
            </a:r>
            <a:r>
              <a:rPr lang="en-US" dirty="0" err="1" smtClean="0"/>
              <a:t>Inputing</a:t>
            </a:r>
            <a:r>
              <a:rPr lang="en-US" dirty="0" smtClean="0"/>
              <a:t> missing values with the mean or using predictive models to fill in missing data can be used to address this.</a:t>
            </a:r>
            <a:endParaRPr lang="en-IN" dirty="0"/>
          </a:p>
        </p:txBody>
      </p:sp>
    </p:spTree>
    <p:extLst>
      <p:ext uri="{BB962C8B-B14F-4D97-AF65-F5344CB8AC3E}">
        <p14:creationId xmlns:p14="http://schemas.microsoft.com/office/powerpoint/2010/main" val="802289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2161</Words>
  <Application>Microsoft Office PowerPoint</Application>
  <PresentationFormat>Widescreen</PresentationFormat>
  <Paragraphs>173</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Data Requirements</vt:lpstr>
      <vt:lpstr>Introduction</vt:lpstr>
      <vt:lpstr>Cont..</vt:lpstr>
      <vt:lpstr>Data Quantity </vt:lpstr>
      <vt:lpstr>Data Quality</vt:lpstr>
      <vt:lpstr>Data Type and Structure</vt:lpstr>
      <vt:lpstr>Cont..</vt:lpstr>
      <vt:lpstr>Data Relevance</vt:lpstr>
      <vt:lpstr>Data Completeness and Handling Missing Data</vt:lpstr>
      <vt:lpstr>Data Consistency Across Sources</vt:lpstr>
      <vt:lpstr>Data Variety</vt:lpstr>
      <vt:lpstr>Data Distribution</vt:lpstr>
      <vt:lpstr>Temporal Data Considerations</vt:lpstr>
      <vt:lpstr>Data Security and Privacy</vt:lpstr>
      <vt:lpstr>What is the primary concern when dealing with missing data in data science?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Requirements</dc:title>
  <dc:creator>cse</dc:creator>
  <cp:lastModifiedBy>cse</cp:lastModifiedBy>
  <cp:revision>7</cp:revision>
  <dcterms:created xsi:type="dcterms:W3CDTF">2025-03-07T08:20:52Z</dcterms:created>
  <dcterms:modified xsi:type="dcterms:W3CDTF">2025-03-17T09:55:37Z</dcterms:modified>
</cp:coreProperties>
</file>