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59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DA59-82F3-4E40-A1B7-0A55EA9B9BA9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F644-7023-44E0-A2C2-96C9DAFD0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51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DA59-82F3-4E40-A1B7-0A55EA9B9BA9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F644-7023-44E0-A2C2-96C9DAFD0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669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DA59-82F3-4E40-A1B7-0A55EA9B9BA9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F644-7023-44E0-A2C2-96C9DAFD0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160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DA59-82F3-4E40-A1B7-0A55EA9B9BA9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F644-7023-44E0-A2C2-96C9DAFD0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49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DA59-82F3-4E40-A1B7-0A55EA9B9BA9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F644-7023-44E0-A2C2-96C9DAFD0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581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DA59-82F3-4E40-A1B7-0A55EA9B9BA9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F644-7023-44E0-A2C2-96C9DAFD0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4816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DA59-82F3-4E40-A1B7-0A55EA9B9BA9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F644-7023-44E0-A2C2-96C9DAFD0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4838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DA59-82F3-4E40-A1B7-0A55EA9B9BA9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F644-7023-44E0-A2C2-96C9DAFD0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188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DA59-82F3-4E40-A1B7-0A55EA9B9BA9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F644-7023-44E0-A2C2-96C9DAFD0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303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DA59-82F3-4E40-A1B7-0A55EA9B9BA9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F644-7023-44E0-A2C2-96C9DAFD0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451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DA59-82F3-4E40-A1B7-0A55EA9B9BA9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F644-7023-44E0-A2C2-96C9DAFD0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613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3DA59-82F3-4E40-A1B7-0A55EA9B9BA9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FF644-7023-44E0-A2C2-96C9DAFD0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43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Infix to postfix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Savita Sheoran</a:t>
            </a:r>
          </a:p>
          <a:p>
            <a:r>
              <a:rPr lang="en-US" dirty="0" smtClean="0"/>
              <a:t>Indira Gandhi University Meerpur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7978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Infix to postfix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Algorithm Steps:</a:t>
            </a:r>
          </a:p>
          <a:p>
            <a:r>
              <a:rPr lang="en-US" b="1" dirty="0" smtClean="0"/>
              <a:t>Initialize an empty stack</a:t>
            </a:r>
            <a:r>
              <a:rPr lang="en-US" dirty="0" smtClean="0"/>
              <a:t> for operators and an empty output list.</a:t>
            </a:r>
          </a:p>
          <a:p>
            <a:r>
              <a:rPr lang="en-US" b="1" dirty="0" smtClean="0"/>
              <a:t>Scan the infix expression from left to right.</a:t>
            </a:r>
            <a:endParaRPr lang="en-US" dirty="0" smtClean="0"/>
          </a:p>
          <a:p>
            <a:r>
              <a:rPr lang="en-US" dirty="0" smtClean="0"/>
              <a:t>If the scanned token is:</a:t>
            </a:r>
          </a:p>
          <a:p>
            <a:pPr lvl="1"/>
            <a:r>
              <a:rPr lang="en-US" b="1" dirty="0" smtClean="0"/>
              <a:t>Operand (A-Z, 0-9)</a:t>
            </a:r>
            <a:r>
              <a:rPr lang="en-US" dirty="0" smtClean="0"/>
              <a:t> → Add it to the output.</a:t>
            </a:r>
          </a:p>
          <a:p>
            <a:pPr lvl="1"/>
            <a:r>
              <a:rPr lang="en-US" dirty="0" smtClean="0"/>
              <a:t>*</a:t>
            </a:r>
            <a:r>
              <a:rPr lang="en-US" i="1" dirty="0" smtClean="0"/>
              <a:t>Operator (+, -, , /, ^)</a:t>
            </a:r>
            <a:r>
              <a:rPr lang="en-US" dirty="0" smtClean="0"/>
              <a:t> →</a:t>
            </a:r>
          </a:p>
          <a:p>
            <a:pPr lvl="2"/>
            <a:r>
              <a:rPr lang="en-US" dirty="0" smtClean="0"/>
              <a:t>While the stack is </a:t>
            </a:r>
            <a:r>
              <a:rPr lang="en-US" b="1" dirty="0" smtClean="0"/>
              <a:t>not empty</a:t>
            </a:r>
            <a:r>
              <a:rPr lang="en-US" dirty="0" smtClean="0"/>
              <a:t> and the </a:t>
            </a:r>
            <a:r>
              <a:rPr lang="en-US" b="1" dirty="0" smtClean="0"/>
              <a:t>top operator has higher or equal precedence</a:t>
            </a:r>
            <a:r>
              <a:rPr lang="en-US" dirty="0" smtClean="0"/>
              <a:t>, pop and add it to the output.</a:t>
            </a:r>
          </a:p>
          <a:p>
            <a:pPr lvl="2"/>
            <a:r>
              <a:rPr lang="en-US" dirty="0" smtClean="0"/>
              <a:t>Push the current operator onto the stack.</a:t>
            </a:r>
          </a:p>
          <a:p>
            <a:pPr lvl="1"/>
            <a:r>
              <a:rPr lang="en-US" b="1" dirty="0" smtClean="0"/>
              <a:t>Left Parenthesis '('</a:t>
            </a:r>
            <a:r>
              <a:rPr lang="en-US" dirty="0" smtClean="0"/>
              <a:t> → Push it onto the stack.</a:t>
            </a:r>
          </a:p>
          <a:p>
            <a:pPr lvl="1"/>
            <a:r>
              <a:rPr lang="en-US" b="1" dirty="0" smtClean="0"/>
              <a:t>Right Parenthesis ')'</a:t>
            </a:r>
            <a:r>
              <a:rPr lang="en-US" dirty="0" smtClean="0"/>
              <a:t> → Pop from the stack to the output until a left parenthesis is encountered (discard the '(').</a:t>
            </a:r>
          </a:p>
          <a:p>
            <a:r>
              <a:rPr lang="en-US" b="1" dirty="0" smtClean="0"/>
              <a:t>After scanning the expression</a:t>
            </a:r>
            <a:r>
              <a:rPr lang="en-US" dirty="0" smtClean="0"/>
              <a:t>, pop all remaining operators from the stack to the output.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637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Infix to postfix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(A + B) * C - D / E  covert it into postfix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781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above problem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3712"/>
              </p:ext>
            </p:extLst>
          </p:nvPr>
        </p:nvGraphicFramePr>
        <p:xfrm>
          <a:off x="2147582" y="2365696"/>
          <a:ext cx="6101068" cy="32643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868">
                  <a:extLst>
                    <a:ext uri="{9D8B030D-6E8A-4147-A177-3AD203B41FA5}">
                      <a16:colId xmlns:a16="http://schemas.microsoft.com/office/drawing/2014/main" val="497476236"/>
                    </a:ext>
                  </a:extLst>
                </a:gridCol>
                <a:gridCol w="863868">
                  <a:extLst>
                    <a:ext uri="{9D8B030D-6E8A-4147-A177-3AD203B41FA5}">
                      <a16:colId xmlns:a16="http://schemas.microsoft.com/office/drawing/2014/main" val="2860700015"/>
                    </a:ext>
                  </a:extLst>
                </a:gridCol>
                <a:gridCol w="1385788">
                  <a:extLst>
                    <a:ext uri="{9D8B030D-6E8A-4147-A177-3AD203B41FA5}">
                      <a16:colId xmlns:a16="http://schemas.microsoft.com/office/drawing/2014/main" val="2094617413"/>
                    </a:ext>
                  </a:extLst>
                </a:gridCol>
                <a:gridCol w="2987544">
                  <a:extLst>
                    <a:ext uri="{9D8B030D-6E8A-4147-A177-3AD203B41FA5}">
                      <a16:colId xmlns:a16="http://schemas.microsoft.com/office/drawing/2014/main" val="379255741"/>
                    </a:ext>
                  </a:extLst>
                </a:gridCol>
              </a:tblGrid>
              <a:tr h="19089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effectLst/>
                        </a:rPr>
                        <a:t>Step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effectLst/>
                        </a:rPr>
                        <a:t>Symbol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effectLst/>
                        </a:rPr>
                        <a:t>Stack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effectLst/>
                        </a:rPr>
                        <a:t>Output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4837417"/>
                  </a:ext>
                </a:extLst>
              </a:tr>
              <a:tr h="190899"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(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(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6874996"/>
                  </a:ext>
                </a:extLst>
              </a:tr>
              <a:tr h="190899"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(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1710617"/>
                  </a:ext>
                </a:extLst>
              </a:tr>
              <a:tr h="200444"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+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(</a:t>
                      </a:r>
                      <a:r>
                        <a:rPr lang="en-IN" sz="1100" u="none" strike="noStrike">
                          <a:effectLst/>
                        </a:rPr>
                        <a:t> </a:t>
                      </a:r>
                      <a:r>
                        <a:rPr lang="en-IN" sz="1000" u="none" strike="noStrike">
                          <a:effectLst/>
                        </a:rPr>
                        <a:t>+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A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282225"/>
                  </a:ext>
                </a:extLst>
              </a:tr>
              <a:tr h="200444"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4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B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(</a:t>
                      </a:r>
                      <a:r>
                        <a:rPr lang="en-IN" sz="1100" u="none" strike="noStrike">
                          <a:effectLst/>
                        </a:rPr>
                        <a:t> </a:t>
                      </a:r>
                      <a:r>
                        <a:rPr lang="en-IN" sz="1000" u="none" strike="noStrike">
                          <a:effectLst/>
                        </a:rPr>
                        <a:t>+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A B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8534825"/>
                  </a:ext>
                </a:extLst>
              </a:tr>
              <a:tr h="190899"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5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)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A B +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69101141"/>
                  </a:ext>
                </a:extLst>
              </a:tr>
              <a:tr h="190899"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6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*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*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A B +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8233586"/>
                  </a:ext>
                </a:extLst>
              </a:tr>
              <a:tr h="190899"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7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C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*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A B + C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0478327"/>
                  </a:ext>
                </a:extLst>
              </a:tr>
              <a:tr h="190899"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8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-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-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A B + C *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1658023"/>
                  </a:ext>
                </a:extLst>
              </a:tr>
              <a:tr h="381798"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9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D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-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A B + C * D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9034018"/>
                  </a:ext>
                </a:extLst>
              </a:tr>
              <a:tr h="381798"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10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/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- /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A B + C * D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9293095"/>
                  </a:ext>
                </a:extLst>
              </a:tr>
              <a:tr h="381798"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11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E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- /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A B + C * D E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2375213"/>
                  </a:ext>
                </a:extLst>
              </a:tr>
              <a:tr h="381798"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12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End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u="none" strike="noStrike">
                          <a:effectLst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A B + C * D E / -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8493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110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Time Complexity Analysis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Best </a:t>
            </a:r>
            <a:r>
              <a:rPr lang="en-IN" b="1" dirty="0" smtClean="0"/>
              <a:t>Case:</a:t>
            </a:r>
            <a:r>
              <a:rPr lang="en-IN" dirty="0" smtClean="0"/>
              <a:t> O(n)O(n)O(n) (Simple expressions with fewer operators)</a:t>
            </a:r>
          </a:p>
          <a:p>
            <a:r>
              <a:rPr lang="en-IN" b="1" dirty="0" smtClean="0"/>
              <a:t>Worst Case:</a:t>
            </a:r>
            <a:r>
              <a:rPr lang="en-IN" dirty="0" smtClean="0"/>
              <a:t> O(n)O(n)O(n) (Expressions with many nested parentheses)</a:t>
            </a:r>
          </a:p>
          <a:p>
            <a:r>
              <a:rPr lang="en-IN" b="1" dirty="0" smtClean="0"/>
              <a:t>Average Case:</a:t>
            </a:r>
            <a:r>
              <a:rPr lang="en-IN" dirty="0" smtClean="0"/>
              <a:t> O(n)O(n)O(n)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834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Infix to Postfix Conversion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b="1" dirty="0">
                <a:latin typeface="Arial" panose="020B0604020202020204" pitchFamily="34" charset="0"/>
              </a:rPr>
              <a:t>Compilers &amp; Interpreters:</a:t>
            </a:r>
            <a:r>
              <a:rPr lang="en-US" altLang="en-US" dirty="0">
                <a:latin typeface="Arial" panose="020B0604020202020204" pitchFamily="34" charset="0"/>
              </a:rPr>
              <a:t> Convert expressions before evaluation.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b="1" dirty="0">
                <a:latin typeface="Arial" panose="020B0604020202020204" pitchFamily="34" charset="0"/>
              </a:rPr>
              <a:t>Expression Evaluation:</a:t>
            </a:r>
            <a:r>
              <a:rPr lang="en-US" altLang="en-US" dirty="0">
                <a:latin typeface="Arial" panose="020B0604020202020204" pitchFamily="34" charset="0"/>
              </a:rPr>
              <a:t> Postfix expressions are easier to evaluate using stacks.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b="1" dirty="0">
                <a:latin typeface="Arial" panose="020B0604020202020204" pitchFamily="34" charset="0"/>
              </a:rPr>
              <a:t>Calculators:</a:t>
            </a:r>
            <a:r>
              <a:rPr lang="en-US" altLang="en-US" dirty="0">
                <a:latin typeface="Arial" panose="020B0604020202020204" pitchFamily="34" charset="0"/>
              </a:rPr>
              <a:t> Many calculators internally use postfix notation.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b="1" dirty="0">
                <a:latin typeface="Arial" panose="020B0604020202020204" pitchFamily="34" charset="0"/>
              </a:rPr>
              <a:t>Expression Parsing:</a:t>
            </a:r>
            <a:r>
              <a:rPr lang="en-US" altLang="en-US" dirty="0">
                <a:latin typeface="Arial" panose="020B0604020202020204" pitchFamily="34" charset="0"/>
              </a:rPr>
              <a:t> Used in programming languages and symbolic computation.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7034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Postfix to Infix Conversion Algorithm in Data Structures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Postfix notation (also known as </a:t>
            </a:r>
            <a:r>
              <a:rPr lang="en-US" b="1" dirty="0" smtClean="0"/>
              <a:t>Reverse Polish Notation</a:t>
            </a:r>
            <a:r>
              <a:rPr lang="en-US" dirty="0" smtClean="0"/>
              <a:t>) is a way of writing mathematical expressions without the need for parentheses or operator precedence rules. To convert a </a:t>
            </a:r>
            <a:r>
              <a:rPr lang="en-US" b="1" dirty="0" smtClean="0"/>
              <a:t>postfix expression back to an infix expression</a:t>
            </a:r>
            <a:r>
              <a:rPr lang="en-US" dirty="0" smtClean="0"/>
              <a:t>, we use a </a:t>
            </a:r>
            <a:r>
              <a:rPr lang="en-US" b="1" dirty="0" smtClean="0"/>
              <a:t>stack-based approach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5863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Algorithm for Postfix to Infix Conversion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use a </a:t>
            </a:r>
            <a:r>
              <a:rPr lang="en-US" b="1" dirty="0" smtClean="0"/>
              <a:t>stack</a:t>
            </a:r>
            <a:r>
              <a:rPr lang="en-US" dirty="0" smtClean="0"/>
              <a:t> to store intermediate infix expressions.</a:t>
            </a:r>
          </a:p>
          <a:p>
            <a:r>
              <a:rPr lang="en-IN" dirty="0" smtClean="0"/>
              <a:t>Steps:</a:t>
            </a:r>
          </a:p>
          <a:p>
            <a:pPr lvl="1"/>
            <a:r>
              <a:rPr lang="en-US" altLang="en-US" b="1" dirty="0">
                <a:latin typeface="Arial" panose="020B0604020202020204" pitchFamily="34" charset="0"/>
              </a:rPr>
              <a:t>Scan the postfix expression from left to right</a:t>
            </a:r>
            <a:endParaRPr lang="en-IN" dirty="0" smtClean="0"/>
          </a:p>
          <a:p>
            <a:r>
              <a:rPr lang="en-IN" dirty="0" smtClean="0"/>
              <a:t>If the token is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b="1" dirty="0">
                <a:latin typeface="Arial" panose="020B0604020202020204" pitchFamily="34" charset="0"/>
              </a:rPr>
              <a:t>Operand (A-Z, 0-9)</a:t>
            </a:r>
            <a:r>
              <a:rPr lang="en-US" altLang="en-US" dirty="0">
                <a:latin typeface="Arial" panose="020B0604020202020204" pitchFamily="34" charset="0"/>
              </a:rPr>
              <a:t> → Push it onto the stack.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b="1" dirty="0">
                <a:latin typeface="Arial" panose="020B0604020202020204" pitchFamily="34" charset="0"/>
              </a:rPr>
              <a:t>Operator (+, -, *, /, ^)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Pop the top two operands from the stack.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Form a new infix expression: "(operand1 operator operand2)"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Push this new expression back onto the stack</a:t>
            </a:r>
            <a:endParaRPr lang="en-IN" dirty="0">
              <a:latin typeface="Arial" panose="020B0604020202020204" pitchFamily="34" charset="0"/>
            </a:endParaRPr>
          </a:p>
          <a:p>
            <a:r>
              <a:rPr lang="en-US" b="1" smtClean="0"/>
              <a:t>At the end of the scan</a:t>
            </a:r>
            <a:r>
              <a:rPr lang="en-US" smtClean="0"/>
              <a:t>, the stack will contain a single element, which is the final infix expression.</a:t>
            </a:r>
          </a:p>
          <a:p>
            <a:endParaRPr lang="en-IN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-323165"/>
            <a:ext cx="3289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-246221"/>
            <a:ext cx="26161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452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489</Words>
  <Application>Microsoft Office PowerPoint</Application>
  <PresentationFormat>Widescreen</PresentationFormat>
  <Paragraphs>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Calibri</vt:lpstr>
      <vt:lpstr>Calibri Light</vt:lpstr>
      <vt:lpstr>Office Theme</vt:lpstr>
      <vt:lpstr>Infix to postfix</vt:lpstr>
      <vt:lpstr>Infix to postfix</vt:lpstr>
      <vt:lpstr>Infix to postfix</vt:lpstr>
      <vt:lpstr>Solution above problem</vt:lpstr>
      <vt:lpstr>Time Complexity Analysis </vt:lpstr>
      <vt:lpstr>Applications of Infix to Postfix Conversion</vt:lpstr>
      <vt:lpstr>Postfix to Infix Conversion Algorithm in Data Structures</vt:lpstr>
      <vt:lpstr>Algorithm for Postfix to Infix Conversion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</dc:creator>
  <cp:lastModifiedBy>cse</cp:lastModifiedBy>
  <cp:revision>3</cp:revision>
  <dcterms:created xsi:type="dcterms:W3CDTF">2025-02-10T09:38:22Z</dcterms:created>
  <dcterms:modified xsi:type="dcterms:W3CDTF">2025-02-11T08:02:02Z</dcterms:modified>
</cp:coreProperties>
</file>