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C920645-AC4D-4541-836E-3AF68E754910}"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243357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920645-AC4D-4541-836E-3AF68E754910}"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76826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920645-AC4D-4541-836E-3AF68E754910}"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323595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C920645-AC4D-4541-836E-3AF68E754910}"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261387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920645-AC4D-4541-836E-3AF68E754910}"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137878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C920645-AC4D-4541-836E-3AF68E754910}"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105795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C920645-AC4D-4541-836E-3AF68E754910}" type="datetimeFigureOut">
              <a:rPr lang="en-IN" smtClean="0"/>
              <a:t>01-03-2025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145857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C920645-AC4D-4541-836E-3AF68E754910}" type="datetimeFigureOut">
              <a:rPr lang="en-IN" smtClean="0"/>
              <a:t>01-03-2025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1644151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20645-AC4D-4541-836E-3AF68E754910}" type="datetimeFigureOut">
              <a:rPr lang="en-IN" smtClean="0"/>
              <a:t>01-03-2025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145404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920645-AC4D-4541-836E-3AF68E754910}"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84461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920645-AC4D-4541-836E-3AF68E754910}"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B04197-6616-4D1D-A972-83438A1F4CC7}" type="slidenum">
              <a:rPr lang="en-IN" smtClean="0"/>
              <a:t>‹#›</a:t>
            </a:fld>
            <a:endParaRPr lang="en-IN"/>
          </a:p>
        </p:txBody>
      </p:sp>
    </p:spTree>
    <p:extLst>
      <p:ext uri="{BB962C8B-B14F-4D97-AF65-F5344CB8AC3E}">
        <p14:creationId xmlns:p14="http://schemas.microsoft.com/office/powerpoint/2010/main" val="386881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20645-AC4D-4541-836E-3AF68E754910}" type="datetimeFigureOut">
              <a:rPr lang="en-IN" smtClean="0"/>
              <a:t>01-03-2025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04197-6616-4D1D-A972-83438A1F4CC7}" type="slidenum">
              <a:rPr lang="en-IN" smtClean="0"/>
              <a:t>‹#›</a:t>
            </a:fld>
            <a:endParaRPr lang="en-IN"/>
          </a:p>
        </p:txBody>
      </p:sp>
    </p:spTree>
    <p:extLst>
      <p:ext uri="{BB962C8B-B14F-4D97-AF65-F5344CB8AC3E}">
        <p14:creationId xmlns:p14="http://schemas.microsoft.com/office/powerpoint/2010/main" val="50164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Storing in D</a:t>
            </a:r>
            <a:r>
              <a:rPr lang="en-US" dirty="0" smtClean="0"/>
              <a:t>ata </a:t>
            </a:r>
            <a:r>
              <a:rPr lang="en-US" dirty="0"/>
              <a:t>S</a:t>
            </a:r>
            <a:r>
              <a:rPr lang="en-US" dirty="0" smtClean="0"/>
              <a:t>cience, </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p>
          <a:p>
            <a:endParaRPr lang="en-IN" dirty="0"/>
          </a:p>
        </p:txBody>
      </p:sp>
    </p:spTree>
    <p:extLst>
      <p:ext uri="{BB962C8B-B14F-4D97-AF65-F5344CB8AC3E}">
        <p14:creationId xmlns:p14="http://schemas.microsoft.com/office/powerpoint/2010/main" val="1626177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Storing Data for Big Data and Machine Learning</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In big data scenarios, data is often stored in distributed systems that allow for horizontal scaling, meaning the storage system can handle increasing data volumes by adding more machines to the system.</a:t>
            </a:r>
          </a:p>
          <a:p>
            <a:r>
              <a:rPr lang="en-US" b="1" dirty="0" smtClean="0"/>
              <a:t>Distributed Storage</a:t>
            </a:r>
          </a:p>
          <a:p>
            <a:pPr lvl="1"/>
            <a:r>
              <a:rPr lang="en-US" dirty="0" smtClean="0"/>
              <a:t>Systems like </a:t>
            </a:r>
            <a:r>
              <a:rPr lang="en-US" b="1" dirty="0" smtClean="0"/>
              <a:t>Hadoop HDFS</a:t>
            </a:r>
            <a:r>
              <a:rPr lang="en-US" dirty="0" smtClean="0"/>
              <a:t> and </a:t>
            </a:r>
            <a:r>
              <a:rPr lang="en-US" b="1" dirty="0" smtClean="0"/>
              <a:t>Google Cloud Storage</a:t>
            </a:r>
            <a:r>
              <a:rPr lang="en-US" dirty="0" smtClean="0"/>
              <a:t> enable the storage of large datasets across many machines. Data is split into smaller chunks and distributed across different nodes for parallel processing</a:t>
            </a:r>
          </a:p>
          <a:p>
            <a:pPr lvl="1"/>
            <a:r>
              <a:rPr lang="en-US" b="1" dirty="0" smtClean="0"/>
              <a:t>Example</a:t>
            </a:r>
            <a:r>
              <a:rPr lang="en-US" dirty="0" smtClean="0"/>
              <a:t>: Storing data from </a:t>
            </a:r>
            <a:r>
              <a:rPr lang="en-US" dirty="0" err="1" smtClean="0"/>
              <a:t>IoT</a:t>
            </a:r>
            <a:r>
              <a:rPr lang="en-US" dirty="0" smtClean="0"/>
              <a:t> sensors (e.g., temperature, humidity, pressure) in a distributed file system that allows for high-speed processing using distributed frameworks like Apache Spark.</a:t>
            </a:r>
          </a:p>
          <a:p>
            <a:r>
              <a:rPr lang="en-US" b="1" dirty="0" smtClean="0"/>
              <a:t>Machine Learning Data Storage</a:t>
            </a:r>
          </a:p>
          <a:p>
            <a:pPr lvl="1"/>
            <a:r>
              <a:rPr lang="en-US" dirty="0" smtClean="0"/>
              <a:t>For machine learning projects, storing data efficiently can help speed up the process of training models. Datasets are often split into training, validation, and testing sets, with each set stored separately.</a:t>
            </a:r>
          </a:p>
          <a:p>
            <a:pPr lvl="1"/>
            <a:r>
              <a:rPr lang="en-US" b="1" dirty="0" smtClean="0"/>
              <a:t>Example</a:t>
            </a:r>
            <a:r>
              <a:rPr lang="en-US" dirty="0" smtClean="0"/>
              <a:t>: Storing training data in a database and storing model weights and </a:t>
            </a:r>
            <a:r>
              <a:rPr lang="en-US" dirty="0" err="1" smtClean="0"/>
              <a:t>hyperparameters</a:t>
            </a:r>
            <a:r>
              <a:rPr lang="en-US" dirty="0" smtClean="0"/>
              <a:t> in version-controlled files for later use</a:t>
            </a:r>
          </a:p>
          <a:p>
            <a:pPr lvl="1"/>
            <a:endParaRPr lang="en-IN" dirty="0"/>
          </a:p>
        </p:txBody>
      </p:sp>
    </p:spTree>
    <p:extLst>
      <p:ext uri="{BB962C8B-B14F-4D97-AF65-F5344CB8AC3E}">
        <p14:creationId xmlns:p14="http://schemas.microsoft.com/office/powerpoint/2010/main" val="4182278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Scenario: Customer Behavior Analysis in E-commerce</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Let’s imagine an </a:t>
            </a:r>
            <a:r>
              <a:rPr lang="en-US" b="1" dirty="0" smtClean="0"/>
              <a:t>e-commerce company</a:t>
            </a:r>
            <a:r>
              <a:rPr lang="en-US" dirty="0" smtClean="0"/>
              <a:t> wants to analyze customer behavior to improve sales and increase customer retention. The company collects various types of data, including customer demographics, transaction history, customer service interactions, and product preferences. To perform this analysis, the company needs to store the data efficiently.</a:t>
            </a:r>
          </a:p>
          <a:p>
            <a:r>
              <a:rPr lang="en-US" dirty="0" smtClean="0"/>
              <a:t>Types of Data and Storage Requirements</a:t>
            </a:r>
          </a:p>
          <a:p>
            <a:r>
              <a:rPr lang="en-US" dirty="0" smtClean="0"/>
              <a:t>In this scenario, we will deal with a variety of data types:</a:t>
            </a:r>
          </a:p>
          <a:p>
            <a:pPr lvl="1"/>
            <a:r>
              <a:rPr lang="en-US" b="1" dirty="0" smtClean="0"/>
              <a:t>Structured Data</a:t>
            </a:r>
            <a:r>
              <a:rPr lang="en-US" dirty="0" smtClean="0"/>
              <a:t>: Data that fits neatly into tables, like customer details, order histories, etc.</a:t>
            </a:r>
          </a:p>
          <a:p>
            <a:pPr lvl="1"/>
            <a:r>
              <a:rPr lang="en-US" b="1" dirty="0" smtClean="0"/>
              <a:t>Unstructured Data</a:t>
            </a:r>
            <a:r>
              <a:rPr lang="en-US" dirty="0" smtClean="0"/>
              <a:t>: Data such as customer reviews, product descriptions, and images.</a:t>
            </a:r>
          </a:p>
          <a:p>
            <a:pPr lvl="1"/>
            <a:r>
              <a:rPr lang="en-US" b="1" dirty="0" smtClean="0"/>
              <a:t>Semi-structured Data</a:t>
            </a:r>
            <a:r>
              <a:rPr lang="en-US" dirty="0" smtClean="0"/>
              <a:t>: Data that has some structure but not in a strict tabular format, like logs, JSON data from APIs, etc.</a:t>
            </a:r>
          </a:p>
          <a:p>
            <a:r>
              <a:rPr lang="en-US" dirty="0" smtClean="0"/>
              <a:t>The company needs to choose an appropriate </a:t>
            </a:r>
            <a:r>
              <a:rPr lang="en-US" b="1" dirty="0" smtClean="0"/>
              <a:t>storage system</a:t>
            </a:r>
            <a:r>
              <a:rPr lang="en-US" dirty="0" smtClean="0"/>
              <a:t> based on these requirements</a:t>
            </a:r>
          </a:p>
          <a:p>
            <a:endParaRPr lang="en-IN" dirty="0"/>
          </a:p>
        </p:txBody>
      </p:sp>
    </p:spTree>
    <p:extLst>
      <p:ext uri="{BB962C8B-B14F-4D97-AF65-F5344CB8AC3E}">
        <p14:creationId xmlns:p14="http://schemas.microsoft.com/office/powerpoint/2010/main" val="2090225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Storing Structured Data (SQL Database)</a:t>
            </a:r>
            <a:endParaRPr lang="en-IN" dirty="0"/>
          </a:p>
        </p:txBody>
      </p:sp>
      <p:sp>
        <p:nvSpPr>
          <p:cNvPr id="3" name="Content Placeholder 2"/>
          <p:cNvSpPr>
            <a:spLocks noGrp="1"/>
          </p:cNvSpPr>
          <p:nvPr>
            <p:ph idx="1"/>
          </p:nvPr>
        </p:nvSpPr>
        <p:spPr>
          <a:xfrm>
            <a:off x="838200" y="1384183"/>
            <a:ext cx="10515600" cy="4792780"/>
          </a:xfrm>
        </p:spPr>
        <p:txBody>
          <a:bodyPr>
            <a:normAutofit/>
          </a:bodyPr>
          <a:lstStyle/>
          <a:p>
            <a:r>
              <a:rPr lang="en-US" sz="1600" dirty="0" smtClean="0"/>
              <a:t>The company decides to store structured data in a </a:t>
            </a:r>
            <a:r>
              <a:rPr lang="en-US" sz="1600" b="1" dirty="0" smtClean="0"/>
              <a:t>relational database</a:t>
            </a:r>
            <a:r>
              <a:rPr lang="en-US" sz="1600" dirty="0" smtClean="0"/>
              <a:t> like </a:t>
            </a:r>
            <a:r>
              <a:rPr lang="en-US" sz="1600" b="1" dirty="0" smtClean="0"/>
              <a:t>PostgreSQL</a:t>
            </a:r>
            <a:r>
              <a:rPr lang="en-US" sz="1600" dirty="0" smtClean="0"/>
              <a:t> because it is well-suited for tabular data with a defined schema. The structured data might include:</a:t>
            </a:r>
          </a:p>
          <a:p>
            <a:r>
              <a:rPr lang="en-US" sz="1600" b="1" dirty="0" smtClean="0"/>
              <a:t>Customer Information</a:t>
            </a:r>
            <a:r>
              <a:rPr lang="en-US" sz="1600" dirty="0" smtClean="0"/>
              <a:t> (e.g., Name, Email, Address)</a:t>
            </a:r>
          </a:p>
          <a:p>
            <a:r>
              <a:rPr lang="en-US" sz="1600" b="1" dirty="0" smtClean="0"/>
              <a:t>Order Details</a:t>
            </a:r>
            <a:r>
              <a:rPr lang="en-US" sz="1600" dirty="0" smtClean="0"/>
              <a:t> (e.g., Order ID, Product ID, Quantity, Order Date)</a:t>
            </a:r>
          </a:p>
          <a:p>
            <a:r>
              <a:rPr lang="en-IN" sz="1600" b="1" dirty="0" smtClean="0"/>
              <a:t>Customer Table</a:t>
            </a:r>
            <a:r>
              <a:rPr lang="en-IN" sz="1600" dirty="0" smtClean="0"/>
              <a:t>:</a:t>
            </a:r>
          </a:p>
          <a:p>
            <a:endParaRPr lang="en-IN" sz="1600" dirty="0"/>
          </a:p>
          <a:p>
            <a:endParaRPr lang="en-IN" sz="1600" dirty="0" smtClean="0"/>
          </a:p>
          <a:p>
            <a:endParaRPr lang="en-IN" sz="1600" dirty="0"/>
          </a:p>
          <a:p>
            <a:endParaRPr lang="en-IN" sz="1600" dirty="0" smtClean="0"/>
          </a:p>
          <a:p>
            <a:endParaRPr lang="en-IN" sz="1600" dirty="0"/>
          </a:p>
          <a:p>
            <a:r>
              <a:rPr lang="en-US" sz="1600" dirty="0" smtClean="0"/>
              <a:t>This structured data is easy to store, query, and analyze using SQL. For instance, to find out the </a:t>
            </a:r>
            <a:r>
              <a:rPr lang="en-US" sz="1600" b="1" dirty="0" smtClean="0"/>
              <a:t>total quantity of products purchased by a customer</a:t>
            </a:r>
            <a:r>
              <a:rPr lang="en-US" sz="1600" dirty="0" smtClean="0"/>
              <a:t>, you can query the database:</a:t>
            </a:r>
            <a:endParaRPr lang="en-IN" sz="1600" dirty="0" smtClean="0"/>
          </a:p>
          <a:p>
            <a:pPr lvl="1"/>
            <a:r>
              <a:rPr lang="en-US" sz="1200" dirty="0" smtClean="0"/>
              <a:t>SELECT </a:t>
            </a:r>
            <a:r>
              <a:rPr lang="en-US" sz="1200" dirty="0" err="1" smtClean="0"/>
              <a:t>Customer_ID</a:t>
            </a:r>
            <a:r>
              <a:rPr lang="en-US" sz="1200" dirty="0" smtClean="0"/>
              <a:t>, SUM(Quantity) AS </a:t>
            </a:r>
            <a:r>
              <a:rPr lang="en-US" sz="1200" dirty="0" err="1" smtClean="0"/>
              <a:t>Total_Purchased</a:t>
            </a:r>
            <a:r>
              <a:rPr lang="en-US" sz="1200" dirty="0" smtClean="0"/>
              <a:t> FROM Orders GROUP BY </a:t>
            </a:r>
            <a:r>
              <a:rPr lang="en-US" sz="1200" dirty="0" err="1" smtClean="0"/>
              <a:t>Customer_ID</a:t>
            </a:r>
            <a:r>
              <a:rPr lang="en-US" sz="1200" dirty="0" smtClean="0"/>
              <a:t>;</a:t>
            </a:r>
            <a:endParaRPr lang="en-IN" sz="1200" dirty="0"/>
          </a:p>
        </p:txBody>
      </p:sp>
      <p:graphicFrame>
        <p:nvGraphicFramePr>
          <p:cNvPr id="7" name="Table 6"/>
          <p:cNvGraphicFramePr>
            <a:graphicFrameLocks noGrp="1"/>
          </p:cNvGraphicFramePr>
          <p:nvPr>
            <p:extLst>
              <p:ext uri="{D42A27DB-BD31-4B8C-83A1-F6EECF244321}">
                <p14:modId xmlns:p14="http://schemas.microsoft.com/office/powerpoint/2010/main" val="3758172603"/>
              </p:ext>
            </p:extLst>
          </p:nvPr>
        </p:nvGraphicFramePr>
        <p:xfrm>
          <a:off x="2097250" y="2923781"/>
          <a:ext cx="6308519" cy="1506926"/>
        </p:xfrm>
        <a:graphic>
          <a:graphicData uri="http://schemas.openxmlformats.org/drawingml/2006/table">
            <a:tbl>
              <a:tblPr firstRow="1" bandRow="1">
                <a:tableStyleId>{5940675A-B579-460E-94D1-54222C63F5DA}</a:tableStyleId>
              </a:tblPr>
              <a:tblGrid>
                <a:gridCol w="1124122">
                  <a:extLst>
                    <a:ext uri="{9D8B030D-6E8A-4147-A177-3AD203B41FA5}">
                      <a16:colId xmlns:a16="http://schemas.microsoft.com/office/drawing/2014/main" val="1749281440"/>
                    </a:ext>
                  </a:extLst>
                </a:gridCol>
                <a:gridCol w="1217542">
                  <a:extLst>
                    <a:ext uri="{9D8B030D-6E8A-4147-A177-3AD203B41FA5}">
                      <a16:colId xmlns:a16="http://schemas.microsoft.com/office/drawing/2014/main" val="2604260811"/>
                    </a:ext>
                  </a:extLst>
                </a:gridCol>
                <a:gridCol w="2289242">
                  <a:extLst>
                    <a:ext uri="{9D8B030D-6E8A-4147-A177-3AD203B41FA5}">
                      <a16:colId xmlns:a16="http://schemas.microsoft.com/office/drawing/2014/main" val="2569318805"/>
                    </a:ext>
                  </a:extLst>
                </a:gridCol>
                <a:gridCol w="1677613">
                  <a:extLst>
                    <a:ext uri="{9D8B030D-6E8A-4147-A177-3AD203B41FA5}">
                      <a16:colId xmlns:a16="http://schemas.microsoft.com/office/drawing/2014/main" val="407587523"/>
                    </a:ext>
                  </a:extLst>
                </a:gridCol>
              </a:tblGrid>
              <a:tr h="411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err="1" smtClean="0"/>
                        <a:t>Custm_ID</a:t>
                      </a:r>
                      <a:endParaRPr lang="en-IN" dirty="0" smtClean="0"/>
                    </a:p>
                    <a:p>
                      <a:endParaRPr lang="en-IN" dirty="0"/>
                    </a:p>
                  </a:txBody>
                  <a:tcPr anchor="ctr"/>
                </a:tc>
                <a:tc>
                  <a:txBody>
                    <a:bodyPr/>
                    <a:lstStyle/>
                    <a:p>
                      <a:r>
                        <a:rPr lang="en-IN" dirty="0" smtClean="0"/>
                        <a:t>Name</a:t>
                      </a:r>
                      <a:endParaRPr lang="en-IN" dirty="0"/>
                    </a:p>
                  </a:txBody>
                  <a:tcPr/>
                </a:tc>
                <a:tc>
                  <a:txBody>
                    <a:bodyPr/>
                    <a:lstStyle/>
                    <a:p>
                      <a:r>
                        <a:rPr lang="en-IN" dirty="0" smtClean="0"/>
                        <a:t>Email</a:t>
                      </a:r>
                      <a:endParaRPr lang="en-IN" dirty="0"/>
                    </a:p>
                  </a:txBody>
                  <a:tcPr/>
                </a:tc>
                <a:tc>
                  <a:txBody>
                    <a:bodyPr/>
                    <a:lstStyle/>
                    <a:p>
                      <a:r>
                        <a:rPr lang="en-IN" dirty="0" smtClean="0"/>
                        <a:t>Address1</a:t>
                      </a:r>
                      <a:endParaRPr lang="en-IN" dirty="0"/>
                    </a:p>
                  </a:txBody>
                  <a:tcPr/>
                </a:tc>
                <a:extLst>
                  <a:ext uri="{0D108BD9-81ED-4DB2-BD59-A6C34878D82A}">
                    <a16:rowId xmlns:a16="http://schemas.microsoft.com/office/drawing/2014/main" val="3262214048"/>
                  </a:ext>
                </a:extLst>
              </a:tr>
              <a:tr h="433423">
                <a:tc>
                  <a:txBody>
                    <a:bodyPr/>
                    <a:lstStyle/>
                    <a:p>
                      <a:r>
                        <a:rPr lang="en-US" dirty="0" smtClean="0"/>
                        <a:t>1</a:t>
                      </a:r>
                      <a:endParaRPr lang="en-IN" dirty="0"/>
                    </a:p>
                  </a:txBody>
                  <a:tcPr/>
                </a:tc>
                <a:tc>
                  <a:txBody>
                    <a:bodyPr/>
                    <a:lstStyle/>
                    <a:p>
                      <a:r>
                        <a:rPr lang="en-IN" dirty="0" smtClean="0"/>
                        <a:t>John Doe</a:t>
                      </a:r>
                      <a:endParaRPr lang="en-IN" dirty="0"/>
                    </a:p>
                  </a:txBody>
                  <a:tcPr/>
                </a:tc>
                <a:tc>
                  <a:txBody>
                    <a:bodyPr/>
                    <a:lstStyle/>
                    <a:p>
                      <a:r>
                        <a:rPr lang="en-IN" dirty="0" smtClean="0"/>
                        <a:t>john.doe@email.com</a:t>
                      </a:r>
                      <a:endParaRPr lang="en-IN" dirty="0"/>
                    </a:p>
                  </a:txBody>
                  <a:tcPr/>
                </a:tc>
                <a:tc>
                  <a:txBody>
                    <a:bodyPr/>
                    <a:lstStyle/>
                    <a:p>
                      <a:r>
                        <a:rPr lang="en-IN" dirty="0" smtClean="0"/>
                        <a:t>123 Elm St, NY</a:t>
                      </a:r>
                      <a:endParaRPr lang="en-IN" dirty="0"/>
                    </a:p>
                  </a:txBody>
                  <a:tcPr/>
                </a:tc>
                <a:extLst>
                  <a:ext uri="{0D108BD9-81ED-4DB2-BD59-A6C34878D82A}">
                    <a16:rowId xmlns:a16="http://schemas.microsoft.com/office/drawing/2014/main" val="65741781"/>
                  </a:ext>
                </a:extLst>
              </a:tr>
              <a:tr h="433423">
                <a:tc>
                  <a:txBody>
                    <a:bodyPr/>
                    <a:lstStyle/>
                    <a:p>
                      <a:r>
                        <a:rPr lang="en-US" dirty="0" smtClean="0"/>
                        <a:t>2</a:t>
                      </a:r>
                      <a:endParaRPr lang="en-IN" dirty="0"/>
                    </a:p>
                  </a:txBody>
                  <a:tcPr/>
                </a:tc>
                <a:tc>
                  <a:txBody>
                    <a:bodyPr/>
                    <a:lstStyle/>
                    <a:p>
                      <a:r>
                        <a:rPr lang="en-IN" dirty="0" err="1" smtClean="0"/>
                        <a:t>Jahn</a:t>
                      </a:r>
                      <a:r>
                        <a:rPr lang="en-IN" dirty="0" smtClean="0"/>
                        <a:t> Doe</a:t>
                      </a:r>
                      <a:endParaRPr lang="en-IN" dirty="0"/>
                    </a:p>
                  </a:txBody>
                  <a:tcPr/>
                </a:tc>
                <a:tc>
                  <a:txBody>
                    <a:bodyPr/>
                    <a:lstStyle/>
                    <a:p>
                      <a:r>
                        <a:rPr lang="en-IN" dirty="0" smtClean="0"/>
                        <a:t>jahn.doe@email.com</a:t>
                      </a:r>
                      <a:endParaRPr lang="en-IN" dirty="0"/>
                    </a:p>
                  </a:txBody>
                  <a:tcPr/>
                </a:tc>
                <a:tc>
                  <a:txBody>
                    <a:bodyPr/>
                    <a:lstStyle/>
                    <a:p>
                      <a:r>
                        <a:rPr lang="en-US" dirty="0" smtClean="0"/>
                        <a:t>  </a:t>
                      </a:r>
                      <a:r>
                        <a:rPr lang="en-IN" dirty="0" smtClean="0"/>
                        <a:t>456 Oak St, NY</a:t>
                      </a:r>
                      <a:endParaRPr lang="en-IN" dirty="0"/>
                    </a:p>
                  </a:txBody>
                  <a:tcPr/>
                </a:tc>
                <a:extLst>
                  <a:ext uri="{0D108BD9-81ED-4DB2-BD59-A6C34878D82A}">
                    <a16:rowId xmlns:a16="http://schemas.microsoft.com/office/drawing/2014/main" val="3567005512"/>
                  </a:ext>
                </a:extLst>
              </a:tr>
            </a:tbl>
          </a:graphicData>
        </a:graphic>
      </p:graphicFrame>
    </p:spTree>
    <p:extLst>
      <p:ext uri="{BB962C8B-B14F-4D97-AF65-F5344CB8AC3E}">
        <p14:creationId xmlns:p14="http://schemas.microsoft.com/office/powerpoint/2010/main" val="1964140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Storing Unstructured Data (File System or NoSQL Database)</a:t>
            </a:r>
            <a:endParaRPr lang="en-IN" dirty="0"/>
          </a:p>
        </p:txBody>
      </p:sp>
      <p:sp>
        <p:nvSpPr>
          <p:cNvPr id="3" name="Content Placeholder 2"/>
          <p:cNvSpPr>
            <a:spLocks noGrp="1"/>
          </p:cNvSpPr>
          <p:nvPr>
            <p:ph idx="1"/>
          </p:nvPr>
        </p:nvSpPr>
        <p:spPr/>
        <p:txBody>
          <a:bodyPr>
            <a:normAutofit fontScale="55000" lnSpcReduction="20000"/>
          </a:bodyPr>
          <a:lstStyle/>
          <a:p>
            <a:r>
              <a:rPr lang="en-US" dirty="0" smtClean="0"/>
              <a:t>Unstructured data such as </a:t>
            </a:r>
            <a:r>
              <a:rPr lang="en-US" b="1" dirty="0" smtClean="0"/>
              <a:t>customer reviews</a:t>
            </a:r>
            <a:r>
              <a:rPr lang="en-US" dirty="0" smtClean="0"/>
              <a:t>, </a:t>
            </a:r>
            <a:r>
              <a:rPr lang="en-US" b="1" dirty="0" smtClean="0"/>
              <a:t>product images</a:t>
            </a:r>
            <a:r>
              <a:rPr lang="en-US" dirty="0" smtClean="0"/>
              <a:t>, and </a:t>
            </a:r>
            <a:r>
              <a:rPr lang="en-US" b="1" dirty="0" smtClean="0"/>
              <a:t>customer service chat logs</a:t>
            </a:r>
            <a:r>
              <a:rPr lang="en-US" dirty="0" smtClean="0"/>
              <a:t> doesn’t fit well into the relational database. The company can store unstructured data using:</a:t>
            </a:r>
          </a:p>
          <a:p>
            <a:pPr lvl="1"/>
            <a:r>
              <a:rPr lang="en-US" b="1" dirty="0" smtClean="0"/>
              <a:t>File systems</a:t>
            </a:r>
            <a:r>
              <a:rPr lang="en-US" dirty="0" smtClean="0"/>
              <a:t> for storing large files like product images (e.g., AWS S3, Google Cloud Storage).</a:t>
            </a:r>
          </a:p>
          <a:p>
            <a:pPr lvl="1"/>
            <a:r>
              <a:rPr lang="en-US" b="1" dirty="0" smtClean="0"/>
              <a:t>NoSQL databases</a:t>
            </a:r>
            <a:r>
              <a:rPr lang="en-US" dirty="0" smtClean="0"/>
              <a:t> like </a:t>
            </a:r>
            <a:r>
              <a:rPr lang="en-US" b="1" dirty="0" smtClean="0"/>
              <a:t>MongoDB</a:t>
            </a:r>
            <a:r>
              <a:rPr lang="en-US" dirty="0" smtClean="0"/>
              <a:t> for semi-structured text data, such as customer reviews and chat logs.</a:t>
            </a:r>
          </a:p>
          <a:p>
            <a:r>
              <a:rPr lang="en-US" b="1" dirty="0" smtClean="0"/>
              <a:t>Example: Storing Customer Reviews in MongoDB</a:t>
            </a:r>
          </a:p>
          <a:p>
            <a:r>
              <a:rPr lang="en-US" dirty="0" smtClean="0"/>
              <a:t>The company could store customer reviews in a </a:t>
            </a:r>
            <a:r>
              <a:rPr lang="en-US" b="1" dirty="0" smtClean="0"/>
              <a:t>MongoDB</a:t>
            </a:r>
            <a:r>
              <a:rPr lang="en-US" dirty="0" smtClean="0"/>
              <a:t> database in a </a:t>
            </a:r>
            <a:r>
              <a:rPr lang="en-US" b="1" dirty="0" smtClean="0"/>
              <a:t>JSON-like format</a:t>
            </a:r>
            <a:r>
              <a:rPr lang="en-US" dirty="0" smtClean="0"/>
              <a:t>, which allows for flexible and scalable storage.</a:t>
            </a:r>
          </a:p>
          <a:p>
            <a:r>
              <a:rPr lang="en-US" b="1" dirty="0" smtClean="0"/>
              <a:t>Customer Reviews Collection</a:t>
            </a:r>
            <a:r>
              <a:rPr lang="en-US" dirty="0" smtClean="0"/>
              <a:t> (JSON format):</a:t>
            </a:r>
          </a:p>
          <a:p>
            <a:pPr marL="0" indent="0">
              <a:buNone/>
            </a:pPr>
            <a:r>
              <a:rPr lang="en-US" dirty="0" smtClean="0"/>
              <a:t>   {</a:t>
            </a:r>
          </a:p>
          <a:p>
            <a:pPr marL="457200" lvl="1" indent="0">
              <a:buNone/>
            </a:pPr>
            <a:r>
              <a:rPr lang="en-US" dirty="0" smtClean="0"/>
              <a:t> "</a:t>
            </a:r>
            <a:r>
              <a:rPr lang="en-US" dirty="0" err="1" smtClean="0"/>
              <a:t>review_id</a:t>
            </a:r>
            <a:r>
              <a:rPr lang="en-US" dirty="0" smtClean="0"/>
              <a:t>": "r101", </a:t>
            </a:r>
          </a:p>
          <a:p>
            <a:pPr marL="457200" lvl="1" indent="0">
              <a:buNone/>
            </a:pPr>
            <a:r>
              <a:rPr lang="en-US" dirty="0" smtClean="0"/>
              <a:t>"</a:t>
            </a:r>
            <a:r>
              <a:rPr lang="en-US" dirty="0" err="1" smtClean="0"/>
              <a:t>customer_id</a:t>
            </a:r>
            <a:r>
              <a:rPr lang="en-US" dirty="0" smtClean="0"/>
              <a:t>": 1, </a:t>
            </a:r>
          </a:p>
          <a:p>
            <a:pPr marL="457200" lvl="1" indent="0">
              <a:buNone/>
            </a:pPr>
            <a:r>
              <a:rPr lang="en-US" dirty="0" smtClean="0"/>
              <a:t>"</a:t>
            </a:r>
            <a:r>
              <a:rPr lang="en-US" dirty="0" err="1" smtClean="0"/>
              <a:t>product_id</a:t>
            </a:r>
            <a:r>
              <a:rPr lang="en-US" dirty="0" smtClean="0"/>
              <a:t>": 205, </a:t>
            </a:r>
          </a:p>
          <a:p>
            <a:pPr marL="457200" lvl="1" indent="0">
              <a:buNone/>
            </a:pPr>
            <a:r>
              <a:rPr lang="en-US" dirty="0" smtClean="0"/>
              <a:t>"rating": 4.5, </a:t>
            </a:r>
          </a:p>
          <a:p>
            <a:pPr marL="457200" lvl="1" indent="0">
              <a:buNone/>
            </a:pPr>
            <a:r>
              <a:rPr lang="en-US" dirty="0" smtClean="0"/>
              <a:t>"</a:t>
            </a:r>
            <a:r>
              <a:rPr lang="en-US" dirty="0" err="1" smtClean="0"/>
              <a:t>review_text</a:t>
            </a:r>
            <a:r>
              <a:rPr lang="en-US" dirty="0" smtClean="0"/>
              <a:t>": "Great product! I love it.",</a:t>
            </a:r>
          </a:p>
          <a:p>
            <a:pPr marL="457200" lvl="1" indent="0">
              <a:buNone/>
            </a:pPr>
            <a:r>
              <a:rPr lang="en-US" dirty="0" smtClean="0"/>
              <a:t> "</a:t>
            </a:r>
            <a:r>
              <a:rPr lang="en-US" dirty="0" err="1" smtClean="0"/>
              <a:t>review_date</a:t>
            </a:r>
            <a:r>
              <a:rPr lang="en-US" dirty="0" smtClean="0"/>
              <a:t>": "2025-02-16" </a:t>
            </a:r>
          </a:p>
          <a:p>
            <a:pPr marL="0" indent="0">
              <a:buNone/>
            </a:pPr>
            <a:r>
              <a:rPr lang="en-US" dirty="0" smtClean="0"/>
              <a:t>    }</a:t>
            </a:r>
          </a:p>
          <a:p>
            <a:pPr marL="0" indent="0">
              <a:buNone/>
            </a:pPr>
            <a:r>
              <a:rPr lang="en-US" dirty="0" smtClean="0"/>
              <a:t>Each review is stored as a document in MongoDB. This allows the company to easily store reviews with varied fields, such as text, rating, and review date, without enforcing a strict schema like in relational databases.</a:t>
            </a:r>
          </a:p>
          <a:p>
            <a:endParaRPr lang="en-US" dirty="0" smtClean="0"/>
          </a:p>
          <a:p>
            <a:endParaRPr lang="en-IN" dirty="0"/>
          </a:p>
        </p:txBody>
      </p:sp>
    </p:spTree>
    <p:extLst>
      <p:ext uri="{BB962C8B-B14F-4D97-AF65-F5344CB8AC3E}">
        <p14:creationId xmlns:p14="http://schemas.microsoft.com/office/powerpoint/2010/main" val="3866809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Semi-structured Data (Data Lake or NoSQL)</a:t>
            </a:r>
            <a:endParaRPr lang="en-IN" dirty="0"/>
          </a:p>
        </p:txBody>
      </p:sp>
      <p:sp>
        <p:nvSpPr>
          <p:cNvPr id="3" name="Content Placeholder 2"/>
          <p:cNvSpPr>
            <a:spLocks noGrp="1"/>
          </p:cNvSpPr>
          <p:nvPr>
            <p:ph idx="1"/>
          </p:nvPr>
        </p:nvSpPr>
        <p:spPr/>
        <p:txBody>
          <a:bodyPr>
            <a:normAutofit fontScale="92500" lnSpcReduction="20000"/>
          </a:bodyPr>
          <a:lstStyle/>
          <a:p>
            <a:r>
              <a:rPr lang="en-US" b="1" dirty="0" smtClean="0"/>
              <a:t>Semi-structured data</a:t>
            </a:r>
            <a:r>
              <a:rPr lang="en-US" dirty="0" smtClean="0"/>
              <a:t> like </a:t>
            </a:r>
            <a:r>
              <a:rPr lang="en-US" b="1" dirty="0" smtClean="0"/>
              <a:t>JSON</a:t>
            </a:r>
            <a:r>
              <a:rPr lang="en-US" dirty="0" smtClean="0"/>
              <a:t> or </a:t>
            </a:r>
            <a:r>
              <a:rPr lang="en-US" b="1" dirty="0" smtClean="0"/>
              <a:t>XML files</a:t>
            </a:r>
            <a:r>
              <a:rPr lang="en-US" dirty="0" smtClean="0"/>
              <a:t>, or even </a:t>
            </a:r>
            <a:r>
              <a:rPr lang="en-US" b="1" dirty="0" smtClean="0"/>
              <a:t>API responses</a:t>
            </a:r>
            <a:r>
              <a:rPr lang="en-US" dirty="0" smtClean="0"/>
              <a:t> from the e-commerce platform, can be stored in </a:t>
            </a:r>
            <a:r>
              <a:rPr lang="en-US" b="1" dirty="0" smtClean="0"/>
              <a:t>data lakes</a:t>
            </a:r>
            <a:r>
              <a:rPr lang="en-US" dirty="0" smtClean="0"/>
              <a:t> or </a:t>
            </a:r>
            <a:r>
              <a:rPr lang="en-US" b="1" dirty="0" smtClean="0"/>
              <a:t>NoSQL</a:t>
            </a:r>
            <a:r>
              <a:rPr lang="en-US" dirty="0" smtClean="0"/>
              <a:t> databases.</a:t>
            </a:r>
          </a:p>
          <a:p>
            <a:r>
              <a:rPr lang="en-US" dirty="0" smtClean="0"/>
              <a:t>For example, data about product interactions (e.g., user clicks, browsing history) might be stored in a </a:t>
            </a:r>
            <a:r>
              <a:rPr lang="en-US" b="1" dirty="0" smtClean="0"/>
              <a:t>data lake</a:t>
            </a:r>
            <a:r>
              <a:rPr lang="en-US" dirty="0" smtClean="0"/>
              <a:t> like </a:t>
            </a:r>
            <a:r>
              <a:rPr lang="en-US" b="1" dirty="0" smtClean="0"/>
              <a:t>Amazon S3</a:t>
            </a:r>
            <a:r>
              <a:rPr lang="en-US" dirty="0" smtClean="0"/>
              <a:t> in </a:t>
            </a:r>
            <a:r>
              <a:rPr lang="en-US" b="1" dirty="0" smtClean="0"/>
              <a:t>Parquet</a:t>
            </a:r>
            <a:r>
              <a:rPr lang="en-US" dirty="0" smtClean="0"/>
              <a:t> format, which is optimized for analytical queries. The semi-structured data might look like this:</a:t>
            </a:r>
          </a:p>
          <a:p>
            <a:r>
              <a:rPr lang="en-IN" dirty="0" smtClean="0"/>
              <a:t>{ "</a:t>
            </a:r>
            <a:r>
              <a:rPr lang="en-IN" dirty="0" err="1" smtClean="0"/>
              <a:t>user_id</a:t>
            </a:r>
            <a:r>
              <a:rPr lang="en-IN" dirty="0" smtClean="0"/>
              <a:t>": 1, "</a:t>
            </a:r>
            <a:r>
              <a:rPr lang="en-IN" dirty="0" err="1" smtClean="0"/>
              <a:t>session_id</a:t>
            </a:r>
            <a:r>
              <a:rPr lang="en-IN" dirty="0" smtClean="0"/>
              <a:t>": "abcd1234", "actions": [ {"timestamp": "2025-02-15T12:00:00", "action": "view", "</a:t>
            </a:r>
            <a:r>
              <a:rPr lang="en-IN" dirty="0" err="1" smtClean="0"/>
              <a:t>product_id</a:t>
            </a:r>
            <a:r>
              <a:rPr lang="en-IN" dirty="0" smtClean="0"/>
              <a:t>": 205}, {"timestamp": "2025-02-15T12:05:00", "action": "</a:t>
            </a:r>
            <a:r>
              <a:rPr lang="en-IN" dirty="0" err="1" smtClean="0"/>
              <a:t>add_to_cart</a:t>
            </a:r>
            <a:r>
              <a:rPr lang="en-IN" dirty="0" smtClean="0"/>
              <a:t>", "</a:t>
            </a:r>
            <a:r>
              <a:rPr lang="en-IN" dirty="0" err="1" smtClean="0"/>
              <a:t>product_id</a:t>
            </a:r>
            <a:r>
              <a:rPr lang="en-IN" dirty="0" smtClean="0"/>
              <a:t>": 209}, {"timestamp": "2025-02-15T12:10:00", "action": "purchase", "</a:t>
            </a:r>
            <a:r>
              <a:rPr lang="en-IN" dirty="0" err="1" smtClean="0"/>
              <a:t>product_id</a:t>
            </a:r>
            <a:r>
              <a:rPr lang="en-IN" dirty="0" smtClean="0"/>
              <a:t>": 205} ] }</a:t>
            </a:r>
          </a:p>
          <a:p>
            <a:r>
              <a:rPr lang="en-US" dirty="0" smtClean="0"/>
              <a:t>This JSON file can be stored in a </a:t>
            </a:r>
            <a:r>
              <a:rPr lang="en-US" b="1" dirty="0" smtClean="0"/>
              <a:t>data lake</a:t>
            </a:r>
            <a:r>
              <a:rPr lang="en-US" dirty="0" smtClean="0"/>
              <a:t> and later analyzed for patterns (e.g., how often users add items to the cart before making a purchase).</a:t>
            </a:r>
            <a:endParaRPr lang="en-IN" dirty="0"/>
          </a:p>
        </p:txBody>
      </p:sp>
    </p:spTree>
    <p:extLst>
      <p:ext uri="{BB962C8B-B14F-4D97-AF65-F5344CB8AC3E}">
        <p14:creationId xmlns:p14="http://schemas.microsoft.com/office/powerpoint/2010/main" val="268597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Large Datasets for Big Data Processing (Distributed File System)</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As the company scales and accumulates more data (e.g., millions of customer interactions, transactions, reviews), it will need to use distributed storage systems to handle the </a:t>
            </a:r>
            <a:r>
              <a:rPr lang="en-US" b="1" dirty="0" smtClean="0"/>
              <a:t>volume</a:t>
            </a:r>
            <a:r>
              <a:rPr lang="en-US" dirty="0" smtClean="0"/>
              <a:t>, </a:t>
            </a:r>
            <a:r>
              <a:rPr lang="en-US" b="1" dirty="0" smtClean="0"/>
              <a:t>velocity</a:t>
            </a:r>
            <a:r>
              <a:rPr lang="en-US" dirty="0" smtClean="0"/>
              <a:t>, and </a:t>
            </a:r>
            <a:r>
              <a:rPr lang="en-US" b="1" dirty="0" smtClean="0"/>
              <a:t>variety</a:t>
            </a:r>
            <a:r>
              <a:rPr lang="en-US" dirty="0" smtClean="0"/>
              <a:t> of data.</a:t>
            </a:r>
          </a:p>
          <a:p>
            <a:r>
              <a:rPr lang="en-US" dirty="0" smtClean="0"/>
              <a:t>For instance, the company could use </a:t>
            </a:r>
            <a:r>
              <a:rPr lang="en-US" b="1" dirty="0" smtClean="0"/>
              <a:t>Hadoop Distributed File System (HDFS)</a:t>
            </a:r>
            <a:r>
              <a:rPr lang="en-US" dirty="0" smtClean="0"/>
              <a:t> to store </a:t>
            </a:r>
            <a:r>
              <a:rPr lang="en-US" b="1" dirty="0" smtClean="0"/>
              <a:t>big data</a:t>
            </a:r>
            <a:r>
              <a:rPr lang="en-US" dirty="0" smtClean="0"/>
              <a:t> in a distributed way across many machines. </a:t>
            </a:r>
            <a:r>
              <a:rPr lang="en-US" b="1" dirty="0" smtClean="0"/>
              <a:t>Apache Spark</a:t>
            </a:r>
            <a:r>
              <a:rPr lang="en-US" dirty="0" smtClean="0"/>
              <a:t> or </a:t>
            </a:r>
            <a:r>
              <a:rPr lang="en-US" b="1" dirty="0" smtClean="0"/>
              <a:t>Hadoop </a:t>
            </a:r>
            <a:r>
              <a:rPr lang="en-US" b="1" dirty="0" err="1" smtClean="0"/>
              <a:t>MapReduce</a:t>
            </a:r>
            <a:r>
              <a:rPr lang="en-US" dirty="0" smtClean="0"/>
              <a:t> can then be used for large-scale data processing tasks such as customer segmentation, recommendation engine training, or churn prediction.</a:t>
            </a:r>
          </a:p>
          <a:p>
            <a:pPr lvl="1"/>
            <a:r>
              <a:rPr lang="en-US" b="1" dirty="0" smtClean="0"/>
              <a:t>Example: Storing Customer Interaction Logs in HDFS</a:t>
            </a:r>
          </a:p>
          <a:p>
            <a:pPr marL="914400" lvl="2" indent="0">
              <a:buNone/>
            </a:pPr>
            <a:r>
              <a:rPr lang="en-US" dirty="0" err="1" smtClean="0"/>
              <a:t>hdfs</a:t>
            </a:r>
            <a:r>
              <a:rPr lang="en-US" dirty="0" smtClean="0"/>
              <a:t> </a:t>
            </a:r>
            <a:r>
              <a:rPr lang="en-US" dirty="0" err="1" smtClean="0"/>
              <a:t>dfs</a:t>
            </a:r>
            <a:r>
              <a:rPr lang="en-US" dirty="0" smtClean="0"/>
              <a:t> -put customer_interactions.csv /user/data/</a:t>
            </a:r>
            <a:r>
              <a:rPr lang="en-US" dirty="0" err="1" smtClean="0"/>
              <a:t>customer_logs</a:t>
            </a:r>
            <a:r>
              <a:rPr lang="en-US" dirty="0" smtClean="0"/>
              <a:t>/</a:t>
            </a:r>
            <a:endParaRPr lang="en-US" b="1" dirty="0" smtClean="0"/>
          </a:p>
          <a:p>
            <a:r>
              <a:rPr lang="en-US" dirty="0" smtClean="0"/>
              <a:t>This stores a large dataset in a distributed file system, allowing for parallel processing later using distributed computing frameworks like Spark.</a:t>
            </a:r>
            <a:endParaRPr lang="en-IN" dirty="0"/>
          </a:p>
        </p:txBody>
      </p:sp>
    </p:spTree>
    <p:extLst>
      <p:ext uri="{BB962C8B-B14F-4D97-AF65-F5344CB8AC3E}">
        <p14:creationId xmlns:p14="http://schemas.microsoft.com/office/powerpoint/2010/main" val="3584992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Cloud Storage Solutions</a:t>
            </a:r>
            <a:endParaRPr lang="en-IN" dirty="0"/>
          </a:p>
        </p:txBody>
      </p:sp>
      <p:sp>
        <p:nvSpPr>
          <p:cNvPr id="3" name="Content Placeholder 2"/>
          <p:cNvSpPr>
            <a:spLocks noGrp="1"/>
          </p:cNvSpPr>
          <p:nvPr>
            <p:ph idx="1"/>
          </p:nvPr>
        </p:nvSpPr>
        <p:spPr/>
        <p:txBody>
          <a:bodyPr/>
          <a:lstStyle/>
          <a:p>
            <a:r>
              <a:rPr lang="en-US" dirty="0" smtClean="0"/>
              <a:t>Given the large volume of data and the need for scalability, the company might choose to use cloud storage systems, such as </a:t>
            </a:r>
            <a:r>
              <a:rPr lang="en-US" b="1" dirty="0" smtClean="0"/>
              <a:t>Amazon S3</a:t>
            </a:r>
            <a:r>
              <a:rPr lang="en-US" dirty="0" smtClean="0"/>
              <a:t> or </a:t>
            </a:r>
            <a:r>
              <a:rPr lang="en-US" b="1" dirty="0" smtClean="0"/>
              <a:t>Google Cloud Storage</a:t>
            </a:r>
            <a:r>
              <a:rPr lang="en-US" dirty="0" smtClean="0"/>
              <a:t>, for storing both structured and unstructured data.</a:t>
            </a:r>
          </a:p>
          <a:p>
            <a:r>
              <a:rPr lang="en-US" b="1" dirty="0" smtClean="0"/>
              <a:t>Structured Data</a:t>
            </a:r>
            <a:r>
              <a:rPr lang="en-US" dirty="0" smtClean="0"/>
              <a:t> (Customer details, orders) can be stored in </a:t>
            </a:r>
            <a:r>
              <a:rPr lang="en-US" b="1" dirty="0" smtClean="0"/>
              <a:t>Cloud Databases</a:t>
            </a:r>
            <a:r>
              <a:rPr lang="en-US" dirty="0" smtClean="0"/>
              <a:t> like </a:t>
            </a:r>
            <a:r>
              <a:rPr lang="en-US" b="1" dirty="0" smtClean="0"/>
              <a:t>Amazon RDS</a:t>
            </a:r>
            <a:r>
              <a:rPr lang="en-US" dirty="0" smtClean="0"/>
              <a:t> or </a:t>
            </a:r>
            <a:r>
              <a:rPr lang="en-US" b="1" dirty="0" smtClean="0"/>
              <a:t>Google Cloud SQL</a:t>
            </a:r>
            <a:r>
              <a:rPr lang="en-US" dirty="0" smtClean="0"/>
              <a:t>.</a:t>
            </a:r>
          </a:p>
          <a:p>
            <a:r>
              <a:rPr lang="en-US" b="1" dirty="0" smtClean="0"/>
              <a:t>Unstructured Data</a:t>
            </a:r>
            <a:r>
              <a:rPr lang="en-US" dirty="0" smtClean="0"/>
              <a:t> (Images, logs, customer reviews) can be stored in </a:t>
            </a:r>
            <a:r>
              <a:rPr lang="en-US" b="1" dirty="0" smtClean="0"/>
              <a:t>Cloud Object Storage</a:t>
            </a:r>
            <a:r>
              <a:rPr lang="en-US" dirty="0" smtClean="0"/>
              <a:t> like </a:t>
            </a:r>
            <a:r>
              <a:rPr lang="en-US" b="1" dirty="0" smtClean="0"/>
              <a:t>Amazon S3</a:t>
            </a:r>
            <a:r>
              <a:rPr lang="en-US" dirty="0" smtClean="0"/>
              <a:t> or </a:t>
            </a:r>
            <a:r>
              <a:rPr lang="en-US" b="1" dirty="0" smtClean="0"/>
              <a:t>Google Cloud Storage</a:t>
            </a:r>
            <a:r>
              <a:rPr lang="en-US" dirty="0" smtClean="0"/>
              <a:t>.</a:t>
            </a:r>
          </a:p>
          <a:p>
            <a:r>
              <a:rPr lang="en-US" dirty="0" smtClean="0"/>
              <a:t>The cloud provides flexibility, scalability, and high availability, making it ideal for data storage in data science projects</a:t>
            </a:r>
          </a:p>
          <a:p>
            <a:endParaRPr lang="en-IN" dirty="0"/>
          </a:p>
        </p:txBody>
      </p:sp>
    </p:spTree>
    <p:extLst>
      <p:ext uri="{BB962C8B-B14F-4D97-AF65-F5344CB8AC3E}">
        <p14:creationId xmlns:p14="http://schemas.microsoft.com/office/powerpoint/2010/main" val="1703592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Storing Data in Data Science</a:t>
            </a:r>
            <a:endParaRPr lang="en-IN" dirty="0"/>
          </a:p>
        </p:txBody>
      </p:sp>
      <p:sp>
        <p:nvSpPr>
          <p:cNvPr id="3" name="Content Placeholder 2"/>
          <p:cNvSpPr>
            <a:spLocks noGrp="1"/>
          </p:cNvSpPr>
          <p:nvPr>
            <p:ph idx="1"/>
          </p:nvPr>
        </p:nvSpPr>
        <p:spPr/>
        <p:txBody>
          <a:bodyPr>
            <a:normAutofit fontScale="92500" lnSpcReduction="20000"/>
          </a:bodyPr>
          <a:lstStyle/>
          <a:p>
            <a:pPr marL="0" lvl="0" indent="0" eaLnBrk="0" fontAlgn="base" hangingPunct="0">
              <a:lnSpc>
                <a:spcPct val="100000"/>
              </a:lnSpc>
              <a:spcBef>
                <a:spcPct val="0"/>
              </a:spcBef>
              <a:spcAft>
                <a:spcPct val="0"/>
              </a:spcAft>
              <a:buFontTx/>
              <a:buChar char="•"/>
            </a:pPr>
            <a:r>
              <a:rPr lang="en-US" altLang="en-US" b="1" dirty="0">
                <a:latin typeface="Arial" panose="020B0604020202020204" pitchFamily="34" charset="0"/>
              </a:rPr>
              <a:t>Data Versioning</a:t>
            </a:r>
            <a:r>
              <a:rPr lang="en-US" altLang="en-US" dirty="0">
                <a:latin typeface="Arial" panose="020B0604020202020204" pitchFamily="34" charset="0"/>
              </a:rPr>
              <a:t>: Use tools like </a:t>
            </a:r>
            <a:r>
              <a:rPr lang="en-US" altLang="en-US" b="1" dirty="0">
                <a:latin typeface="Arial" panose="020B0604020202020204" pitchFamily="34" charset="0"/>
              </a:rPr>
              <a:t>DVC (Data Version Control)</a:t>
            </a:r>
            <a:r>
              <a:rPr lang="en-US" altLang="en-US" dirty="0">
                <a:latin typeface="Arial" panose="020B0604020202020204" pitchFamily="34" charset="0"/>
              </a:rPr>
              <a:t> to keep track of changes in datasets over time, which is especially useful for machine learning projects.</a:t>
            </a:r>
          </a:p>
          <a:p>
            <a:pPr marL="0" lvl="0" indent="0" eaLnBrk="0" fontAlgn="base" hangingPunct="0">
              <a:lnSpc>
                <a:spcPct val="100000"/>
              </a:lnSpc>
              <a:spcBef>
                <a:spcPct val="0"/>
              </a:spcBef>
              <a:spcAft>
                <a:spcPct val="0"/>
              </a:spcAft>
              <a:buFontTx/>
              <a:buChar char="•"/>
            </a:pPr>
            <a:r>
              <a:rPr lang="en-US" altLang="en-US" b="1" dirty="0">
                <a:latin typeface="Arial" panose="020B0604020202020204" pitchFamily="34" charset="0"/>
              </a:rPr>
              <a:t>Data Security</a:t>
            </a:r>
            <a:r>
              <a:rPr lang="en-US" altLang="en-US" dirty="0">
                <a:latin typeface="Arial" panose="020B0604020202020204" pitchFamily="34" charset="0"/>
              </a:rPr>
              <a:t>: Ensure sensitive data is encrypted both at rest (on storage systems) and in transit (during transfer). Use access control measures to protect data.</a:t>
            </a:r>
          </a:p>
          <a:p>
            <a:pPr marL="0" lvl="0" indent="0" eaLnBrk="0" fontAlgn="base" hangingPunct="0">
              <a:lnSpc>
                <a:spcPct val="100000"/>
              </a:lnSpc>
              <a:spcBef>
                <a:spcPct val="0"/>
              </a:spcBef>
              <a:spcAft>
                <a:spcPct val="0"/>
              </a:spcAft>
              <a:buFontTx/>
              <a:buChar char="•"/>
            </a:pPr>
            <a:r>
              <a:rPr lang="en-US" altLang="en-US" b="1" dirty="0">
                <a:latin typeface="Arial" panose="020B0604020202020204" pitchFamily="34" charset="0"/>
              </a:rPr>
              <a:t>Backup and Recovery</a:t>
            </a:r>
            <a:r>
              <a:rPr lang="en-US" altLang="en-US" dirty="0">
                <a:latin typeface="Arial" panose="020B0604020202020204" pitchFamily="34" charset="0"/>
              </a:rPr>
              <a:t>: Implement regular backups to avoid data loss and ensure recovery options are in place in case of system failure.</a:t>
            </a:r>
          </a:p>
          <a:p>
            <a:pPr marL="0" lvl="0" indent="0" eaLnBrk="0" fontAlgn="base" hangingPunct="0">
              <a:lnSpc>
                <a:spcPct val="100000"/>
              </a:lnSpc>
              <a:spcBef>
                <a:spcPct val="0"/>
              </a:spcBef>
              <a:spcAft>
                <a:spcPct val="0"/>
              </a:spcAft>
              <a:buFontTx/>
              <a:buChar char="•"/>
            </a:pPr>
            <a:r>
              <a:rPr lang="en-US" altLang="en-US" b="1" dirty="0">
                <a:latin typeface="Arial" panose="020B0604020202020204" pitchFamily="34" charset="0"/>
              </a:rPr>
              <a:t>Scalability</a:t>
            </a:r>
            <a:r>
              <a:rPr lang="en-US" altLang="en-US" dirty="0">
                <a:latin typeface="Arial" panose="020B0604020202020204" pitchFamily="34" charset="0"/>
              </a:rPr>
              <a:t>: As the company grows, the storage system should scale seamlessly to accommodate increasing data volumes, such as by using distributed databases or cloud storage</a:t>
            </a:r>
          </a:p>
          <a:p>
            <a:endParaRPr lang="en-IN" dirty="0"/>
          </a:p>
        </p:txBody>
      </p:sp>
    </p:spTree>
    <p:extLst>
      <p:ext uri="{BB962C8B-B14F-4D97-AF65-F5344CB8AC3E}">
        <p14:creationId xmlns:p14="http://schemas.microsoft.com/office/powerpoint/2010/main" val="92184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r>
              <a:rPr lang="en-US" dirty="0" smtClean="0"/>
              <a:t>In data science, </a:t>
            </a:r>
            <a:r>
              <a:rPr lang="en-US" b="1" dirty="0" smtClean="0"/>
              <a:t>storing</a:t>
            </a:r>
            <a:r>
              <a:rPr lang="en-US" dirty="0" smtClean="0"/>
              <a:t> data refers to the process of saving, managing, and organizing data for analysis, modeling, and later retrieval. Data storage is a crucial aspect of the data pipeline as it ensures that data can be accessed efficiently, securely, and in a structured format that supports the business objectives.</a:t>
            </a:r>
            <a:endParaRPr lang="en-IN" dirty="0"/>
          </a:p>
        </p:txBody>
      </p:sp>
    </p:spTree>
    <p:extLst>
      <p:ext uri="{BB962C8B-B14F-4D97-AF65-F5344CB8AC3E}">
        <p14:creationId xmlns:p14="http://schemas.microsoft.com/office/powerpoint/2010/main" val="2629857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Aspects of Storing Data in Data Science</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dirty="0" smtClean="0"/>
              <a:t>Types of Data Storage</a:t>
            </a:r>
          </a:p>
          <a:p>
            <a:pPr marL="514350" indent="-514350">
              <a:buFont typeface="+mj-lt"/>
              <a:buAutoNum type="arabicPeriod"/>
            </a:pPr>
            <a:r>
              <a:rPr lang="en-IN" dirty="0" smtClean="0"/>
              <a:t>Data Formats for Storage</a:t>
            </a:r>
          </a:p>
          <a:p>
            <a:pPr marL="514350" indent="-514350">
              <a:buFont typeface="+mj-lt"/>
              <a:buAutoNum type="arabicPeriod"/>
            </a:pPr>
            <a:r>
              <a:rPr lang="en-US" dirty="0" smtClean="0"/>
              <a:t>Data Storage in the Context of Data Science</a:t>
            </a:r>
          </a:p>
          <a:p>
            <a:pPr marL="514350" indent="-514350">
              <a:buFont typeface="+mj-lt"/>
              <a:buAutoNum type="arabicPeriod"/>
            </a:pPr>
            <a:r>
              <a:rPr lang="en-US" dirty="0" smtClean="0"/>
              <a:t>Best Practices for Storing Data in Data Science</a:t>
            </a:r>
          </a:p>
          <a:p>
            <a:pPr marL="514350" indent="-514350">
              <a:buFont typeface="+mj-lt"/>
              <a:buAutoNum type="arabicPeriod"/>
            </a:pPr>
            <a:r>
              <a:rPr lang="en-US" dirty="0" smtClean="0"/>
              <a:t>Storing Data for Big Data and Machine Learning</a:t>
            </a:r>
            <a:endParaRPr lang="en-IN" dirty="0"/>
          </a:p>
        </p:txBody>
      </p:sp>
    </p:spTree>
    <p:extLst>
      <p:ext uri="{BB962C8B-B14F-4D97-AF65-F5344CB8AC3E}">
        <p14:creationId xmlns:p14="http://schemas.microsoft.com/office/powerpoint/2010/main" val="267949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IN" dirty="0" smtClean="0"/>
              <a:t>Types of Data Storage</a:t>
            </a:r>
            <a:endParaRPr lang="en-IN" dirty="0" smtClean="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Data can be stored in several formats and systems, depending on the use case, the data’s size, and the required retrieval speed. The common types of storage systems used in data science include:</a:t>
            </a:r>
            <a:endParaRPr lang="en-IN" dirty="0" smtClean="0"/>
          </a:p>
          <a:p>
            <a:pPr marL="514350" indent="-514350">
              <a:buFont typeface="+mj-lt"/>
              <a:buAutoNum type="alphaLcParenR"/>
            </a:pPr>
            <a:r>
              <a:rPr lang="en-IN" dirty="0" smtClean="0"/>
              <a:t>Relational Databases (SQL): </a:t>
            </a:r>
            <a:r>
              <a:rPr lang="en-US" dirty="0" smtClean="0"/>
              <a:t>Relational databases store data in tables and use Structured Query Language (SQL) to query and manipulate the data. These databases are useful for highly structured data and require complex queries.</a:t>
            </a:r>
          </a:p>
          <a:p>
            <a:pPr lvl="1"/>
            <a:r>
              <a:rPr lang="en-US" b="1" dirty="0" smtClean="0"/>
              <a:t>Examples</a:t>
            </a:r>
            <a:r>
              <a:rPr lang="en-US" dirty="0" smtClean="0"/>
              <a:t>: MySQL, PostgreSQL, Microsoft SQL Server</a:t>
            </a:r>
          </a:p>
          <a:p>
            <a:pPr lvl="1"/>
            <a:r>
              <a:rPr lang="en-US" b="1" dirty="0" smtClean="0"/>
              <a:t>Use Case</a:t>
            </a:r>
            <a:r>
              <a:rPr lang="en-US" dirty="0" smtClean="0"/>
              <a:t>: Storing structured data (e.g., customer records, transaction data) that can be represented in tabular form.</a:t>
            </a:r>
          </a:p>
          <a:p>
            <a:pPr marL="514350" indent="-514350">
              <a:buFont typeface="+mj-lt"/>
              <a:buAutoNum type="alphaLcParenR"/>
            </a:pPr>
            <a:r>
              <a:rPr lang="en-IN" dirty="0" smtClean="0"/>
              <a:t>NoSQL Databases: </a:t>
            </a:r>
            <a:r>
              <a:rPr lang="en-US" dirty="0" smtClean="0"/>
              <a:t>NoSQL databases are designed to store unstructured or semi-structured data that doesn't fit well into traditional relational databases. They allow more flexibility in data format and schema, making them ideal for large-scale or varied data sources.</a:t>
            </a:r>
          </a:p>
          <a:p>
            <a:pPr lvl="1"/>
            <a:r>
              <a:rPr lang="en-US" b="1" dirty="0" smtClean="0"/>
              <a:t>Examples</a:t>
            </a:r>
            <a:r>
              <a:rPr lang="en-US" dirty="0" smtClean="0"/>
              <a:t>: MongoDB, Cassandra, </a:t>
            </a:r>
            <a:r>
              <a:rPr lang="en-US" dirty="0" err="1" smtClean="0"/>
              <a:t>CouchDB</a:t>
            </a:r>
            <a:endParaRPr lang="en-US" dirty="0" smtClean="0"/>
          </a:p>
          <a:p>
            <a:pPr lvl="1"/>
            <a:r>
              <a:rPr lang="en-US" b="1" dirty="0" smtClean="0"/>
              <a:t>Use Case</a:t>
            </a:r>
            <a:r>
              <a:rPr lang="en-US" dirty="0" smtClean="0"/>
              <a:t>: Storing large amounts of data that may not conform to a fixed schema (e.g., social media posts, logs, sensor data)</a:t>
            </a:r>
          </a:p>
          <a:p>
            <a:pPr marL="971550" lvl="1" indent="-514350">
              <a:buFont typeface="+mj-lt"/>
              <a:buAutoNum type="alphaLcParenR"/>
            </a:pPr>
            <a:endParaRPr lang="en-IN" dirty="0" smtClean="0"/>
          </a:p>
          <a:p>
            <a:endParaRPr lang="en-IN" dirty="0"/>
          </a:p>
        </p:txBody>
      </p:sp>
    </p:spTree>
    <p:extLst>
      <p:ext uri="{BB962C8B-B14F-4D97-AF65-F5344CB8AC3E}">
        <p14:creationId xmlns:p14="http://schemas.microsoft.com/office/powerpoint/2010/main" val="172187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IN" dirty="0" smtClean="0"/>
              <a:t>Types of Data Storage</a:t>
            </a:r>
            <a:endParaRPr lang="en-IN" dirty="0" smtClean="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lphaLcParenR" startAt="3"/>
            </a:pPr>
            <a:r>
              <a:rPr lang="en-IN" b="1" dirty="0" smtClean="0"/>
              <a:t>Data Warehouses</a:t>
            </a:r>
            <a:r>
              <a:rPr lang="en-IN" dirty="0" smtClean="0"/>
              <a:t>: </a:t>
            </a:r>
            <a:r>
              <a:rPr lang="en-US" dirty="0" smtClean="0"/>
              <a:t>A </a:t>
            </a:r>
            <a:r>
              <a:rPr lang="en-US" b="1" dirty="0" smtClean="0"/>
              <a:t>data warehouse</a:t>
            </a:r>
            <a:r>
              <a:rPr lang="en-US" dirty="0" smtClean="0"/>
              <a:t> is a centralized repository designed to store structured data from multiple sources for reporting and analysis. It's often used for business intelligence and analytics.</a:t>
            </a:r>
          </a:p>
          <a:p>
            <a:pPr lvl="1"/>
            <a:r>
              <a:rPr lang="en-US" b="1" dirty="0" smtClean="0"/>
              <a:t>Examples</a:t>
            </a:r>
            <a:r>
              <a:rPr lang="en-US" dirty="0" smtClean="0"/>
              <a:t>: Amazon Redshift, Google </a:t>
            </a:r>
            <a:r>
              <a:rPr lang="en-US" dirty="0" err="1" smtClean="0"/>
              <a:t>BigQuery</a:t>
            </a:r>
            <a:r>
              <a:rPr lang="en-US" dirty="0" smtClean="0"/>
              <a:t>, Snowflake</a:t>
            </a:r>
          </a:p>
          <a:p>
            <a:pPr lvl="1"/>
            <a:r>
              <a:rPr lang="en-US" b="1" dirty="0" smtClean="0"/>
              <a:t>Use Case</a:t>
            </a:r>
            <a:r>
              <a:rPr lang="en-US" dirty="0" smtClean="0"/>
              <a:t>: Storing large volumes of historical business data that is used for running complex queries and analytics.</a:t>
            </a:r>
          </a:p>
          <a:p>
            <a:pPr marL="514350" indent="-514350">
              <a:buFont typeface="+mj-lt"/>
              <a:buAutoNum type="alphaLcParenR" startAt="4"/>
            </a:pPr>
            <a:r>
              <a:rPr lang="en-IN" dirty="0" smtClean="0"/>
              <a:t>Data Lakes:</a:t>
            </a:r>
            <a:r>
              <a:rPr lang="en-US" dirty="0" smtClean="0"/>
              <a:t> A </a:t>
            </a:r>
            <a:r>
              <a:rPr lang="en-US" b="1" dirty="0" smtClean="0"/>
              <a:t>data lake</a:t>
            </a:r>
            <a:r>
              <a:rPr lang="en-US" dirty="0" smtClean="0"/>
              <a:t> is a storage system that can hold large amounts of raw, unstructured, or structured data. Unlike a data warehouse, which stores processed and structured data, a data lake can store data in its raw form, allowing for more flexibility in data exploration and processing.</a:t>
            </a:r>
          </a:p>
          <a:p>
            <a:pPr lvl="1"/>
            <a:r>
              <a:rPr lang="en-US" b="1" dirty="0" smtClean="0"/>
              <a:t>Examples</a:t>
            </a:r>
            <a:r>
              <a:rPr lang="en-US" dirty="0" smtClean="0"/>
              <a:t>: Amazon S3, Hadoop Distributed File System (HDFS), Azure Data Lake</a:t>
            </a:r>
          </a:p>
          <a:p>
            <a:pPr lvl="1"/>
            <a:r>
              <a:rPr lang="en-US" b="1" dirty="0" smtClean="0"/>
              <a:t>Use Case</a:t>
            </a:r>
            <a:r>
              <a:rPr lang="en-US" dirty="0" smtClean="0"/>
              <a:t>: Storing large volumes of diverse data types (e.g., images, text, log files, video, sensor data) for analysis, machine learning, and big data processing</a:t>
            </a:r>
          </a:p>
          <a:p>
            <a:pPr marL="971550" lvl="1" indent="-514350">
              <a:buFont typeface="+mj-lt"/>
              <a:buAutoNum type="alphaLcParenR" startAt="3"/>
            </a:pPr>
            <a:endParaRPr lang="en-IN" dirty="0" smtClean="0"/>
          </a:p>
          <a:p>
            <a:pPr marL="514350" indent="-514350">
              <a:buFont typeface="+mj-lt"/>
              <a:buAutoNum type="alphaLcParenR" startAt="5"/>
            </a:pPr>
            <a:r>
              <a:rPr lang="en-IN" dirty="0" smtClean="0"/>
              <a:t>Cloud Storage:</a:t>
            </a:r>
            <a:r>
              <a:rPr lang="en-US" b="1" dirty="0" smtClean="0"/>
              <a:t> Cloud storage</a:t>
            </a:r>
            <a:r>
              <a:rPr lang="en-US" dirty="0" smtClean="0"/>
              <a:t> refers to storing data on remote servers managed by cloud service providers. These services allow businesses to scale their data storage needs without worrying about hardware management.</a:t>
            </a:r>
          </a:p>
          <a:p>
            <a:pPr lvl="1"/>
            <a:r>
              <a:rPr lang="en-US" b="1" dirty="0" smtClean="0"/>
              <a:t>Examples</a:t>
            </a:r>
            <a:r>
              <a:rPr lang="en-US" dirty="0" smtClean="0"/>
              <a:t>: Google Cloud Storage, AWS S3, Microsoft Azure Storage</a:t>
            </a:r>
          </a:p>
          <a:p>
            <a:pPr lvl="1"/>
            <a:r>
              <a:rPr lang="en-US" b="1" dirty="0" smtClean="0"/>
              <a:t>Use Case</a:t>
            </a:r>
            <a:r>
              <a:rPr lang="en-US" dirty="0" smtClean="0"/>
              <a:t>: Storing large datasets that are accessed remotely, allowing for easy scalability and high availability.</a:t>
            </a:r>
          </a:p>
          <a:p>
            <a:pPr marL="457200" lvl="1" indent="0">
              <a:buNone/>
            </a:pPr>
            <a:endParaRPr lang="en-IN" dirty="0" smtClean="0"/>
          </a:p>
          <a:p>
            <a:pPr marL="514350" indent="-514350">
              <a:buFont typeface="+mj-lt"/>
              <a:buAutoNum type="alphaLcParenR" startAt="5"/>
            </a:pPr>
            <a:r>
              <a:rPr lang="en-IN" dirty="0" smtClean="0"/>
              <a:t>File Systems:</a:t>
            </a:r>
            <a:r>
              <a:rPr lang="en-US" dirty="0" smtClean="0"/>
              <a:t> Storing data as files in local or distributed file systems is a simple yet common approach, especially for unstructured data. File systems can support both structured and unstructured data, typically in formats like CSV, JSON, Parquet, and others.</a:t>
            </a:r>
          </a:p>
          <a:p>
            <a:pPr marL="914400" lvl="1" indent="-457200">
              <a:buFont typeface="+mj-lt"/>
              <a:buAutoNum type="alphaLcParenR"/>
            </a:pPr>
            <a:r>
              <a:rPr lang="en-US" b="1" dirty="0" smtClean="0"/>
              <a:t>Examples</a:t>
            </a:r>
            <a:r>
              <a:rPr lang="en-US" dirty="0" smtClean="0"/>
              <a:t>: HDFS, local file systems, Amazon S3</a:t>
            </a:r>
          </a:p>
          <a:p>
            <a:pPr marL="914400" lvl="1" indent="-457200">
              <a:buFont typeface="+mj-lt"/>
              <a:buAutoNum type="alphaLcParenR"/>
            </a:pPr>
            <a:r>
              <a:rPr lang="en-US" b="1" dirty="0" smtClean="0"/>
              <a:t>Use Case</a:t>
            </a:r>
            <a:r>
              <a:rPr lang="en-US" dirty="0" smtClean="0"/>
              <a:t>: Storing large datasets or logs, which can be processed by tools like Apache Spark, Python, or R.</a:t>
            </a:r>
          </a:p>
          <a:p>
            <a:pPr marL="971550" lvl="1" indent="-514350">
              <a:buFont typeface="+mj-lt"/>
              <a:buAutoNum type="alphaLcParenR" startAt="3"/>
            </a:pPr>
            <a:endParaRPr lang="en-IN" dirty="0" smtClean="0"/>
          </a:p>
          <a:p>
            <a:endParaRPr lang="en-IN" dirty="0"/>
          </a:p>
        </p:txBody>
      </p:sp>
    </p:spTree>
    <p:extLst>
      <p:ext uri="{BB962C8B-B14F-4D97-AF65-F5344CB8AC3E}">
        <p14:creationId xmlns:p14="http://schemas.microsoft.com/office/powerpoint/2010/main" val="2472208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IN" dirty="0" smtClean="0"/>
              <a:t>Data Formats for Storage</a:t>
            </a:r>
            <a:endParaRPr lang="en-IN" dirty="0" smtClean="0"/>
          </a:p>
        </p:txBody>
      </p:sp>
      <p:sp>
        <p:nvSpPr>
          <p:cNvPr id="3" name="Content Placeholder 2"/>
          <p:cNvSpPr>
            <a:spLocks noGrp="1"/>
          </p:cNvSpPr>
          <p:nvPr>
            <p:ph idx="1"/>
          </p:nvPr>
        </p:nvSpPr>
        <p:spPr/>
        <p:txBody>
          <a:bodyPr>
            <a:normAutofit fontScale="92500" lnSpcReduction="20000"/>
          </a:bodyPr>
          <a:lstStyle/>
          <a:p>
            <a:pPr marL="457200" lvl="1" indent="0">
              <a:buNone/>
            </a:pPr>
            <a:endParaRPr lang="en-IN" dirty="0" smtClean="0"/>
          </a:p>
          <a:p>
            <a:r>
              <a:rPr lang="en-US" dirty="0" smtClean="0"/>
              <a:t>The way data is stored can affect its efficiency, speed of access, and ease of processing. Different formats are used depending on the use case, such as:</a:t>
            </a:r>
          </a:p>
          <a:p>
            <a:pPr lvl="1"/>
            <a:r>
              <a:rPr lang="en-US" b="1" dirty="0" smtClean="0"/>
              <a:t>a. CSV (Comma-Separated Values)</a:t>
            </a:r>
          </a:p>
          <a:p>
            <a:pPr lvl="2"/>
            <a:r>
              <a:rPr lang="en-US" b="1" dirty="0" smtClean="0"/>
              <a:t>Use Case</a:t>
            </a:r>
            <a:r>
              <a:rPr lang="en-US" dirty="0" smtClean="0"/>
              <a:t>: Simple storage of tabular data; easy to read and write, but not efficient for large-scale data processing.</a:t>
            </a:r>
          </a:p>
          <a:p>
            <a:pPr lvl="1"/>
            <a:r>
              <a:rPr lang="en-US" b="1" dirty="0" smtClean="0"/>
              <a:t>b. JSON (JavaScript Object Notation)</a:t>
            </a:r>
          </a:p>
          <a:p>
            <a:pPr lvl="2"/>
            <a:r>
              <a:rPr lang="en-US" b="1" dirty="0" smtClean="0"/>
              <a:t>Use Case</a:t>
            </a:r>
            <a:r>
              <a:rPr lang="en-US" dirty="0" smtClean="0"/>
              <a:t>: Storing semi-structured data that can represent nested objects and arrays (e.g., configuration files, web data).</a:t>
            </a:r>
          </a:p>
          <a:p>
            <a:pPr lvl="1"/>
            <a:r>
              <a:rPr lang="en-US" b="1" dirty="0" smtClean="0"/>
              <a:t>c. Parquet and ORC (Optimized Row Columnar)</a:t>
            </a:r>
          </a:p>
          <a:p>
            <a:pPr lvl="2"/>
            <a:r>
              <a:rPr lang="en-US" b="1" dirty="0" smtClean="0"/>
              <a:t>Use Case</a:t>
            </a:r>
            <a:r>
              <a:rPr lang="en-US" dirty="0" smtClean="0"/>
              <a:t>: Columnar storage formats used in data lakes and data warehouses. These formats are efficient for reading specific columns of large datasets, which is common in analytics tasks.</a:t>
            </a:r>
          </a:p>
          <a:p>
            <a:pPr lvl="1"/>
            <a:r>
              <a:rPr lang="en-US" b="1" dirty="0" smtClean="0"/>
              <a:t>d. Avro</a:t>
            </a:r>
          </a:p>
          <a:p>
            <a:pPr lvl="2"/>
            <a:r>
              <a:rPr lang="en-US" b="1" dirty="0" smtClean="0"/>
              <a:t>Use Case</a:t>
            </a:r>
            <a:r>
              <a:rPr lang="en-US" dirty="0" smtClean="0"/>
              <a:t>: A binary format commonly used in data pipelines and for storing schema-based data (e.g., Kafka logs)</a:t>
            </a:r>
          </a:p>
          <a:p>
            <a:endParaRPr lang="en-IN" dirty="0"/>
          </a:p>
        </p:txBody>
      </p:sp>
    </p:spTree>
    <p:extLst>
      <p:ext uri="{BB962C8B-B14F-4D97-AF65-F5344CB8AC3E}">
        <p14:creationId xmlns:p14="http://schemas.microsoft.com/office/powerpoint/2010/main" val="171735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Storage in the Context of Data Science</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In the data science process, </a:t>
            </a:r>
            <a:r>
              <a:rPr lang="en-US" b="1" dirty="0" smtClean="0"/>
              <a:t>storing</a:t>
            </a:r>
            <a:r>
              <a:rPr lang="en-US" dirty="0" smtClean="0"/>
              <a:t> data is not just about saving it for later, but about creating an effective system for managing large datasets, cleaning data, and preparing it for analysis and modeling. The storage needs depend on various factors such as:</a:t>
            </a:r>
          </a:p>
          <a:p>
            <a:pPr lvl="1"/>
            <a:r>
              <a:rPr lang="en-US" b="1" dirty="0" smtClean="0"/>
              <a:t>Volume</a:t>
            </a:r>
            <a:r>
              <a:rPr lang="en-US" dirty="0" smtClean="0"/>
              <a:t>: The amount of data being stored (e.g., gigabytes, terabytes, petabytes).</a:t>
            </a:r>
          </a:p>
          <a:p>
            <a:pPr lvl="1"/>
            <a:r>
              <a:rPr lang="en-US" b="1" dirty="0" smtClean="0"/>
              <a:t>Variety</a:t>
            </a:r>
            <a:r>
              <a:rPr lang="en-US" dirty="0" smtClean="0"/>
              <a:t>: The types of data (e.g., structured, unstructured, semi-structured).</a:t>
            </a:r>
          </a:p>
          <a:p>
            <a:pPr lvl="1"/>
            <a:r>
              <a:rPr lang="en-US" b="1" dirty="0" smtClean="0"/>
              <a:t>Velocity</a:t>
            </a:r>
            <a:r>
              <a:rPr lang="en-US" dirty="0" smtClean="0"/>
              <a:t>: How quickly new data is generated and needs to be ingested into the system.</a:t>
            </a:r>
          </a:p>
          <a:p>
            <a:r>
              <a:rPr lang="en-US" dirty="0" smtClean="0"/>
              <a:t>Data storage systems in data science support tasks such as:</a:t>
            </a:r>
          </a:p>
          <a:p>
            <a:pPr lvl="1"/>
            <a:r>
              <a:rPr lang="en-US" b="1" dirty="0" smtClean="0"/>
              <a:t>Data Cleaning</a:t>
            </a:r>
            <a:r>
              <a:rPr lang="en-US" dirty="0" smtClean="0"/>
              <a:t>: Storing clean datasets that can be used for analysis and training machine learning models.</a:t>
            </a:r>
          </a:p>
          <a:p>
            <a:pPr lvl="1"/>
            <a:r>
              <a:rPr lang="en-US" b="1" dirty="0" smtClean="0"/>
              <a:t>Data Exploration</a:t>
            </a:r>
            <a:r>
              <a:rPr lang="en-US" dirty="0" smtClean="0"/>
              <a:t>: Storing raw or semi-processed data to allow for easy exploration and discovery of patterns or insights.</a:t>
            </a:r>
          </a:p>
          <a:p>
            <a:pPr lvl="1"/>
            <a:r>
              <a:rPr lang="en-US" b="1" dirty="0" smtClean="0"/>
              <a:t>Feature Engineering</a:t>
            </a:r>
            <a:r>
              <a:rPr lang="en-US" dirty="0" smtClean="0"/>
              <a:t>: Storing intermediate or transformed data that can be used for building features in machine learning models.</a:t>
            </a:r>
          </a:p>
          <a:p>
            <a:pPr lvl="1"/>
            <a:r>
              <a:rPr lang="en-US" b="1" dirty="0" smtClean="0"/>
              <a:t>Model Training</a:t>
            </a:r>
            <a:r>
              <a:rPr lang="en-US" dirty="0" smtClean="0"/>
              <a:t>: Storing datasets used for training machine learning models, along with the model’s parameters and weights</a:t>
            </a:r>
          </a:p>
          <a:p>
            <a:endParaRPr lang="en-IN" dirty="0"/>
          </a:p>
        </p:txBody>
      </p:sp>
    </p:spTree>
    <p:extLst>
      <p:ext uri="{BB962C8B-B14F-4D97-AF65-F5344CB8AC3E}">
        <p14:creationId xmlns:p14="http://schemas.microsoft.com/office/powerpoint/2010/main" val="3412751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Storing Data in Data Science</a:t>
            </a:r>
            <a:endParaRPr lang="en-IN" dirty="0"/>
          </a:p>
        </p:txBody>
      </p:sp>
      <p:sp>
        <p:nvSpPr>
          <p:cNvPr id="3" name="Content Placeholder 2"/>
          <p:cNvSpPr>
            <a:spLocks noGrp="1"/>
          </p:cNvSpPr>
          <p:nvPr>
            <p:ph idx="1"/>
          </p:nvPr>
        </p:nvSpPr>
        <p:spPr/>
        <p:txBody>
          <a:bodyPr>
            <a:normAutofit lnSpcReduction="10000"/>
          </a:bodyPr>
          <a:lstStyle/>
          <a:p>
            <a:r>
              <a:rPr lang="en-US" dirty="0" smtClean="0"/>
              <a:t>To ensure that data is effectively stored and managed for data science purposes, several best practices should be followed:</a:t>
            </a:r>
          </a:p>
          <a:p>
            <a:pPr lvl="1"/>
            <a:r>
              <a:rPr lang="en-IN" b="1" dirty="0" smtClean="0"/>
              <a:t>Data Organization:</a:t>
            </a:r>
            <a:r>
              <a:rPr lang="en-US" dirty="0" smtClean="0"/>
              <a:t> Data should be stored in an organized manner, making it easy to retrieve and use. This could involve creating directories, naming conventions, and tagging data.</a:t>
            </a:r>
          </a:p>
          <a:p>
            <a:pPr lvl="2"/>
            <a:r>
              <a:rPr lang="en-US" dirty="0" smtClean="0"/>
              <a:t>Example: For a company that processes customer data, organize the data by date, region, and product line.</a:t>
            </a:r>
            <a:endParaRPr lang="en-IN" dirty="0" smtClean="0"/>
          </a:p>
          <a:p>
            <a:pPr lvl="1"/>
            <a:endParaRPr lang="en-IN" b="1" dirty="0" smtClean="0"/>
          </a:p>
          <a:p>
            <a:pPr lvl="1"/>
            <a:r>
              <a:rPr lang="en-IN" dirty="0" smtClean="0"/>
              <a:t>Data Versioning:</a:t>
            </a:r>
            <a:r>
              <a:rPr lang="en-US" dirty="0" smtClean="0"/>
              <a:t> Keeping track of changes to datasets over time is crucial for reproducibility and debugging. This can be done using version control systems like </a:t>
            </a:r>
            <a:r>
              <a:rPr lang="en-US" b="1" dirty="0" smtClean="0"/>
              <a:t>DVC (Data Version Control)</a:t>
            </a:r>
            <a:r>
              <a:rPr lang="en-US" dirty="0" smtClean="0"/>
              <a:t> or cloud-based version control systems.</a:t>
            </a:r>
          </a:p>
          <a:p>
            <a:pPr lvl="2"/>
            <a:r>
              <a:rPr lang="en-US" dirty="0" smtClean="0"/>
              <a:t>Example: For machine learning models, keep track of the data and the model versions to ensure that the results can be replicated</a:t>
            </a:r>
            <a:endParaRPr lang="en-IN" dirty="0" smtClean="0"/>
          </a:p>
          <a:p>
            <a:endParaRPr lang="en-IN" dirty="0"/>
          </a:p>
        </p:txBody>
      </p:sp>
    </p:spTree>
    <p:extLst>
      <p:ext uri="{BB962C8B-B14F-4D97-AF65-F5344CB8AC3E}">
        <p14:creationId xmlns:p14="http://schemas.microsoft.com/office/powerpoint/2010/main" val="352466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Storing Data in Data Science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Data Security:</a:t>
            </a:r>
            <a:r>
              <a:rPr lang="en-US" dirty="0" smtClean="0"/>
              <a:t> Protecting sensitive data is a priority. Use encryption and access control mechanisms to ensure that data is safe from unauthorized access.</a:t>
            </a:r>
          </a:p>
          <a:p>
            <a:pPr lvl="1"/>
            <a:r>
              <a:rPr lang="en-US" dirty="0" smtClean="0"/>
              <a:t>Example: Storing customer data in encrypted form to comply with privacy regulations like GDPR</a:t>
            </a:r>
            <a:endParaRPr lang="en-IN" b="1" dirty="0" smtClean="0"/>
          </a:p>
          <a:p>
            <a:r>
              <a:rPr lang="en-IN" dirty="0" smtClean="0"/>
              <a:t>Scalability:</a:t>
            </a:r>
            <a:r>
              <a:rPr lang="en-US" dirty="0" smtClean="0"/>
              <a:t> Data storage systems should be able to scale efficiently as data grows over time. This is particularly important in big data environments where the volume of data is rapidly increasing.</a:t>
            </a:r>
          </a:p>
          <a:p>
            <a:pPr lvl="1"/>
            <a:r>
              <a:rPr lang="en-US" dirty="0" smtClean="0"/>
              <a:t>Example: Cloud storage systems like Amazon S3 can scale up as data storage needs grow</a:t>
            </a:r>
            <a:endParaRPr lang="en-IN" dirty="0" smtClean="0"/>
          </a:p>
          <a:p>
            <a:r>
              <a:rPr lang="en-IN" b="1" dirty="0" smtClean="0"/>
              <a:t>Data Backup:</a:t>
            </a:r>
            <a:r>
              <a:rPr lang="en-US" dirty="0" smtClean="0"/>
              <a:t> Regular backups of data are necessary to prevent data loss due to hardware failure, accidental deletion, or other issues.</a:t>
            </a:r>
          </a:p>
          <a:p>
            <a:pPr lvl="1"/>
            <a:r>
              <a:rPr lang="en-US" dirty="0" smtClean="0"/>
              <a:t>Example: Backing up all data from a database to cloud storage to ensure it is recoverable if needed.</a:t>
            </a:r>
            <a:endParaRPr lang="en-IN" dirty="0"/>
          </a:p>
        </p:txBody>
      </p:sp>
    </p:spTree>
    <p:extLst>
      <p:ext uri="{BB962C8B-B14F-4D97-AF65-F5344CB8AC3E}">
        <p14:creationId xmlns:p14="http://schemas.microsoft.com/office/powerpoint/2010/main" val="3519884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2499</Words>
  <Application>Microsoft Office PowerPoint</Application>
  <PresentationFormat>Widescreen</PresentationFormat>
  <Paragraphs>146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Storing in Data Science, </vt:lpstr>
      <vt:lpstr>Introduction</vt:lpstr>
      <vt:lpstr>Key Aspects of Storing Data in Data Science</vt:lpstr>
      <vt:lpstr>Types of Data Storage</vt:lpstr>
      <vt:lpstr>Types of Data Storage</vt:lpstr>
      <vt:lpstr>Data Formats for Storage</vt:lpstr>
      <vt:lpstr>Data Storage in the Context of Data Science</vt:lpstr>
      <vt:lpstr>Best Practices for Storing Data in Data Science</vt:lpstr>
      <vt:lpstr>Best Practices for Storing Data in Data Science</vt:lpstr>
      <vt:lpstr>Storing Data for Big Data and Machine Learning </vt:lpstr>
      <vt:lpstr>Example Scenario: Customer Behavior Analysis in E-commerce</vt:lpstr>
      <vt:lpstr>Storing Structured Data (SQL Database)</vt:lpstr>
      <vt:lpstr>Storing Unstructured Data (File System or NoSQL Database)</vt:lpstr>
      <vt:lpstr>Storing Semi-structured Data (Data Lake or NoSQL)</vt:lpstr>
      <vt:lpstr>Storing Large Datasets for Big Data Processing (Distributed File System)</vt:lpstr>
      <vt:lpstr>Cloud Storage Solutions</vt:lpstr>
      <vt:lpstr>Best Practices for Storing Data in Data Science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Storing in Data Science,</dc:title>
  <dc:creator>cse</dc:creator>
  <cp:lastModifiedBy>cse</cp:lastModifiedBy>
  <cp:revision>6</cp:revision>
  <dcterms:created xsi:type="dcterms:W3CDTF">2025-03-01T08:31:35Z</dcterms:created>
  <dcterms:modified xsi:type="dcterms:W3CDTF">2025-03-01T08:56:47Z</dcterms:modified>
</cp:coreProperties>
</file>