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61" r:id="rId6"/>
    <p:sldId id="262" r:id="rId7"/>
    <p:sldId id="263" r:id="rId8"/>
    <p:sldId id="264" r:id="rId9"/>
    <p:sldId id="265" r:id="rId10"/>
    <p:sldId id="266" r:id="rId11"/>
    <p:sldId id="267" r:id="rId12"/>
    <p:sldId id="268" r:id="rId13"/>
    <p:sldId id="269" r:id="rId14"/>
    <p:sldId id="270" r:id="rId15"/>
    <p:sldId id="25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8CEF373-37CF-494C-A28A-784C987E5B32}" type="datetimeFigureOut">
              <a:rPr lang="en-IN" smtClean="0"/>
              <a:t>01-03-2025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1B8EA7-998A-4E37-A43C-AD5297492FC0}" type="slidenum">
              <a:rPr lang="en-IN" smtClean="0"/>
              <a:t>‹#›</a:t>
            </a:fld>
            <a:endParaRPr lang="en-IN"/>
          </a:p>
        </p:txBody>
      </p:sp>
    </p:spTree>
    <p:extLst>
      <p:ext uri="{BB962C8B-B14F-4D97-AF65-F5344CB8AC3E}">
        <p14:creationId xmlns:p14="http://schemas.microsoft.com/office/powerpoint/2010/main" val="1611863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8CEF373-37CF-494C-A28A-784C987E5B32}" type="datetimeFigureOut">
              <a:rPr lang="en-IN" smtClean="0"/>
              <a:t>01-03-2025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1B8EA7-998A-4E37-A43C-AD5297492FC0}" type="slidenum">
              <a:rPr lang="en-IN" smtClean="0"/>
              <a:t>‹#›</a:t>
            </a:fld>
            <a:endParaRPr lang="en-IN"/>
          </a:p>
        </p:txBody>
      </p:sp>
    </p:spTree>
    <p:extLst>
      <p:ext uri="{BB962C8B-B14F-4D97-AF65-F5344CB8AC3E}">
        <p14:creationId xmlns:p14="http://schemas.microsoft.com/office/powerpoint/2010/main" val="3207645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8CEF373-37CF-494C-A28A-784C987E5B32}" type="datetimeFigureOut">
              <a:rPr lang="en-IN" smtClean="0"/>
              <a:t>01-03-2025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1B8EA7-998A-4E37-A43C-AD5297492FC0}" type="slidenum">
              <a:rPr lang="en-IN" smtClean="0"/>
              <a:t>‹#›</a:t>
            </a:fld>
            <a:endParaRPr lang="en-IN"/>
          </a:p>
        </p:txBody>
      </p:sp>
    </p:spTree>
    <p:extLst>
      <p:ext uri="{BB962C8B-B14F-4D97-AF65-F5344CB8AC3E}">
        <p14:creationId xmlns:p14="http://schemas.microsoft.com/office/powerpoint/2010/main" val="765420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8CEF373-37CF-494C-A28A-784C987E5B32}" type="datetimeFigureOut">
              <a:rPr lang="en-IN" smtClean="0"/>
              <a:t>01-03-2025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1B8EA7-998A-4E37-A43C-AD5297492FC0}" type="slidenum">
              <a:rPr lang="en-IN" smtClean="0"/>
              <a:t>‹#›</a:t>
            </a:fld>
            <a:endParaRPr lang="en-IN"/>
          </a:p>
        </p:txBody>
      </p:sp>
    </p:spTree>
    <p:extLst>
      <p:ext uri="{BB962C8B-B14F-4D97-AF65-F5344CB8AC3E}">
        <p14:creationId xmlns:p14="http://schemas.microsoft.com/office/powerpoint/2010/main" val="2662394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8CEF373-37CF-494C-A28A-784C987E5B32}" type="datetimeFigureOut">
              <a:rPr lang="en-IN" smtClean="0"/>
              <a:t>01-03-2025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1B8EA7-998A-4E37-A43C-AD5297492FC0}" type="slidenum">
              <a:rPr lang="en-IN" smtClean="0"/>
              <a:t>‹#›</a:t>
            </a:fld>
            <a:endParaRPr lang="en-IN"/>
          </a:p>
        </p:txBody>
      </p:sp>
    </p:spTree>
    <p:extLst>
      <p:ext uri="{BB962C8B-B14F-4D97-AF65-F5344CB8AC3E}">
        <p14:creationId xmlns:p14="http://schemas.microsoft.com/office/powerpoint/2010/main" val="798856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8CEF373-37CF-494C-A28A-784C987E5B32}" type="datetimeFigureOut">
              <a:rPr lang="en-IN" smtClean="0"/>
              <a:t>01-03-2025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1B8EA7-998A-4E37-A43C-AD5297492FC0}" type="slidenum">
              <a:rPr lang="en-IN" smtClean="0"/>
              <a:t>‹#›</a:t>
            </a:fld>
            <a:endParaRPr lang="en-IN"/>
          </a:p>
        </p:txBody>
      </p:sp>
    </p:spTree>
    <p:extLst>
      <p:ext uri="{BB962C8B-B14F-4D97-AF65-F5344CB8AC3E}">
        <p14:creationId xmlns:p14="http://schemas.microsoft.com/office/powerpoint/2010/main" val="178085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8CEF373-37CF-494C-A28A-784C987E5B32}" type="datetimeFigureOut">
              <a:rPr lang="en-IN" smtClean="0"/>
              <a:t>01-03-2025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61B8EA7-998A-4E37-A43C-AD5297492FC0}" type="slidenum">
              <a:rPr lang="en-IN" smtClean="0"/>
              <a:t>‹#›</a:t>
            </a:fld>
            <a:endParaRPr lang="en-IN"/>
          </a:p>
        </p:txBody>
      </p:sp>
    </p:spTree>
    <p:extLst>
      <p:ext uri="{BB962C8B-B14F-4D97-AF65-F5344CB8AC3E}">
        <p14:creationId xmlns:p14="http://schemas.microsoft.com/office/powerpoint/2010/main" val="1051572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8CEF373-37CF-494C-A28A-784C987E5B32}" type="datetimeFigureOut">
              <a:rPr lang="en-IN" smtClean="0"/>
              <a:t>01-03-2025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61B8EA7-998A-4E37-A43C-AD5297492FC0}" type="slidenum">
              <a:rPr lang="en-IN" smtClean="0"/>
              <a:t>‹#›</a:t>
            </a:fld>
            <a:endParaRPr lang="en-IN"/>
          </a:p>
        </p:txBody>
      </p:sp>
    </p:spTree>
    <p:extLst>
      <p:ext uri="{BB962C8B-B14F-4D97-AF65-F5344CB8AC3E}">
        <p14:creationId xmlns:p14="http://schemas.microsoft.com/office/powerpoint/2010/main" val="2717439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CEF373-37CF-494C-A28A-784C987E5B32}" type="datetimeFigureOut">
              <a:rPr lang="en-IN" smtClean="0"/>
              <a:t>01-03-2025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61B8EA7-998A-4E37-A43C-AD5297492FC0}" type="slidenum">
              <a:rPr lang="en-IN" smtClean="0"/>
              <a:t>‹#›</a:t>
            </a:fld>
            <a:endParaRPr lang="en-IN"/>
          </a:p>
        </p:txBody>
      </p:sp>
    </p:spTree>
    <p:extLst>
      <p:ext uri="{BB962C8B-B14F-4D97-AF65-F5344CB8AC3E}">
        <p14:creationId xmlns:p14="http://schemas.microsoft.com/office/powerpoint/2010/main" val="3392371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CEF373-37CF-494C-A28A-784C987E5B32}" type="datetimeFigureOut">
              <a:rPr lang="en-IN" smtClean="0"/>
              <a:t>01-03-2025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1B8EA7-998A-4E37-A43C-AD5297492FC0}" type="slidenum">
              <a:rPr lang="en-IN" smtClean="0"/>
              <a:t>‹#›</a:t>
            </a:fld>
            <a:endParaRPr lang="en-IN"/>
          </a:p>
        </p:txBody>
      </p:sp>
    </p:spTree>
    <p:extLst>
      <p:ext uri="{BB962C8B-B14F-4D97-AF65-F5344CB8AC3E}">
        <p14:creationId xmlns:p14="http://schemas.microsoft.com/office/powerpoint/2010/main" val="947226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CEF373-37CF-494C-A28A-784C987E5B32}" type="datetimeFigureOut">
              <a:rPr lang="en-IN" smtClean="0"/>
              <a:t>01-03-2025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1B8EA7-998A-4E37-A43C-AD5297492FC0}" type="slidenum">
              <a:rPr lang="en-IN" smtClean="0"/>
              <a:t>‹#›</a:t>
            </a:fld>
            <a:endParaRPr lang="en-IN"/>
          </a:p>
        </p:txBody>
      </p:sp>
    </p:spTree>
    <p:extLst>
      <p:ext uri="{BB962C8B-B14F-4D97-AF65-F5344CB8AC3E}">
        <p14:creationId xmlns:p14="http://schemas.microsoft.com/office/powerpoint/2010/main" val="55211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CEF373-37CF-494C-A28A-784C987E5B32}" type="datetimeFigureOut">
              <a:rPr lang="en-IN" smtClean="0"/>
              <a:t>01-03-2025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1B8EA7-998A-4E37-A43C-AD5297492FC0}" type="slidenum">
              <a:rPr lang="en-IN" smtClean="0"/>
              <a:t>‹#›</a:t>
            </a:fld>
            <a:endParaRPr lang="en-IN"/>
          </a:p>
        </p:txBody>
      </p:sp>
    </p:spTree>
    <p:extLst>
      <p:ext uri="{BB962C8B-B14F-4D97-AF65-F5344CB8AC3E}">
        <p14:creationId xmlns:p14="http://schemas.microsoft.com/office/powerpoint/2010/main" val="4177999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a:t>Business Understanding</a:t>
            </a:r>
            <a:r>
              <a:rPr lang="en-IN" dirty="0" smtClean="0"/>
              <a:t> </a:t>
            </a:r>
            <a:endParaRPr lang="en-IN" b="1" dirty="0"/>
          </a:p>
        </p:txBody>
      </p:sp>
      <p:sp>
        <p:nvSpPr>
          <p:cNvPr id="3" name="Subtitle 2"/>
          <p:cNvSpPr>
            <a:spLocks noGrp="1"/>
          </p:cNvSpPr>
          <p:nvPr>
            <p:ph type="subTitle" idx="1"/>
          </p:nvPr>
        </p:nvSpPr>
        <p:spPr/>
        <p:txBody>
          <a:bodyPr/>
          <a:lstStyle/>
          <a:p>
            <a:r>
              <a:rPr lang="en-IN" dirty="0" err="1" smtClean="0"/>
              <a:t>Prof.</a:t>
            </a:r>
            <a:r>
              <a:rPr lang="en-IN" dirty="0" smtClean="0"/>
              <a:t> Savita Sheoran</a:t>
            </a:r>
          </a:p>
          <a:p>
            <a:r>
              <a:rPr lang="en-IN" dirty="0" smtClean="0"/>
              <a:t>Indira Gandhi University Meerpur, Rewari, Haryana</a:t>
            </a:r>
            <a:endParaRPr lang="en-IN" dirty="0"/>
          </a:p>
        </p:txBody>
      </p:sp>
    </p:spTree>
    <p:extLst>
      <p:ext uri="{BB962C8B-B14F-4D97-AF65-F5344CB8AC3E}">
        <p14:creationId xmlns:p14="http://schemas.microsoft.com/office/powerpoint/2010/main" val="441416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Setting Feasibility and Constraints</a:t>
            </a:r>
            <a:br>
              <a:rPr lang="en-IN" dirty="0"/>
            </a:br>
            <a:endParaRPr lang="en-IN" dirty="0"/>
          </a:p>
        </p:txBody>
      </p:sp>
      <p:sp>
        <p:nvSpPr>
          <p:cNvPr id="3" name="Content Placeholder 2"/>
          <p:cNvSpPr>
            <a:spLocks noGrp="1"/>
          </p:cNvSpPr>
          <p:nvPr>
            <p:ph idx="1"/>
          </p:nvPr>
        </p:nvSpPr>
        <p:spPr/>
        <p:txBody>
          <a:bodyPr>
            <a:normAutofit fontScale="85000" lnSpcReduction="20000"/>
          </a:bodyPr>
          <a:lstStyle/>
          <a:p>
            <a:pPr algn="just"/>
            <a:r>
              <a:rPr lang="en-US" dirty="0"/>
              <a:t>In this phase, data scientists need to evaluate whether the problem is solvable with the available data and resources. It also involves assessing the risks, data limitations, and possible challenges that could affect the outcome of the project.</a:t>
            </a:r>
          </a:p>
          <a:p>
            <a:pPr lvl="1" algn="just"/>
            <a:endParaRPr lang="en-US" b="1" dirty="0" smtClean="0"/>
          </a:p>
          <a:p>
            <a:pPr lvl="1" algn="just"/>
            <a:r>
              <a:rPr lang="en-US" b="1" dirty="0" smtClean="0"/>
              <a:t>Example</a:t>
            </a:r>
            <a:r>
              <a:rPr lang="en-US" b="1" dirty="0"/>
              <a:t>:</a:t>
            </a:r>
            <a:r>
              <a:rPr lang="en-US" dirty="0"/>
              <a:t> The retail company may not have comprehensive data on why customers are churning—perhaps some customers churn without interacting with customer service, and there may be no clear record of their reasons for leaving. This creates a challenge in building a comprehensive model. The feasibility check will help determine whether additional data needs to be collected or if the model needs to be adjusted to accommodate the data constraints.</a:t>
            </a:r>
          </a:p>
          <a:p>
            <a:pPr lvl="1" algn="just"/>
            <a:endParaRPr lang="en-US" b="1" dirty="0" smtClean="0"/>
          </a:p>
          <a:p>
            <a:pPr lvl="1" algn="just"/>
            <a:r>
              <a:rPr lang="en-US" b="1" dirty="0" smtClean="0"/>
              <a:t>Constraints</a:t>
            </a:r>
            <a:r>
              <a:rPr lang="en-US" b="1" dirty="0"/>
              <a:t>:</a:t>
            </a:r>
            <a:endParaRPr lang="en-US" dirty="0"/>
          </a:p>
          <a:p>
            <a:pPr lvl="2" algn="just"/>
            <a:endParaRPr lang="en-US" b="1" dirty="0" smtClean="0"/>
          </a:p>
          <a:p>
            <a:pPr lvl="2" algn="just"/>
            <a:r>
              <a:rPr lang="en-US" b="1" dirty="0" smtClean="0"/>
              <a:t>Time </a:t>
            </a:r>
            <a:r>
              <a:rPr lang="en-US" b="1" dirty="0"/>
              <a:t>Constraints</a:t>
            </a:r>
            <a:r>
              <a:rPr lang="en-US" dirty="0"/>
              <a:t>: If the company needs a solution within 2 months, the approach may need to be more focused, prioritizing simpler, faster models.</a:t>
            </a:r>
          </a:p>
          <a:p>
            <a:pPr lvl="2" algn="just"/>
            <a:r>
              <a:rPr lang="en-US" b="1" dirty="0"/>
              <a:t>Data Constraints</a:t>
            </a:r>
            <a:r>
              <a:rPr lang="en-US" dirty="0"/>
              <a:t>: Lack of certain features or the quality of data may lead to choosing simpler methods over advanced machine learning models</a:t>
            </a:r>
          </a:p>
          <a:p>
            <a:pPr algn="just"/>
            <a:endParaRPr lang="en-IN" dirty="0"/>
          </a:p>
        </p:txBody>
      </p:sp>
    </p:spTree>
    <p:extLst>
      <p:ext uri="{BB962C8B-B14F-4D97-AF65-F5344CB8AC3E}">
        <p14:creationId xmlns:p14="http://schemas.microsoft.com/office/powerpoint/2010/main" val="3559898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Creating a Plan for Data Collection and Analysis</a:t>
            </a:r>
            <a:r>
              <a:rPr lang="en-IN" dirty="0"/>
              <a:t/>
            </a:r>
            <a:br>
              <a:rPr lang="en-IN" dirty="0"/>
            </a:br>
            <a:endParaRPr lang="en-IN" dirty="0"/>
          </a:p>
        </p:txBody>
      </p:sp>
      <p:sp>
        <p:nvSpPr>
          <p:cNvPr id="3" name="Content Placeholder 2"/>
          <p:cNvSpPr>
            <a:spLocks noGrp="1"/>
          </p:cNvSpPr>
          <p:nvPr>
            <p:ph idx="1"/>
          </p:nvPr>
        </p:nvSpPr>
        <p:spPr/>
        <p:txBody>
          <a:bodyPr>
            <a:normAutofit fontScale="92500" lnSpcReduction="20000"/>
          </a:bodyPr>
          <a:lstStyle/>
          <a:p>
            <a:r>
              <a:rPr lang="en-US" dirty="0"/>
              <a:t>In this step, data scientists prepare a roadmap for how to collect, clean, and analyze the data. This will involve identifying key data sources, setting up necessary data pipelines, and determining the data preprocessing steps.</a:t>
            </a:r>
          </a:p>
          <a:p>
            <a:r>
              <a:rPr lang="en-US" b="1" dirty="0"/>
              <a:t>Example:</a:t>
            </a:r>
            <a:r>
              <a:rPr lang="en-US" dirty="0"/>
              <a:t> For churn prediction, the plan might include:</a:t>
            </a:r>
          </a:p>
          <a:p>
            <a:r>
              <a:rPr lang="en-US" b="1" dirty="0"/>
              <a:t>Data Sources</a:t>
            </a:r>
            <a:r>
              <a:rPr lang="en-US" dirty="0"/>
              <a:t>: Customer demographic information, purchase history, customer support interactions, etc.</a:t>
            </a:r>
          </a:p>
          <a:p>
            <a:r>
              <a:rPr lang="en-US" b="1" dirty="0"/>
              <a:t>Data Preprocessing</a:t>
            </a:r>
            <a:r>
              <a:rPr lang="en-US" dirty="0"/>
              <a:t>: Clean and preprocess the data to handle missing values, outliers, and categorical variables, as well as normalization or scaling of numerical data for machine learning algorithms.</a:t>
            </a:r>
          </a:p>
          <a:p>
            <a:r>
              <a:rPr lang="en-US" b="1" dirty="0"/>
              <a:t>Feature Engineering</a:t>
            </a:r>
            <a:r>
              <a:rPr lang="en-US" dirty="0"/>
              <a:t>: Create new features based on customer behavior, such as "time since last purchase" or "number of customer support interactions</a:t>
            </a:r>
          </a:p>
          <a:p>
            <a:endParaRPr lang="en-IN" dirty="0"/>
          </a:p>
        </p:txBody>
      </p:sp>
    </p:spTree>
    <p:extLst>
      <p:ext uri="{BB962C8B-B14F-4D97-AF65-F5344CB8AC3E}">
        <p14:creationId xmlns:p14="http://schemas.microsoft.com/office/powerpoint/2010/main" val="3474151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Detailed Example: A Retail Business Reducing Customer Churn</a:t>
            </a:r>
            <a:endParaRPr lang="en-IN" dirty="0"/>
          </a:p>
        </p:txBody>
      </p:sp>
      <p:sp>
        <p:nvSpPr>
          <p:cNvPr id="3" name="Content Placeholder 2"/>
          <p:cNvSpPr>
            <a:spLocks noGrp="1"/>
          </p:cNvSpPr>
          <p:nvPr>
            <p:ph idx="1"/>
          </p:nvPr>
        </p:nvSpPr>
        <p:spPr/>
        <p:txBody>
          <a:bodyPr>
            <a:normAutofit fontScale="92500" lnSpcReduction="10000"/>
          </a:bodyPr>
          <a:lstStyle/>
          <a:p>
            <a:r>
              <a:rPr lang="en-US" dirty="0"/>
              <a:t>Step 1: </a:t>
            </a:r>
            <a:r>
              <a:rPr lang="en-US" b="1" dirty="0"/>
              <a:t>Understanding the Business </a:t>
            </a:r>
            <a:r>
              <a:rPr lang="en-US" b="1" dirty="0" smtClean="0"/>
              <a:t>Context</a:t>
            </a:r>
          </a:p>
          <a:p>
            <a:pPr lvl="1"/>
            <a:r>
              <a:rPr lang="en-US" dirty="0"/>
              <a:t>The retail company is experiencing an increasing rate of customer </a:t>
            </a:r>
            <a:r>
              <a:rPr lang="en-US" dirty="0" smtClean="0"/>
              <a:t>churn.</a:t>
            </a:r>
          </a:p>
          <a:p>
            <a:pPr lvl="1"/>
            <a:r>
              <a:rPr lang="en-US" dirty="0"/>
              <a:t>Their goal is to reduce the churn rate by identifying high-risk customers early and taking action (e.g., offering discounts, sending personalized communication, etc</a:t>
            </a:r>
            <a:r>
              <a:rPr lang="en-US" dirty="0" smtClean="0"/>
              <a:t>.).</a:t>
            </a:r>
          </a:p>
          <a:p>
            <a:r>
              <a:rPr lang="en-US" b="1" dirty="0"/>
              <a:t>Step 2: Defining the Business Problem</a:t>
            </a:r>
          </a:p>
          <a:p>
            <a:pPr lvl="1"/>
            <a:r>
              <a:rPr lang="en-US" b="1" dirty="0"/>
              <a:t>Problem Statement</a:t>
            </a:r>
            <a:r>
              <a:rPr lang="en-US" dirty="0"/>
              <a:t>: "We need to predict which customers are at high risk of churning in the next 6 months and target them with personalized retention strategies."</a:t>
            </a:r>
          </a:p>
          <a:p>
            <a:r>
              <a:rPr lang="en-US" b="1" dirty="0"/>
              <a:t>Step 3: Setting Success Metrics</a:t>
            </a:r>
          </a:p>
          <a:p>
            <a:pPr lvl="1"/>
            <a:r>
              <a:rPr lang="en-US" b="1" dirty="0"/>
              <a:t>Key Metrics</a:t>
            </a:r>
            <a:r>
              <a:rPr lang="en-US" dirty="0"/>
              <a:t>:</a:t>
            </a:r>
          </a:p>
          <a:p>
            <a:pPr lvl="2"/>
            <a:r>
              <a:rPr lang="en-US" b="1" dirty="0"/>
              <a:t>Churn Prediction Accuracy</a:t>
            </a:r>
            <a:r>
              <a:rPr lang="en-US" dirty="0"/>
              <a:t>: Precision, recall, and F1-score for churn prediction.</a:t>
            </a:r>
          </a:p>
          <a:p>
            <a:pPr lvl="2"/>
            <a:r>
              <a:rPr lang="en-US" b="1" dirty="0"/>
              <a:t>Revenue Impact</a:t>
            </a:r>
            <a:r>
              <a:rPr lang="en-US" dirty="0"/>
              <a:t>: Increased revenue due to improved retention (e.g., calculating how many customers who would have churned were saved through targeted campaigns).</a:t>
            </a:r>
          </a:p>
          <a:p>
            <a:pPr lvl="1"/>
            <a:endParaRPr lang="en-IN" dirty="0"/>
          </a:p>
        </p:txBody>
      </p:sp>
    </p:spTree>
    <p:extLst>
      <p:ext uri="{BB962C8B-B14F-4D97-AF65-F5344CB8AC3E}">
        <p14:creationId xmlns:p14="http://schemas.microsoft.com/office/powerpoint/2010/main" val="1539464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normAutofit fontScale="92500" lnSpcReduction="10000"/>
          </a:bodyPr>
          <a:lstStyle/>
          <a:p>
            <a:r>
              <a:rPr lang="en-US" b="1" dirty="0"/>
              <a:t>Step 4: Gathering Business Requirements</a:t>
            </a:r>
          </a:p>
          <a:p>
            <a:pPr lvl="1"/>
            <a:r>
              <a:rPr lang="en-US" b="1" dirty="0"/>
              <a:t>Data Available</a:t>
            </a:r>
            <a:r>
              <a:rPr lang="en-US" dirty="0"/>
              <a:t>: Customer transaction history, support tickets, loyalty program data.</a:t>
            </a:r>
          </a:p>
          <a:p>
            <a:pPr lvl="1"/>
            <a:r>
              <a:rPr lang="en-US" b="1" dirty="0"/>
              <a:t>Data Not Available</a:t>
            </a:r>
            <a:r>
              <a:rPr lang="en-US" dirty="0"/>
              <a:t>: Social media sentiment, real-time interactions.</a:t>
            </a:r>
          </a:p>
          <a:p>
            <a:pPr lvl="1"/>
            <a:r>
              <a:rPr lang="en-US" b="1" dirty="0"/>
              <a:t>Constraints</a:t>
            </a:r>
            <a:r>
              <a:rPr lang="en-US" dirty="0"/>
              <a:t>: Limited budget for customer retention campaigns, limited time for model deployment.</a:t>
            </a:r>
          </a:p>
          <a:p>
            <a:r>
              <a:rPr lang="en-US" b="1" dirty="0"/>
              <a:t>Step 5: Formulating Hypotheses and Data Questions</a:t>
            </a:r>
          </a:p>
          <a:p>
            <a:pPr lvl="1"/>
            <a:r>
              <a:rPr lang="en-US" b="1" dirty="0"/>
              <a:t>Hypotheses</a:t>
            </a:r>
            <a:r>
              <a:rPr lang="en-US" dirty="0"/>
              <a:t>:</a:t>
            </a:r>
          </a:p>
          <a:p>
            <a:pPr lvl="2"/>
            <a:r>
              <a:rPr lang="en-US" dirty="0"/>
              <a:t>Hypothesis 1: "Customers who have interacted with support more than once in the last 30 days are less likely to churn."</a:t>
            </a:r>
          </a:p>
          <a:p>
            <a:pPr lvl="2"/>
            <a:r>
              <a:rPr lang="en-US" dirty="0"/>
              <a:t>Hypothesis 2: "Loyalty program members are less likely to churn."</a:t>
            </a:r>
          </a:p>
          <a:p>
            <a:pPr lvl="1"/>
            <a:r>
              <a:rPr lang="en-US" b="1" dirty="0"/>
              <a:t>Key Questions</a:t>
            </a:r>
            <a:r>
              <a:rPr lang="en-US" dirty="0"/>
              <a:t>:</a:t>
            </a:r>
          </a:p>
          <a:p>
            <a:pPr lvl="2"/>
            <a:r>
              <a:rPr lang="en-US" dirty="0"/>
              <a:t>Which features are most indicative of churn?</a:t>
            </a:r>
          </a:p>
          <a:p>
            <a:pPr lvl="2"/>
            <a:r>
              <a:rPr lang="en-US" dirty="0"/>
              <a:t>What interventions are most effective in reducing churn</a:t>
            </a:r>
          </a:p>
          <a:p>
            <a:endParaRPr lang="en-IN" dirty="0"/>
          </a:p>
        </p:txBody>
      </p:sp>
    </p:spTree>
    <p:extLst>
      <p:ext uri="{BB962C8B-B14F-4D97-AF65-F5344CB8AC3E}">
        <p14:creationId xmlns:p14="http://schemas.microsoft.com/office/powerpoint/2010/main" val="253560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normAutofit fontScale="92500"/>
          </a:bodyPr>
          <a:lstStyle/>
          <a:p>
            <a:r>
              <a:rPr lang="en-US" b="1" dirty="0"/>
              <a:t>Step 6: Feasibility and Constraints</a:t>
            </a:r>
          </a:p>
          <a:p>
            <a:pPr lvl="1"/>
            <a:r>
              <a:rPr lang="en-US" b="1" dirty="0"/>
              <a:t>Feasibility</a:t>
            </a:r>
            <a:r>
              <a:rPr lang="en-US" dirty="0"/>
              <a:t>: The available data might be enough for a reasonable churn prediction model, though some predictive power could be lost without the social media data.</a:t>
            </a:r>
          </a:p>
          <a:p>
            <a:pPr lvl="1"/>
            <a:r>
              <a:rPr lang="en-US" b="1" dirty="0"/>
              <a:t>Constraints</a:t>
            </a:r>
            <a:r>
              <a:rPr lang="en-US" dirty="0"/>
              <a:t>: Budget limitations mean that only a basic intervention can be implemented within the timeframe.</a:t>
            </a:r>
          </a:p>
          <a:p>
            <a:r>
              <a:rPr lang="en-US" b="1" dirty="0"/>
              <a:t>Step 7: Plan for Data Collection and Analysis</a:t>
            </a:r>
          </a:p>
          <a:p>
            <a:pPr lvl="1"/>
            <a:r>
              <a:rPr lang="en-US" b="1" dirty="0"/>
              <a:t>Data Collection</a:t>
            </a:r>
            <a:r>
              <a:rPr lang="en-US" dirty="0"/>
              <a:t>: Access and clean transaction history and customer service data.</a:t>
            </a:r>
          </a:p>
          <a:p>
            <a:pPr lvl="1"/>
            <a:r>
              <a:rPr lang="en-US" b="1" dirty="0"/>
              <a:t>Analysis Plan</a:t>
            </a:r>
            <a:r>
              <a:rPr lang="en-US" dirty="0"/>
              <a:t>: Perform exploratory data analysis (EDA) to identify patterns and correlations. Select features that are likely to contribute to churn prediction.</a:t>
            </a:r>
          </a:p>
          <a:p>
            <a:pPr lvl="1"/>
            <a:r>
              <a:rPr lang="en-US" b="1" dirty="0"/>
              <a:t>Modeling</a:t>
            </a:r>
            <a:r>
              <a:rPr lang="en-US" dirty="0"/>
              <a:t>: Build a classification model (e.g., logistic regression or random forest) to predict churn probability for each customer</a:t>
            </a:r>
          </a:p>
          <a:p>
            <a:endParaRPr lang="en-IN" dirty="0"/>
          </a:p>
        </p:txBody>
      </p:sp>
    </p:spTree>
    <p:extLst>
      <p:ext uri="{BB962C8B-B14F-4D97-AF65-F5344CB8AC3E}">
        <p14:creationId xmlns:p14="http://schemas.microsoft.com/office/powerpoint/2010/main" val="2016510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Business Understanding Critical?</a:t>
            </a:r>
            <a:endParaRPr lang="en-IN"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b="1" dirty="0" smtClean="0"/>
              <a:t>Effective Problem Solving</a:t>
            </a:r>
            <a:r>
              <a:rPr lang="en-US" dirty="0" smtClean="0"/>
              <a:t>: It ensures that you are solving the right problem, with a clear direction, rather than focusing on irrelevant issues.</a:t>
            </a:r>
          </a:p>
          <a:p>
            <a:pPr marL="514350" indent="-514350">
              <a:buFont typeface="+mj-lt"/>
              <a:buAutoNum type="arabicPeriod"/>
            </a:pPr>
            <a:r>
              <a:rPr lang="en-US" b="1" dirty="0" smtClean="0"/>
              <a:t>Focused Data Collection</a:t>
            </a:r>
            <a:r>
              <a:rPr lang="en-US" dirty="0" smtClean="0"/>
              <a:t>: This helps you identify the types of data you need, which reduces the time spent on irrelevant or unhelpful data.</a:t>
            </a:r>
          </a:p>
          <a:p>
            <a:pPr marL="514350" indent="-514350">
              <a:buFont typeface="+mj-lt"/>
              <a:buAutoNum type="arabicPeriod"/>
            </a:pPr>
            <a:r>
              <a:rPr lang="en-US" b="1" dirty="0" smtClean="0"/>
              <a:t>Clear Communication</a:t>
            </a:r>
            <a:r>
              <a:rPr lang="en-US" dirty="0" smtClean="0"/>
              <a:t>: Helps in better communication with non-technical stakeholders, explaining how the data science work ties into broader business goals.</a:t>
            </a:r>
          </a:p>
          <a:p>
            <a:pPr marL="514350" indent="-514350">
              <a:buFont typeface="+mj-lt"/>
              <a:buAutoNum type="arabicPeriod"/>
            </a:pPr>
            <a:r>
              <a:rPr lang="en-US" b="1" dirty="0" smtClean="0"/>
              <a:t>Better Solution Alignment</a:t>
            </a:r>
            <a:r>
              <a:rPr lang="en-US" dirty="0" smtClean="0"/>
              <a:t>: It ensures that the solution you provide is practical and actionable in the context of the business.</a:t>
            </a:r>
            <a:endParaRPr lang="en-IN" dirty="0"/>
          </a:p>
        </p:txBody>
      </p:sp>
    </p:spTree>
    <p:extLst>
      <p:ext uri="{BB962C8B-B14F-4D97-AF65-F5344CB8AC3E}">
        <p14:creationId xmlns:p14="http://schemas.microsoft.com/office/powerpoint/2010/main" val="3515232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p:txBody>
          <a:bodyPr/>
          <a:lstStyle/>
          <a:p>
            <a:pPr algn="just"/>
            <a:r>
              <a:rPr lang="en-US" dirty="0" smtClean="0"/>
              <a:t>In data science, </a:t>
            </a:r>
            <a:r>
              <a:rPr lang="en-US" b="1" dirty="0" smtClean="0"/>
              <a:t>business understanding</a:t>
            </a:r>
            <a:r>
              <a:rPr lang="en-US" dirty="0" smtClean="0"/>
              <a:t> is the critical first step in the Data Science workflow, where the primary focus is </a:t>
            </a:r>
            <a:r>
              <a:rPr lang="en-US" dirty="0" smtClean="0"/>
              <a:t>to comprehend the business problem fully </a:t>
            </a:r>
            <a:r>
              <a:rPr lang="en-US" dirty="0" smtClean="0"/>
              <a:t>or opportunity that needs to be addressed. </a:t>
            </a:r>
            <a:endParaRPr lang="en-US" dirty="0" smtClean="0"/>
          </a:p>
          <a:p>
            <a:pPr algn="just"/>
            <a:r>
              <a:rPr lang="en-US" dirty="0" smtClean="0"/>
              <a:t>This </a:t>
            </a:r>
            <a:r>
              <a:rPr lang="en-US" dirty="0" smtClean="0"/>
              <a:t>step is essential for ensuring that the data analysis and modeling efforts are aligned with the organization’s strategic objectives and desired outcomes</a:t>
            </a:r>
            <a:r>
              <a:rPr lang="en-US" dirty="0" smtClean="0"/>
              <a:t>.</a:t>
            </a:r>
          </a:p>
          <a:p>
            <a:pPr algn="just"/>
            <a:r>
              <a:rPr lang="en-US" dirty="0" smtClean="0"/>
              <a:t> </a:t>
            </a:r>
            <a:r>
              <a:rPr lang="en-US" dirty="0" smtClean="0"/>
              <a:t>It involves defining the objectives, scope, and constraints of the project, as well as understanding the business context and key success factors.</a:t>
            </a:r>
            <a:endParaRPr lang="en-IN" dirty="0"/>
          </a:p>
        </p:txBody>
      </p:sp>
    </p:spTree>
    <p:extLst>
      <p:ext uri="{BB962C8B-B14F-4D97-AF65-F5344CB8AC3E}">
        <p14:creationId xmlns:p14="http://schemas.microsoft.com/office/powerpoint/2010/main" val="863766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business understanding typically involves in data science</a:t>
            </a:r>
            <a:endParaRPr lang="en-IN" dirty="0"/>
          </a:p>
        </p:txBody>
      </p:sp>
      <p:sp>
        <p:nvSpPr>
          <p:cNvPr id="3" name="Content Placeholder 2"/>
          <p:cNvSpPr>
            <a:spLocks noGrp="1"/>
          </p:cNvSpPr>
          <p:nvPr>
            <p:ph idx="1"/>
          </p:nvPr>
        </p:nvSpPr>
        <p:spPr/>
        <p:txBody>
          <a:bodyPr/>
          <a:lstStyle/>
          <a:p>
            <a:r>
              <a:rPr lang="en-IN" dirty="0" smtClean="0"/>
              <a:t>Defining the Business Problem</a:t>
            </a:r>
          </a:p>
          <a:p>
            <a:r>
              <a:rPr lang="en-US" dirty="0" smtClean="0"/>
              <a:t>Setting Objectives and Success Criteria</a:t>
            </a:r>
          </a:p>
          <a:p>
            <a:r>
              <a:rPr lang="en-IN" dirty="0" smtClean="0"/>
              <a:t>Understanding Stakeholder Requirements.</a:t>
            </a:r>
          </a:p>
          <a:p>
            <a:r>
              <a:rPr lang="en-IN" dirty="0" smtClean="0"/>
              <a:t>Identifying Constraints and Risks.</a:t>
            </a:r>
          </a:p>
          <a:p>
            <a:r>
              <a:rPr lang="en-IN" b="1" dirty="0" smtClean="0"/>
              <a:t>Understanding the Business Context</a:t>
            </a:r>
          </a:p>
          <a:p>
            <a:r>
              <a:rPr lang="en-US" dirty="0" smtClean="0"/>
              <a:t>Formulating the Data Science Problem</a:t>
            </a:r>
            <a:endParaRPr lang="en-IN" dirty="0" smtClean="0"/>
          </a:p>
          <a:p>
            <a:endParaRPr lang="en-IN" dirty="0"/>
          </a:p>
        </p:txBody>
      </p:sp>
    </p:spTree>
    <p:extLst>
      <p:ext uri="{BB962C8B-B14F-4D97-AF65-F5344CB8AC3E}">
        <p14:creationId xmlns:p14="http://schemas.microsoft.com/office/powerpoint/2010/main" val="4002475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Steps in Business Understanding</a:t>
            </a:r>
            <a:endParaRPr lang="en-IN" dirty="0"/>
          </a:p>
        </p:txBody>
      </p:sp>
      <p:sp>
        <p:nvSpPr>
          <p:cNvPr id="3" name="Content Placeholder 2"/>
          <p:cNvSpPr>
            <a:spLocks noGrp="1"/>
          </p:cNvSpPr>
          <p:nvPr>
            <p:ph idx="1"/>
          </p:nvPr>
        </p:nvSpPr>
        <p:spPr/>
        <p:txBody>
          <a:bodyPr/>
          <a:lstStyle/>
          <a:p>
            <a:pPr marL="514350" indent="-514350">
              <a:buFont typeface="+mj-lt"/>
              <a:buAutoNum type="arabicPeriod"/>
            </a:pPr>
            <a:r>
              <a:rPr lang="en-IN" dirty="0"/>
              <a:t>Understanding the Business </a:t>
            </a:r>
            <a:r>
              <a:rPr lang="en-IN" dirty="0" smtClean="0"/>
              <a:t>Context</a:t>
            </a:r>
          </a:p>
          <a:p>
            <a:pPr marL="514350" indent="-514350">
              <a:buFont typeface="+mj-lt"/>
              <a:buAutoNum type="arabicPeriod"/>
            </a:pPr>
            <a:r>
              <a:rPr lang="en-IN" dirty="0"/>
              <a:t>Defining the Business </a:t>
            </a:r>
            <a:r>
              <a:rPr lang="en-IN" dirty="0" smtClean="0"/>
              <a:t>Problem</a:t>
            </a:r>
          </a:p>
          <a:p>
            <a:pPr marL="514350" indent="-514350">
              <a:buFont typeface="+mj-lt"/>
              <a:buAutoNum type="arabicPeriod"/>
            </a:pPr>
            <a:r>
              <a:rPr lang="en-US" dirty="0"/>
              <a:t>Identifying Business Objectives and Success </a:t>
            </a:r>
            <a:r>
              <a:rPr lang="en-US" dirty="0" smtClean="0"/>
              <a:t>Metrics</a:t>
            </a:r>
          </a:p>
          <a:p>
            <a:pPr marL="514350" indent="-514350">
              <a:buFont typeface="+mj-lt"/>
              <a:buAutoNum type="arabicPeriod"/>
            </a:pPr>
            <a:r>
              <a:rPr lang="en-IN" dirty="0"/>
              <a:t>Gathering Business </a:t>
            </a:r>
            <a:r>
              <a:rPr lang="en-IN" dirty="0" smtClean="0"/>
              <a:t>Requirements</a:t>
            </a:r>
          </a:p>
          <a:p>
            <a:pPr marL="514350" indent="-514350">
              <a:buFont typeface="+mj-lt"/>
              <a:buAutoNum type="arabicPeriod"/>
            </a:pPr>
            <a:r>
              <a:rPr lang="en-US" dirty="0"/>
              <a:t>Formulating Hypotheses and Data </a:t>
            </a:r>
            <a:r>
              <a:rPr lang="en-US" dirty="0" smtClean="0"/>
              <a:t>Questions</a:t>
            </a:r>
          </a:p>
          <a:p>
            <a:pPr marL="514350" indent="-514350">
              <a:buFont typeface="+mj-lt"/>
              <a:buAutoNum type="arabicPeriod"/>
            </a:pPr>
            <a:r>
              <a:rPr lang="en-IN" dirty="0"/>
              <a:t>Setting Feasibility and </a:t>
            </a:r>
            <a:r>
              <a:rPr lang="en-IN" dirty="0" smtClean="0"/>
              <a:t>Constraints</a:t>
            </a:r>
          </a:p>
          <a:p>
            <a:pPr marL="514350" indent="-514350">
              <a:buFont typeface="+mj-lt"/>
              <a:buAutoNum type="arabicPeriod"/>
            </a:pPr>
            <a:r>
              <a:rPr lang="en-US" dirty="0"/>
              <a:t>Creating a Plan for Data Collection and Analysis</a:t>
            </a:r>
            <a:endParaRPr lang="en-IN" dirty="0"/>
          </a:p>
        </p:txBody>
      </p:sp>
    </p:spTree>
    <p:extLst>
      <p:ext uri="{BB962C8B-B14F-4D97-AF65-F5344CB8AC3E}">
        <p14:creationId xmlns:p14="http://schemas.microsoft.com/office/powerpoint/2010/main" val="4177152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Understanding the Business Context</a:t>
            </a:r>
            <a:br>
              <a:rPr lang="en-IN" dirty="0"/>
            </a:br>
            <a:endParaRPr lang="en-IN" dirty="0"/>
          </a:p>
        </p:txBody>
      </p:sp>
      <p:sp>
        <p:nvSpPr>
          <p:cNvPr id="3" name="Content Placeholder 2"/>
          <p:cNvSpPr>
            <a:spLocks noGrp="1"/>
          </p:cNvSpPr>
          <p:nvPr>
            <p:ph idx="1"/>
          </p:nvPr>
        </p:nvSpPr>
        <p:spPr/>
        <p:txBody>
          <a:bodyPr>
            <a:normAutofit lnSpcReduction="10000"/>
          </a:bodyPr>
          <a:lstStyle/>
          <a:p>
            <a:pPr algn="just"/>
            <a:r>
              <a:rPr lang="en-US" dirty="0"/>
              <a:t>This step involves a deep understanding of the business, its objectives, and its challenges. This is done by engaging with stakeholders, including business leaders, domain experts, and other team members, to understand the problem they are trying to solve.</a:t>
            </a:r>
          </a:p>
          <a:p>
            <a:pPr lvl="1" algn="just"/>
            <a:r>
              <a:rPr lang="en-US" b="1" dirty="0"/>
              <a:t>Example:</a:t>
            </a:r>
            <a:r>
              <a:rPr lang="en-US" dirty="0"/>
              <a:t> Let’s consider a retail business that wants to improve its </a:t>
            </a:r>
            <a:r>
              <a:rPr lang="en-US" b="1" dirty="0"/>
              <a:t>customer retention</a:t>
            </a:r>
            <a:r>
              <a:rPr lang="en-US" dirty="0"/>
              <a:t>. The business objective might be to reduce customer churn (the percentage of customers who stop buying products over a given period). The business understanding phase would involve:</a:t>
            </a:r>
          </a:p>
          <a:p>
            <a:pPr lvl="2" algn="just"/>
            <a:r>
              <a:rPr lang="en-US" dirty="0"/>
              <a:t>Understanding the importance of customer retention to overall profitability.</a:t>
            </a:r>
          </a:p>
          <a:p>
            <a:pPr lvl="2" algn="just"/>
            <a:r>
              <a:rPr lang="en-US" dirty="0"/>
              <a:t>Identifying key drivers of churn (e.g., poor customer service, price competition, lack of product satisfaction).</a:t>
            </a:r>
          </a:p>
          <a:p>
            <a:pPr lvl="2" algn="just"/>
            <a:r>
              <a:rPr lang="en-US" dirty="0"/>
              <a:t>Discussing goals like reducing churn by 10% over the next year, which directly impacts the bottom line.</a:t>
            </a:r>
          </a:p>
          <a:p>
            <a:pPr algn="just"/>
            <a:endParaRPr lang="en-IN" dirty="0"/>
          </a:p>
        </p:txBody>
      </p:sp>
    </p:spTree>
    <p:extLst>
      <p:ext uri="{BB962C8B-B14F-4D97-AF65-F5344CB8AC3E}">
        <p14:creationId xmlns:p14="http://schemas.microsoft.com/office/powerpoint/2010/main" val="186581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Defining the Business </a:t>
            </a:r>
            <a:r>
              <a:rPr lang="en-IN" dirty="0" smtClean="0"/>
              <a:t>Problem</a:t>
            </a:r>
            <a:endParaRPr lang="en-IN" dirty="0"/>
          </a:p>
        </p:txBody>
      </p:sp>
      <p:sp>
        <p:nvSpPr>
          <p:cNvPr id="3" name="Content Placeholder 2"/>
          <p:cNvSpPr>
            <a:spLocks noGrp="1"/>
          </p:cNvSpPr>
          <p:nvPr>
            <p:ph idx="1"/>
          </p:nvPr>
        </p:nvSpPr>
        <p:spPr/>
        <p:txBody>
          <a:bodyPr>
            <a:normAutofit fontScale="92500"/>
          </a:bodyPr>
          <a:lstStyle/>
          <a:p>
            <a:r>
              <a:rPr lang="en-US" dirty="0"/>
              <a:t>Translating the business goals into specific, actionable data science problems is crucial. In this step, the data scientist works with the business to define the problem and establish a clear problem statement that can be approached with data science methods like machine learning, statistics, or optimization.</a:t>
            </a:r>
          </a:p>
          <a:p>
            <a:r>
              <a:rPr lang="en-US" b="1" dirty="0"/>
              <a:t>Example:</a:t>
            </a:r>
            <a:r>
              <a:rPr lang="en-US" dirty="0"/>
              <a:t> If the retail company wants to reduce churn, the </a:t>
            </a:r>
            <a:r>
              <a:rPr lang="en-US" b="1" dirty="0"/>
              <a:t>business problem</a:t>
            </a:r>
            <a:r>
              <a:rPr lang="en-US" dirty="0"/>
              <a:t> could be stated as:</a:t>
            </a:r>
          </a:p>
          <a:p>
            <a:r>
              <a:rPr lang="en-US" dirty="0"/>
              <a:t>"Identify the factors that contribute to customer churn and predict which customers are at risk of leaving, so we can intervene before they churn." This problem can be addressed using predictive modeling, where the objective is to predict the likelihood of a customer churning</a:t>
            </a:r>
          </a:p>
          <a:p>
            <a:endParaRPr lang="en-IN" dirty="0"/>
          </a:p>
        </p:txBody>
      </p:sp>
    </p:spTree>
    <p:extLst>
      <p:ext uri="{BB962C8B-B14F-4D97-AF65-F5344CB8AC3E}">
        <p14:creationId xmlns:p14="http://schemas.microsoft.com/office/powerpoint/2010/main" val="3122039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Business Objectives and Success Metrics</a:t>
            </a:r>
            <a:endParaRPr lang="en-IN" dirty="0"/>
          </a:p>
        </p:txBody>
      </p:sp>
      <p:sp>
        <p:nvSpPr>
          <p:cNvPr id="3" name="Content Placeholder 2"/>
          <p:cNvSpPr>
            <a:spLocks noGrp="1"/>
          </p:cNvSpPr>
          <p:nvPr>
            <p:ph idx="1"/>
          </p:nvPr>
        </p:nvSpPr>
        <p:spPr/>
        <p:txBody>
          <a:bodyPr>
            <a:normAutofit fontScale="92500" lnSpcReduction="20000"/>
          </a:bodyPr>
          <a:lstStyle/>
          <a:p>
            <a:r>
              <a:rPr lang="en-US" dirty="0"/>
              <a:t>Once the problem is defined, the next step is to clarify the objectives and determine how success will be measured. These are typically framed using key performance indicators (KPIs) or specific outcomes that the business wants to achieve.</a:t>
            </a:r>
          </a:p>
          <a:p>
            <a:r>
              <a:rPr lang="en-US" b="1" dirty="0"/>
              <a:t>Example:</a:t>
            </a:r>
            <a:r>
              <a:rPr lang="en-US" dirty="0"/>
              <a:t> In the case of customer churn prediction:</a:t>
            </a:r>
          </a:p>
          <a:p>
            <a:r>
              <a:rPr lang="en-US" b="1" dirty="0"/>
              <a:t>Objective:</a:t>
            </a:r>
            <a:r>
              <a:rPr lang="en-US" dirty="0"/>
              <a:t> Reduce churn by 10% in the next year.</a:t>
            </a:r>
          </a:p>
          <a:p>
            <a:r>
              <a:rPr lang="en-US" b="1" dirty="0"/>
              <a:t>Success Metrics:</a:t>
            </a:r>
            <a:endParaRPr lang="en-US" dirty="0"/>
          </a:p>
          <a:p>
            <a:pPr lvl="1"/>
            <a:r>
              <a:rPr lang="en-US" b="1" dirty="0"/>
              <a:t>Precision/Recall of the churn prediction model</a:t>
            </a:r>
            <a:r>
              <a:rPr lang="en-US" dirty="0"/>
              <a:t>: A higher precision ensures that the business is targeting the right customers for retention efforts.</a:t>
            </a:r>
          </a:p>
          <a:p>
            <a:pPr lvl="1"/>
            <a:r>
              <a:rPr lang="en-US" b="1" dirty="0"/>
              <a:t>Cost savings</a:t>
            </a:r>
            <a:r>
              <a:rPr lang="en-US" dirty="0"/>
              <a:t>: How much money can be saved by preventing churned customers from leaving?</a:t>
            </a:r>
          </a:p>
          <a:p>
            <a:pPr lvl="1"/>
            <a:r>
              <a:rPr lang="en-US" b="1" dirty="0"/>
              <a:t>Customer retention rate</a:t>
            </a:r>
            <a:r>
              <a:rPr lang="en-US" dirty="0"/>
              <a:t>: After implementing strategies, the business measures whether the churn rate has decreased as targeted</a:t>
            </a:r>
          </a:p>
          <a:p>
            <a:endParaRPr lang="en-IN" dirty="0"/>
          </a:p>
        </p:txBody>
      </p:sp>
    </p:spTree>
    <p:extLst>
      <p:ext uri="{BB962C8B-B14F-4D97-AF65-F5344CB8AC3E}">
        <p14:creationId xmlns:p14="http://schemas.microsoft.com/office/powerpoint/2010/main" val="3086167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Gathering Business Requirements</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r>
              <a:rPr lang="en-US" dirty="0"/>
              <a:t>In this step, the data scientist and business stakeholders discuss the key requirements, constraints, and resources available for the project. This might include understanding what data is available, the timeline for delivery, and any constraints (e.g., budget, regulations, etc.).</a:t>
            </a:r>
          </a:p>
          <a:p>
            <a:r>
              <a:rPr lang="en-US" b="1" dirty="0"/>
              <a:t>Example:</a:t>
            </a:r>
            <a:r>
              <a:rPr lang="en-US" dirty="0"/>
              <a:t> The retail company might have access to customer transaction data, demographic data, and customer service interaction data. However, they may not have detailed social media data or real-time data on customer behavior. Understanding these data limitations is crucial for defining the scope of the analysis.</a:t>
            </a:r>
          </a:p>
          <a:p>
            <a:r>
              <a:rPr lang="en-US" dirty="0"/>
              <a:t>Additionally, the company might have a strict timeline to reduce churn by the next quarter, which means the data scientist needs to plan accordingly for model development and testing</a:t>
            </a:r>
          </a:p>
          <a:p>
            <a:endParaRPr lang="en-IN" dirty="0"/>
          </a:p>
        </p:txBody>
      </p:sp>
    </p:spTree>
    <p:extLst>
      <p:ext uri="{BB962C8B-B14F-4D97-AF65-F5344CB8AC3E}">
        <p14:creationId xmlns:p14="http://schemas.microsoft.com/office/powerpoint/2010/main" val="3303105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Formulating Hypotheses and Data Questions</a:t>
            </a:r>
            <a:br>
              <a:rPr lang="en-US" dirty="0"/>
            </a:br>
            <a:endParaRPr lang="en-IN" dirty="0"/>
          </a:p>
        </p:txBody>
      </p:sp>
      <p:sp>
        <p:nvSpPr>
          <p:cNvPr id="3" name="Content Placeholder 2"/>
          <p:cNvSpPr>
            <a:spLocks noGrp="1"/>
          </p:cNvSpPr>
          <p:nvPr>
            <p:ph idx="1"/>
          </p:nvPr>
        </p:nvSpPr>
        <p:spPr/>
        <p:txBody>
          <a:bodyPr>
            <a:normAutofit lnSpcReduction="10000"/>
          </a:bodyPr>
          <a:lstStyle/>
          <a:p>
            <a:r>
              <a:rPr lang="en-US" dirty="0"/>
              <a:t>Once the business problem is clear, the next step is to generate hypotheses or key questions that need to be answered using the data. These questions will help guide the data analysis and model-building process.</a:t>
            </a:r>
          </a:p>
          <a:p>
            <a:pPr lvl="1"/>
            <a:r>
              <a:rPr lang="en-US" b="1" dirty="0"/>
              <a:t>Example:</a:t>
            </a:r>
            <a:r>
              <a:rPr lang="en-US" dirty="0"/>
              <a:t> Hypotheses for the churn problem could include:</a:t>
            </a:r>
          </a:p>
          <a:p>
            <a:pPr lvl="2"/>
            <a:r>
              <a:rPr lang="en-US" b="1" dirty="0"/>
              <a:t>Hypothesis 1:</a:t>
            </a:r>
            <a:r>
              <a:rPr lang="en-US" dirty="0"/>
              <a:t> Customers who have fewer than 3 interactions with customer support are more likely to churn.</a:t>
            </a:r>
          </a:p>
          <a:p>
            <a:pPr lvl="2"/>
            <a:r>
              <a:rPr lang="en-US" b="1" dirty="0"/>
              <a:t>Hypothesis 2:</a:t>
            </a:r>
            <a:r>
              <a:rPr lang="en-US" dirty="0"/>
              <a:t> Customers who have made purchases in the last 30 days are less likely to churn.</a:t>
            </a:r>
          </a:p>
          <a:p>
            <a:pPr lvl="2"/>
            <a:r>
              <a:rPr lang="en-US" b="1" dirty="0"/>
              <a:t>Hypothesis 3:</a:t>
            </a:r>
            <a:r>
              <a:rPr lang="en-US" dirty="0"/>
              <a:t> Customers with a higher lifetime value are less likely to churn</a:t>
            </a:r>
          </a:p>
          <a:p>
            <a:r>
              <a:rPr lang="en-US" dirty="0"/>
              <a:t>These hypotheses are essential for data exploration, feature engineering, and model building in the next phases of the project</a:t>
            </a:r>
            <a:endParaRPr lang="en-IN" dirty="0"/>
          </a:p>
        </p:txBody>
      </p:sp>
    </p:spTree>
    <p:extLst>
      <p:ext uri="{BB962C8B-B14F-4D97-AF65-F5344CB8AC3E}">
        <p14:creationId xmlns:p14="http://schemas.microsoft.com/office/powerpoint/2010/main" val="545750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1637</Words>
  <Application>Microsoft Office PowerPoint</Application>
  <PresentationFormat>Widescreen</PresentationFormat>
  <Paragraphs>101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Business Understanding </vt:lpstr>
      <vt:lpstr>Introduction</vt:lpstr>
      <vt:lpstr>what business understanding typically involves in data science</vt:lpstr>
      <vt:lpstr>Key Steps in Business Understanding</vt:lpstr>
      <vt:lpstr>Understanding the Business Context </vt:lpstr>
      <vt:lpstr>Defining the Business Problem</vt:lpstr>
      <vt:lpstr>Identifying Business Objectives and Success Metrics</vt:lpstr>
      <vt:lpstr>Gathering Business Requirements </vt:lpstr>
      <vt:lpstr>Formulating Hypotheses and Data Questions </vt:lpstr>
      <vt:lpstr>Setting Feasibility and Constraints </vt:lpstr>
      <vt:lpstr>Creating a Plan for Data Collection and Analysis </vt:lpstr>
      <vt:lpstr>Detailed Example: A Retail Business Reducing Customer Churn</vt:lpstr>
      <vt:lpstr>Cont..</vt:lpstr>
      <vt:lpstr>Cont.</vt:lpstr>
      <vt:lpstr>Why is Business Understanding Critical?</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Understanding</dc:title>
  <dc:creator>cse</dc:creator>
  <cp:lastModifiedBy>cse</cp:lastModifiedBy>
  <cp:revision>6</cp:revision>
  <dcterms:created xsi:type="dcterms:W3CDTF">2025-02-27T06:31:44Z</dcterms:created>
  <dcterms:modified xsi:type="dcterms:W3CDTF">2025-03-01T08:14:29Z</dcterms:modified>
</cp:coreProperties>
</file>