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63" r:id="rId9"/>
    <p:sldId id="264" r:id="rId10"/>
    <p:sldId id="265" r:id="rId11"/>
    <p:sldId id="267"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AC7155EC-4C3F-44CA-AAA5-A99D15965C3E}" type="datetimeFigureOut">
              <a:rPr lang="en-IN" smtClean="0"/>
              <a:t>18-02-2025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94DE817-ACC6-4E16-AFEE-779049F42620}" type="slidenum">
              <a:rPr lang="en-IN" smtClean="0"/>
              <a:t>‹#›</a:t>
            </a:fld>
            <a:endParaRPr lang="en-IN"/>
          </a:p>
        </p:txBody>
      </p:sp>
    </p:spTree>
    <p:extLst>
      <p:ext uri="{BB962C8B-B14F-4D97-AF65-F5344CB8AC3E}">
        <p14:creationId xmlns:p14="http://schemas.microsoft.com/office/powerpoint/2010/main" val="965616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C7155EC-4C3F-44CA-AAA5-A99D15965C3E}" type="datetimeFigureOut">
              <a:rPr lang="en-IN" smtClean="0"/>
              <a:t>18-02-2025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94DE817-ACC6-4E16-AFEE-779049F42620}" type="slidenum">
              <a:rPr lang="en-IN" smtClean="0"/>
              <a:t>‹#›</a:t>
            </a:fld>
            <a:endParaRPr lang="en-IN"/>
          </a:p>
        </p:txBody>
      </p:sp>
    </p:spTree>
    <p:extLst>
      <p:ext uri="{BB962C8B-B14F-4D97-AF65-F5344CB8AC3E}">
        <p14:creationId xmlns:p14="http://schemas.microsoft.com/office/powerpoint/2010/main" val="1148957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C7155EC-4C3F-44CA-AAA5-A99D15965C3E}" type="datetimeFigureOut">
              <a:rPr lang="en-IN" smtClean="0"/>
              <a:t>18-02-2025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94DE817-ACC6-4E16-AFEE-779049F42620}" type="slidenum">
              <a:rPr lang="en-IN" smtClean="0"/>
              <a:t>‹#›</a:t>
            </a:fld>
            <a:endParaRPr lang="en-IN"/>
          </a:p>
        </p:txBody>
      </p:sp>
    </p:spTree>
    <p:extLst>
      <p:ext uri="{BB962C8B-B14F-4D97-AF65-F5344CB8AC3E}">
        <p14:creationId xmlns:p14="http://schemas.microsoft.com/office/powerpoint/2010/main" val="1786181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C7155EC-4C3F-44CA-AAA5-A99D15965C3E}" type="datetimeFigureOut">
              <a:rPr lang="en-IN" smtClean="0"/>
              <a:t>18-02-2025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94DE817-ACC6-4E16-AFEE-779049F42620}" type="slidenum">
              <a:rPr lang="en-IN" smtClean="0"/>
              <a:t>‹#›</a:t>
            </a:fld>
            <a:endParaRPr lang="en-IN"/>
          </a:p>
        </p:txBody>
      </p:sp>
    </p:spTree>
    <p:extLst>
      <p:ext uri="{BB962C8B-B14F-4D97-AF65-F5344CB8AC3E}">
        <p14:creationId xmlns:p14="http://schemas.microsoft.com/office/powerpoint/2010/main" val="2199303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C7155EC-4C3F-44CA-AAA5-A99D15965C3E}" type="datetimeFigureOut">
              <a:rPr lang="en-IN" smtClean="0"/>
              <a:t>18-02-2025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94DE817-ACC6-4E16-AFEE-779049F42620}" type="slidenum">
              <a:rPr lang="en-IN" smtClean="0"/>
              <a:t>‹#›</a:t>
            </a:fld>
            <a:endParaRPr lang="en-IN"/>
          </a:p>
        </p:txBody>
      </p:sp>
    </p:spTree>
    <p:extLst>
      <p:ext uri="{BB962C8B-B14F-4D97-AF65-F5344CB8AC3E}">
        <p14:creationId xmlns:p14="http://schemas.microsoft.com/office/powerpoint/2010/main" val="2367892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C7155EC-4C3F-44CA-AAA5-A99D15965C3E}" type="datetimeFigureOut">
              <a:rPr lang="en-IN" smtClean="0"/>
              <a:t>18-02-2025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94DE817-ACC6-4E16-AFEE-779049F42620}" type="slidenum">
              <a:rPr lang="en-IN" smtClean="0"/>
              <a:t>‹#›</a:t>
            </a:fld>
            <a:endParaRPr lang="en-IN"/>
          </a:p>
        </p:txBody>
      </p:sp>
    </p:spTree>
    <p:extLst>
      <p:ext uri="{BB962C8B-B14F-4D97-AF65-F5344CB8AC3E}">
        <p14:creationId xmlns:p14="http://schemas.microsoft.com/office/powerpoint/2010/main" val="315250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C7155EC-4C3F-44CA-AAA5-A99D15965C3E}" type="datetimeFigureOut">
              <a:rPr lang="en-IN" smtClean="0"/>
              <a:t>18-02-2025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94DE817-ACC6-4E16-AFEE-779049F42620}" type="slidenum">
              <a:rPr lang="en-IN" smtClean="0"/>
              <a:t>‹#›</a:t>
            </a:fld>
            <a:endParaRPr lang="en-IN"/>
          </a:p>
        </p:txBody>
      </p:sp>
    </p:spTree>
    <p:extLst>
      <p:ext uri="{BB962C8B-B14F-4D97-AF65-F5344CB8AC3E}">
        <p14:creationId xmlns:p14="http://schemas.microsoft.com/office/powerpoint/2010/main" val="1823227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AC7155EC-4C3F-44CA-AAA5-A99D15965C3E}" type="datetimeFigureOut">
              <a:rPr lang="en-IN" smtClean="0"/>
              <a:t>18-02-2025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94DE817-ACC6-4E16-AFEE-779049F42620}" type="slidenum">
              <a:rPr lang="en-IN" smtClean="0"/>
              <a:t>‹#›</a:t>
            </a:fld>
            <a:endParaRPr lang="en-IN"/>
          </a:p>
        </p:txBody>
      </p:sp>
    </p:spTree>
    <p:extLst>
      <p:ext uri="{BB962C8B-B14F-4D97-AF65-F5344CB8AC3E}">
        <p14:creationId xmlns:p14="http://schemas.microsoft.com/office/powerpoint/2010/main" val="2419834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7155EC-4C3F-44CA-AAA5-A99D15965C3E}" type="datetimeFigureOut">
              <a:rPr lang="en-IN" smtClean="0"/>
              <a:t>18-02-2025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94DE817-ACC6-4E16-AFEE-779049F42620}" type="slidenum">
              <a:rPr lang="en-IN" smtClean="0"/>
              <a:t>‹#›</a:t>
            </a:fld>
            <a:endParaRPr lang="en-IN"/>
          </a:p>
        </p:txBody>
      </p:sp>
    </p:spTree>
    <p:extLst>
      <p:ext uri="{BB962C8B-B14F-4D97-AF65-F5344CB8AC3E}">
        <p14:creationId xmlns:p14="http://schemas.microsoft.com/office/powerpoint/2010/main" val="1744103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C7155EC-4C3F-44CA-AAA5-A99D15965C3E}" type="datetimeFigureOut">
              <a:rPr lang="en-IN" smtClean="0"/>
              <a:t>18-02-2025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94DE817-ACC6-4E16-AFEE-779049F42620}" type="slidenum">
              <a:rPr lang="en-IN" smtClean="0"/>
              <a:t>‹#›</a:t>
            </a:fld>
            <a:endParaRPr lang="en-IN"/>
          </a:p>
        </p:txBody>
      </p:sp>
    </p:spTree>
    <p:extLst>
      <p:ext uri="{BB962C8B-B14F-4D97-AF65-F5344CB8AC3E}">
        <p14:creationId xmlns:p14="http://schemas.microsoft.com/office/powerpoint/2010/main" val="3884287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C7155EC-4C3F-44CA-AAA5-A99D15965C3E}" type="datetimeFigureOut">
              <a:rPr lang="en-IN" smtClean="0"/>
              <a:t>18-02-2025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94DE817-ACC6-4E16-AFEE-779049F42620}" type="slidenum">
              <a:rPr lang="en-IN" smtClean="0"/>
              <a:t>‹#›</a:t>
            </a:fld>
            <a:endParaRPr lang="en-IN"/>
          </a:p>
        </p:txBody>
      </p:sp>
    </p:spTree>
    <p:extLst>
      <p:ext uri="{BB962C8B-B14F-4D97-AF65-F5344CB8AC3E}">
        <p14:creationId xmlns:p14="http://schemas.microsoft.com/office/powerpoint/2010/main" val="3449430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7155EC-4C3F-44CA-AAA5-A99D15965C3E}" type="datetimeFigureOut">
              <a:rPr lang="en-IN" smtClean="0"/>
              <a:t>18-02-2025</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4DE817-ACC6-4E16-AFEE-779049F42620}" type="slidenum">
              <a:rPr lang="en-IN" smtClean="0"/>
              <a:t>‹#›</a:t>
            </a:fld>
            <a:endParaRPr lang="en-IN"/>
          </a:p>
        </p:txBody>
      </p:sp>
    </p:spTree>
    <p:extLst>
      <p:ext uri="{BB962C8B-B14F-4D97-AF65-F5344CB8AC3E}">
        <p14:creationId xmlns:p14="http://schemas.microsoft.com/office/powerpoint/2010/main" val="13926584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Data Science Methodology</a:t>
            </a:r>
            <a:endParaRPr lang="en-IN" dirty="0"/>
          </a:p>
        </p:txBody>
      </p:sp>
      <p:sp>
        <p:nvSpPr>
          <p:cNvPr id="3" name="Subtitle 2"/>
          <p:cNvSpPr>
            <a:spLocks noGrp="1"/>
          </p:cNvSpPr>
          <p:nvPr>
            <p:ph type="subTitle" idx="1"/>
          </p:nvPr>
        </p:nvSpPr>
        <p:spPr/>
        <p:txBody>
          <a:bodyPr/>
          <a:lstStyle/>
          <a:p>
            <a:r>
              <a:rPr lang="en-IN" dirty="0" smtClean="0"/>
              <a:t>Prof Savita Sheoran</a:t>
            </a:r>
          </a:p>
          <a:p>
            <a:r>
              <a:rPr lang="en-IN" dirty="0" smtClean="0"/>
              <a:t>Indira Gandhi University Meerpur, Rewari</a:t>
            </a:r>
          </a:p>
          <a:p>
            <a:endParaRPr lang="en-IN" dirty="0"/>
          </a:p>
        </p:txBody>
      </p:sp>
    </p:spTree>
    <p:extLst>
      <p:ext uri="{BB962C8B-B14F-4D97-AF65-F5344CB8AC3E}">
        <p14:creationId xmlns:p14="http://schemas.microsoft.com/office/powerpoint/2010/main" val="831862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Model Deployment</a:t>
            </a:r>
            <a:endParaRPr lang="en-IN" dirty="0" smtClean="0"/>
          </a:p>
        </p:txBody>
      </p:sp>
      <p:sp>
        <p:nvSpPr>
          <p:cNvPr id="3" name="Content Placeholder 2"/>
          <p:cNvSpPr>
            <a:spLocks noGrp="1"/>
          </p:cNvSpPr>
          <p:nvPr>
            <p:ph idx="1"/>
          </p:nvPr>
        </p:nvSpPr>
        <p:spPr/>
        <p:txBody>
          <a:bodyPr>
            <a:normAutofit fontScale="92500" lnSpcReduction="20000"/>
          </a:bodyPr>
          <a:lstStyle/>
          <a:p>
            <a:r>
              <a:rPr lang="en-US" dirty="0" smtClean="0"/>
              <a:t>Once a model is trained and evaluated, it is time to </a:t>
            </a:r>
            <a:r>
              <a:rPr lang="en-US" b="1" dirty="0" smtClean="0"/>
              <a:t>deploy the model</a:t>
            </a:r>
            <a:r>
              <a:rPr lang="en-US" dirty="0" smtClean="0"/>
              <a:t> into production. This allows the model to make predictions in real-time or batch mode based on new data.</a:t>
            </a:r>
          </a:p>
          <a:p>
            <a:r>
              <a:rPr lang="en-US" b="1" dirty="0" smtClean="0"/>
              <a:t>Key Tasks:</a:t>
            </a:r>
          </a:p>
          <a:p>
            <a:pPr lvl="1"/>
            <a:r>
              <a:rPr lang="en-US" b="1" dirty="0" smtClean="0"/>
              <a:t>Deployment Strategy:</a:t>
            </a:r>
            <a:r>
              <a:rPr lang="en-US" dirty="0" smtClean="0"/>
              <a:t> Choose how the model will be deployed. It could be embedded into an application, deployed via a cloud service, or used to generate batch predictions.</a:t>
            </a:r>
          </a:p>
          <a:p>
            <a:pPr lvl="1"/>
            <a:r>
              <a:rPr lang="en-US" b="1" dirty="0" smtClean="0"/>
              <a:t>Monitoring and Maintenance:</a:t>
            </a:r>
            <a:r>
              <a:rPr lang="en-US" dirty="0" smtClean="0"/>
              <a:t> Monitor the model’s performance over time. Ensure it continues to make accurate predictions and retrain it if the data distribution changes (data drift).</a:t>
            </a:r>
          </a:p>
          <a:p>
            <a:pPr lvl="1"/>
            <a:r>
              <a:rPr lang="en-US" b="1" dirty="0" smtClean="0"/>
              <a:t>Scalability:</a:t>
            </a:r>
            <a:r>
              <a:rPr lang="en-US" dirty="0" smtClean="0"/>
              <a:t> Ensure the model can handle large volumes of incoming data if needed.</a:t>
            </a:r>
          </a:p>
          <a:p>
            <a:r>
              <a:rPr lang="en-US" b="1" dirty="0" smtClean="0"/>
              <a:t>Example:</a:t>
            </a:r>
          </a:p>
          <a:p>
            <a:pPr lvl="1"/>
            <a:r>
              <a:rPr lang="en-US" dirty="0" smtClean="0"/>
              <a:t>In churn prediction, the deployed model could predict customer churn on a daily basis and trigger automated retention actions, such as offering discounts or sending personalized messages.</a:t>
            </a:r>
          </a:p>
          <a:p>
            <a:pPr marL="0" indent="0">
              <a:buNone/>
            </a:pPr>
            <a:endParaRPr lang="en-IN" dirty="0" smtClean="0"/>
          </a:p>
        </p:txBody>
      </p:sp>
    </p:spTree>
    <p:extLst>
      <p:ext uri="{BB962C8B-B14F-4D97-AF65-F5344CB8AC3E}">
        <p14:creationId xmlns:p14="http://schemas.microsoft.com/office/powerpoint/2010/main" val="20958676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Communication and Reporting</a:t>
            </a:r>
            <a:endParaRPr lang="en-IN" dirty="0" smtClean="0"/>
          </a:p>
        </p:txBody>
      </p:sp>
      <p:sp>
        <p:nvSpPr>
          <p:cNvPr id="3" name="Content Placeholder 2"/>
          <p:cNvSpPr>
            <a:spLocks noGrp="1"/>
          </p:cNvSpPr>
          <p:nvPr>
            <p:ph idx="1"/>
          </p:nvPr>
        </p:nvSpPr>
        <p:spPr/>
        <p:txBody>
          <a:bodyPr>
            <a:normAutofit fontScale="85000" lnSpcReduction="20000"/>
          </a:bodyPr>
          <a:lstStyle/>
          <a:p>
            <a:pPr marL="514350" indent="-514350">
              <a:buFont typeface="+mj-lt"/>
              <a:buAutoNum type="arabicPeriod"/>
            </a:pPr>
            <a:endParaRPr lang="en-IN" dirty="0" smtClean="0"/>
          </a:p>
          <a:p>
            <a:r>
              <a:rPr lang="en-US" dirty="0" smtClean="0"/>
              <a:t>Effective communication is key to ensuring that the insights and models you’ve built are actionable for stakeholders.</a:t>
            </a:r>
          </a:p>
          <a:p>
            <a:r>
              <a:rPr lang="en-US" b="1" dirty="0" smtClean="0"/>
              <a:t>Key Tasks:</a:t>
            </a:r>
          </a:p>
          <a:p>
            <a:pPr lvl="1"/>
            <a:r>
              <a:rPr lang="en-US" b="1" dirty="0" smtClean="0"/>
              <a:t>Data Visualization:</a:t>
            </a:r>
            <a:r>
              <a:rPr lang="en-US" dirty="0" smtClean="0"/>
              <a:t> Present key insights from the data analysis and model evaluation through charts, graphs, and dashboards.</a:t>
            </a:r>
          </a:p>
          <a:p>
            <a:pPr lvl="1"/>
            <a:r>
              <a:rPr lang="en-US" b="1" dirty="0" smtClean="0"/>
              <a:t>Report Generation:</a:t>
            </a:r>
            <a:r>
              <a:rPr lang="en-US" dirty="0" smtClean="0"/>
              <a:t> Write clear reports that describe the methodology, results, and implications of the analysis.</a:t>
            </a:r>
          </a:p>
          <a:p>
            <a:pPr lvl="1"/>
            <a:r>
              <a:rPr lang="en-US" b="1" dirty="0" smtClean="0"/>
              <a:t>Presentation:</a:t>
            </a:r>
            <a:r>
              <a:rPr lang="en-US" dirty="0" smtClean="0"/>
              <a:t> Present findings to stakeholders and provide actionable recommendations based on data insights.</a:t>
            </a:r>
          </a:p>
          <a:p>
            <a:r>
              <a:rPr lang="en-US" b="1" dirty="0" smtClean="0"/>
              <a:t>Example:</a:t>
            </a:r>
          </a:p>
          <a:p>
            <a:pPr lvl="1"/>
            <a:r>
              <a:rPr lang="en-US" dirty="0" smtClean="0"/>
              <a:t>For churn prediction, you might present to the business team that "customers aged 25-30 who haven’t interacted with customer service in the past six months have a 15% higher chance of churning." Then, provide recommendations to target these customers with retention efforts.</a:t>
            </a:r>
            <a:endParaRPr lang="en-US" dirty="0"/>
          </a:p>
        </p:txBody>
      </p:sp>
    </p:spTree>
    <p:extLst>
      <p:ext uri="{BB962C8B-B14F-4D97-AF65-F5344CB8AC3E}">
        <p14:creationId xmlns:p14="http://schemas.microsoft.com/office/powerpoint/2010/main" val="1525141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Iteration and Refinement</a:t>
            </a:r>
            <a:endParaRPr lang="en-IN" dirty="0"/>
          </a:p>
        </p:txBody>
      </p:sp>
      <p:sp>
        <p:nvSpPr>
          <p:cNvPr id="3" name="Content Placeholder 2"/>
          <p:cNvSpPr>
            <a:spLocks noGrp="1"/>
          </p:cNvSpPr>
          <p:nvPr>
            <p:ph idx="1"/>
          </p:nvPr>
        </p:nvSpPr>
        <p:spPr/>
        <p:txBody>
          <a:bodyPr>
            <a:normAutofit fontScale="92500" lnSpcReduction="10000"/>
          </a:bodyPr>
          <a:lstStyle/>
          <a:p>
            <a:r>
              <a:rPr lang="en-US" dirty="0" smtClean="0"/>
              <a:t>Data science is an iterative process. After deployment, feedback and new data should be used to refine and improve the model.</a:t>
            </a:r>
          </a:p>
          <a:p>
            <a:r>
              <a:rPr lang="en-US" b="1" dirty="0" smtClean="0"/>
              <a:t>Key Tasks:</a:t>
            </a:r>
          </a:p>
          <a:p>
            <a:pPr lvl="1"/>
            <a:r>
              <a:rPr lang="en-US" b="1" dirty="0" smtClean="0"/>
              <a:t>Retraining the Model:</a:t>
            </a:r>
            <a:r>
              <a:rPr lang="en-US" dirty="0" smtClean="0"/>
              <a:t> Use new data to retrain the model and improve its performance.</a:t>
            </a:r>
          </a:p>
          <a:p>
            <a:pPr lvl="1"/>
            <a:r>
              <a:rPr lang="en-US" b="1" dirty="0" smtClean="0"/>
              <a:t>Incorporating Feedback:</a:t>
            </a:r>
            <a:r>
              <a:rPr lang="en-US" dirty="0" smtClean="0"/>
              <a:t> Gather feedback from stakeholders about how the model is being used and any shortcomings.</a:t>
            </a:r>
          </a:p>
          <a:p>
            <a:pPr lvl="1"/>
            <a:r>
              <a:rPr lang="en-US" b="1" dirty="0" smtClean="0"/>
              <a:t>Continuous Improvement:</a:t>
            </a:r>
            <a:r>
              <a:rPr lang="en-US" dirty="0" smtClean="0"/>
              <a:t> Continuously monitor model performance and explore new algorithms or features that may improve accuracy.</a:t>
            </a:r>
          </a:p>
          <a:p>
            <a:r>
              <a:rPr lang="en-US" b="1" dirty="0" smtClean="0"/>
              <a:t>Example:</a:t>
            </a:r>
          </a:p>
          <a:p>
            <a:pPr lvl="1"/>
            <a:r>
              <a:rPr lang="en-US" dirty="0" smtClean="0"/>
              <a:t>If the churn prediction model is performing well initially, but stakeholders notice that certain customer segments are not accurately predicted, additional features or data may be incorporated to refine the model.</a:t>
            </a:r>
          </a:p>
          <a:p>
            <a:pPr marL="0" indent="0">
              <a:buNone/>
            </a:pPr>
            <a:endParaRPr lang="en-IN" dirty="0" smtClean="0"/>
          </a:p>
        </p:txBody>
      </p:sp>
    </p:spTree>
    <p:extLst>
      <p:ext uri="{BB962C8B-B14F-4D97-AF65-F5344CB8AC3E}">
        <p14:creationId xmlns:p14="http://schemas.microsoft.com/office/powerpoint/2010/main" val="653781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IN" dirty="0"/>
          </a:p>
        </p:txBody>
      </p:sp>
      <p:sp>
        <p:nvSpPr>
          <p:cNvPr id="3" name="Content Placeholder 2"/>
          <p:cNvSpPr>
            <a:spLocks noGrp="1"/>
          </p:cNvSpPr>
          <p:nvPr>
            <p:ph idx="1"/>
          </p:nvPr>
        </p:nvSpPr>
        <p:spPr/>
        <p:txBody>
          <a:bodyPr/>
          <a:lstStyle/>
          <a:p>
            <a:pPr algn="just"/>
            <a:r>
              <a:rPr lang="en-US" dirty="0" smtClean="0"/>
              <a:t>Data science is a </a:t>
            </a:r>
            <a:r>
              <a:rPr lang="en-US" dirty="0" smtClean="0">
                <a:solidFill>
                  <a:srgbClr val="00B0F0"/>
                </a:solidFill>
              </a:rPr>
              <a:t>systematic approach </a:t>
            </a:r>
            <a:r>
              <a:rPr lang="en-US" dirty="0" smtClean="0"/>
              <a:t>to solving problems using data. It involves </a:t>
            </a:r>
            <a:r>
              <a:rPr lang="en-US" dirty="0" smtClean="0">
                <a:solidFill>
                  <a:srgbClr val="C00000"/>
                </a:solidFill>
              </a:rPr>
              <a:t>extracting meaningful insights </a:t>
            </a:r>
            <a:r>
              <a:rPr lang="en-US" dirty="0" smtClean="0"/>
              <a:t>from </a:t>
            </a:r>
            <a:r>
              <a:rPr lang="en-US" dirty="0" smtClean="0">
                <a:solidFill>
                  <a:srgbClr val="00B0F0"/>
                </a:solidFill>
              </a:rPr>
              <a:t>structured</a:t>
            </a:r>
            <a:r>
              <a:rPr lang="en-US" dirty="0" smtClean="0"/>
              <a:t> and </a:t>
            </a:r>
            <a:r>
              <a:rPr lang="en-US" dirty="0" smtClean="0">
                <a:solidFill>
                  <a:srgbClr val="00B0F0"/>
                </a:solidFill>
              </a:rPr>
              <a:t>unstructured</a:t>
            </a:r>
            <a:r>
              <a:rPr lang="en-US" dirty="0" smtClean="0"/>
              <a:t> data, and making </a:t>
            </a:r>
            <a:r>
              <a:rPr lang="en-US" dirty="0" smtClean="0">
                <a:solidFill>
                  <a:srgbClr val="FF0000"/>
                </a:solidFill>
              </a:rPr>
              <a:t>data-driven</a:t>
            </a:r>
            <a:r>
              <a:rPr lang="en-US" dirty="0" smtClean="0"/>
              <a:t> decisions. The process is often iterative and involves </a:t>
            </a:r>
            <a:r>
              <a:rPr lang="en-US" dirty="0" smtClean="0">
                <a:solidFill>
                  <a:srgbClr val="FF0000"/>
                </a:solidFill>
              </a:rPr>
              <a:t>various stages </a:t>
            </a:r>
            <a:r>
              <a:rPr lang="en-US" dirty="0" smtClean="0"/>
              <a:t>that refine understanding, </a:t>
            </a:r>
            <a:r>
              <a:rPr lang="en-US" dirty="0" smtClean="0">
                <a:solidFill>
                  <a:srgbClr val="7030A0"/>
                </a:solidFill>
              </a:rPr>
              <a:t>identify patterns</a:t>
            </a:r>
            <a:r>
              <a:rPr lang="en-US" dirty="0" smtClean="0"/>
              <a:t>, and </a:t>
            </a:r>
            <a:r>
              <a:rPr lang="en-US" dirty="0" smtClean="0">
                <a:solidFill>
                  <a:srgbClr val="7030A0"/>
                </a:solidFill>
              </a:rPr>
              <a:t>build predictive models</a:t>
            </a:r>
            <a:r>
              <a:rPr lang="en-US" dirty="0" smtClean="0"/>
              <a:t>.</a:t>
            </a:r>
          </a:p>
          <a:p>
            <a:pPr algn="just"/>
            <a:r>
              <a:rPr lang="en-US" dirty="0" smtClean="0"/>
              <a:t>While data science is highly interdisciplinary and depends on the context, most data science projects follow a </a:t>
            </a:r>
            <a:r>
              <a:rPr lang="en-US" b="1" dirty="0" smtClean="0"/>
              <a:t>methodology</a:t>
            </a:r>
            <a:r>
              <a:rPr lang="en-US" dirty="0" smtClean="0"/>
              <a:t> that includes a series of steps. </a:t>
            </a:r>
          </a:p>
          <a:p>
            <a:pPr algn="just"/>
            <a:r>
              <a:rPr lang="en-US" dirty="0" smtClean="0"/>
              <a:t>Below, we’ll outline a typical data science methodology, which can be adapted to specific problems or industries.</a:t>
            </a:r>
          </a:p>
          <a:p>
            <a:endParaRPr lang="en-IN" dirty="0"/>
          </a:p>
        </p:txBody>
      </p:sp>
    </p:spTree>
    <p:extLst>
      <p:ext uri="{BB962C8B-B14F-4D97-AF65-F5344CB8AC3E}">
        <p14:creationId xmlns:p14="http://schemas.microsoft.com/office/powerpoint/2010/main" val="3604663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t>
            </a:r>
            <a:r>
              <a:rPr lang="en-US" b="1" dirty="0" smtClean="0"/>
              <a:t>ethodology</a:t>
            </a:r>
            <a:r>
              <a:rPr lang="en-US" dirty="0" smtClean="0"/>
              <a:t> that includes a series of steps. </a:t>
            </a:r>
            <a:br>
              <a:rPr lang="en-US" dirty="0" smtClean="0"/>
            </a:br>
            <a:endParaRPr lang="en-IN"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IN" dirty="0" smtClean="0"/>
              <a:t>Problem Definition</a:t>
            </a:r>
          </a:p>
          <a:p>
            <a:pPr marL="514350" indent="-514350">
              <a:buFont typeface="+mj-lt"/>
              <a:buAutoNum type="arabicPeriod"/>
            </a:pPr>
            <a:r>
              <a:rPr lang="en-IN" dirty="0" smtClean="0"/>
              <a:t>Data Collection</a:t>
            </a:r>
          </a:p>
          <a:p>
            <a:pPr marL="514350" indent="-514350">
              <a:buFont typeface="+mj-lt"/>
              <a:buAutoNum type="arabicPeriod"/>
            </a:pPr>
            <a:r>
              <a:rPr lang="en-IN" dirty="0" smtClean="0"/>
              <a:t>Data Cleaning and </a:t>
            </a:r>
            <a:r>
              <a:rPr lang="en-IN" dirty="0" err="1" smtClean="0"/>
              <a:t>Preprocessing</a:t>
            </a:r>
            <a:endParaRPr lang="en-IN" dirty="0" smtClean="0"/>
          </a:p>
          <a:p>
            <a:pPr marL="514350" indent="-514350">
              <a:buFont typeface="+mj-lt"/>
              <a:buAutoNum type="arabicPeriod"/>
            </a:pPr>
            <a:r>
              <a:rPr lang="en-IN" dirty="0" smtClean="0"/>
              <a:t>Exploratory Data Analysis (EDA)</a:t>
            </a:r>
          </a:p>
          <a:p>
            <a:pPr marL="514350" indent="-514350">
              <a:buFont typeface="+mj-lt"/>
              <a:buAutoNum type="arabicPeriod"/>
            </a:pPr>
            <a:r>
              <a:rPr lang="en-IN" dirty="0" smtClean="0"/>
              <a:t>Model Selection</a:t>
            </a:r>
          </a:p>
          <a:p>
            <a:pPr marL="514350" indent="-514350">
              <a:buFont typeface="+mj-lt"/>
              <a:buAutoNum type="arabicPeriod"/>
            </a:pPr>
            <a:r>
              <a:rPr lang="en-IN" dirty="0" smtClean="0"/>
              <a:t>Model Training and Evaluation</a:t>
            </a:r>
          </a:p>
          <a:p>
            <a:pPr marL="514350" indent="-514350">
              <a:buFont typeface="+mj-lt"/>
              <a:buAutoNum type="arabicPeriod"/>
            </a:pPr>
            <a:r>
              <a:rPr lang="en-IN" dirty="0" smtClean="0"/>
              <a:t>Model Deployment</a:t>
            </a:r>
          </a:p>
          <a:p>
            <a:pPr marL="514350" indent="-514350">
              <a:buFont typeface="+mj-lt"/>
              <a:buAutoNum type="arabicPeriod"/>
            </a:pPr>
            <a:r>
              <a:rPr lang="en-IN" dirty="0" smtClean="0"/>
              <a:t>Communication and Reporting</a:t>
            </a:r>
          </a:p>
          <a:p>
            <a:pPr marL="514350" indent="-514350">
              <a:buFont typeface="+mj-lt"/>
              <a:buAutoNum type="arabicPeriod"/>
            </a:pPr>
            <a:r>
              <a:rPr lang="en-IN" dirty="0" smtClean="0"/>
              <a:t>Iteration and Refinement</a:t>
            </a:r>
            <a:endParaRPr lang="en-IN" dirty="0"/>
          </a:p>
        </p:txBody>
      </p:sp>
    </p:spTree>
    <p:extLst>
      <p:ext uri="{BB962C8B-B14F-4D97-AF65-F5344CB8AC3E}">
        <p14:creationId xmlns:p14="http://schemas.microsoft.com/office/powerpoint/2010/main" val="3143927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Problem Definition</a:t>
            </a:r>
            <a:endParaRPr lang="en-IN" dirty="0" smtClean="0"/>
          </a:p>
        </p:txBody>
      </p:sp>
      <p:sp>
        <p:nvSpPr>
          <p:cNvPr id="3" name="Content Placeholder 2"/>
          <p:cNvSpPr>
            <a:spLocks noGrp="1"/>
          </p:cNvSpPr>
          <p:nvPr>
            <p:ph idx="1"/>
          </p:nvPr>
        </p:nvSpPr>
        <p:spPr/>
        <p:txBody>
          <a:bodyPr>
            <a:normAutofit fontScale="92500" lnSpcReduction="10000"/>
          </a:bodyPr>
          <a:lstStyle/>
          <a:p>
            <a:r>
              <a:rPr lang="en-US" dirty="0" smtClean="0"/>
              <a:t>The first and most important step in any data science project is </a:t>
            </a:r>
            <a:r>
              <a:rPr lang="en-US" b="1" dirty="0" smtClean="0"/>
              <a:t>defining the problem</a:t>
            </a:r>
            <a:r>
              <a:rPr lang="en-US" dirty="0" smtClean="0"/>
              <a:t>. Without a clear problem statement, the project is likely to go off-track.</a:t>
            </a:r>
          </a:p>
          <a:p>
            <a:pPr lvl="1"/>
            <a:r>
              <a:rPr lang="en-US" b="1" dirty="0" smtClean="0"/>
              <a:t>Key Tasks:</a:t>
            </a:r>
          </a:p>
          <a:p>
            <a:pPr lvl="2"/>
            <a:r>
              <a:rPr lang="en-US" b="1" dirty="0" smtClean="0"/>
              <a:t>Understand Business Needs:</a:t>
            </a:r>
            <a:r>
              <a:rPr lang="en-US" dirty="0" smtClean="0"/>
              <a:t> Meet with stakeholders to understand the business problem, project objectives, and expected outcomes.</a:t>
            </a:r>
          </a:p>
          <a:p>
            <a:pPr lvl="2"/>
            <a:r>
              <a:rPr lang="en-US" b="1" dirty="0" smtClean="0"/>
              <a:t>Formulate Hypotheses:</a:t>
            </a:r>
            <a:r>
              <a:rPr lang="en-US" dirty="0" smtClean="0"/>
              <a:t> Develop initial hypotheses about the problem based on domain knowledge, previous research, or data.</a:t>
            </a:r>
          </a:p>
          <a:p>
            <a:pPr lvl="2"/>
            <a:r>
              <a:rPr lang="en-US" b="1" dirty="0" smtClean="0"/>
              <a:t>Set Goals:</a:t>
            </a:r>
            <a:r>
              <a:rPr lang="en-US" dirty="0" smtClean="0"/>
              <a:t> Define measurable goals (e.g., improve sales, reduce churn, increase efficiency) and KPIs (Key Performance Indicators).</a:t>
            </a:r>
          </a:p>
          <a:p>
            <a:r>
              <a:rPr lang="en-US" b="1" dirty="0" smtClean="0"/>
              <a:t>Example:</a:t>
            </a:r>
          </a:p>
          <a:p>
            <a:pPr lvl="1"/>
            <a:r>
              <a:rPr lang="en-US" dirty="0" smtClean="0"/>
              <a:t>If a business wants to reduce customer churn, the problem might be defined as: </a:t>
            </a:r>
            <a:r>
              <a:rPr lang="en-US" i="1" dirty="0" smtClean="0"/>
              <a:t>"Predict which customers are likely to churn, so we can target them with retention strategies.</a:t>
            </a:r>
            <a:endParaRPr lang="en-US" dirty="0" smtClean="0"/>
          </a:p>
          <a:p>
            <a:pPr marL="0" indent="0">
              <a:buNone/>
            </a:pPr>
            <a:endParaRPr lang="en-IN" dirty="0"/>
          </a:p>
        </p:txBody>
      </p:sp>
    </p:spTree>
    <p:extLst>
      <p:ext uri="{BB962C8B-B14F-4D97-AF65-F5344CB8AC3E}">
        <p14:creationId xmlns:p14="http://schemas.microsoft.com/office/powerpoint/2010/main" val="210972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Data Collection</a:t>
            </a:r>
            <a:endParaRPr lang="en-IN" dirty="0" smtClean="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Once the problem is defined, the next step is to </a:t>
            </a:r>
            <a:r>
              <a:rPr lang="en-US" b="1" dirty="0" smtClean="0"/>
              <a:t>gather the data</a:t>
            </a:r>
            <a:r>
              <a:rPr lang="en-US" dirty="0" smtClean="0"/>
              <a:t> that will help answer the business question. Data can come from various sources such as databases, APIs, surveys, sensors, logs, or public datasets.</a:t>
            </a:r>
          </a:p>
          <a:p>
            <a:r>
              <a:rPr lang="en-IN" b="1" dirty="0" smtClean="0"/>
              <a:t>Key Tasks:</a:t>
            </a:r>
          </a:p>
          <a:p>
            <a:pPr lvl="1"/>
            <a:r>
              <a:rPr lang="en-IN" b="1" dirty="0" smtClean="0"/>
              <a:t>Identify Data Sources:</a:t>
            </a:r>
            <a:r>
              <a:rPr lang="en-IN" dirty="0" smtClean="0"/>
              <a:t> Determine where the relevant data exists. This could include internal company databases, online datasets, or external data sources.</a:t>
            </a:r>
          </a:p>
          <a:p>
            <a:pPr lvl="1"/>
            <a:r>
              <a:rPr lang="en-IN" b="1" dirty="0" smtClean="0"/>
              <a:t>Data Acquisition:</a:t>
            </a:r>
            <a:r>
              <a:rPr lang="en-IN" dirty="0" smtClean="0"/>
              <a:t> Extract data from these sources using tools like APIs, web scraping, or accessing databases (SQL, NoSQL).</a:t>
            </a:r>
          </a:p>
          <a:p>
            <a:pPr lvl="1"/>
            <a:r>
              <a:rPr lang="en-IN" b="1" dirty="0" smtClean="0"/>
              <a:t>Data Privacy and Compliance:</a:t>
            </a:r>
            <a:r>
              <a:rPr lang="en-IN" dirty="0" smtClean="0"/>
              <a:t> Ensure that data collection respects privacy laws (e.g., GDPR) and ethical considerations.</a:t>
            </a:r>
          </a:p>
          <a:p>
            <a:r>
              <a:rPr lang="en-US" b="1" dirty="0" smtClean="0"/>
              <a:t>Example:</a:t>
            </a:r>
          </a:p>
          <a:p>
            <a:pPr lvl="1"/>
            <a:r>
              <a:rPr lang="en-US" dirty="0" smtClean="0"/>
              <a:t>In the churn prediction example, relevant data might include customer demographics, purchase history, interaction logs, and service usage.</a:t>
            </a:r>
          </a:p>
          <a:p>
            <a:pPr lvl="1"/>
            <a:endParaRPr lang="en-IN" dirty="0" smtClean="0"/>
          </a:p>
          <a:p>
            <a:pPr marL="0" indent="0">
              <a:buNone/>
            </a:pPr>
            <a:endParaRPr lang="en-IN" dirty="0"/>
          </a:p>
        </p:txBody>
      </p:sp>
    </p:spTree>
    <p:extLst>
      <p:ext uri="{BB962C8B-B14F-4D97-AF65-F5344CB8AC3E}">
        <p14:creationId xmlns:p14="http://schemas.microsoft.com/office/powerpoint/2010/main" val="1958817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Data Cleaning and </a:t>
            </a:r>
            <a:r>
              <a:rPr lang="en-IN" dirty="0" err="1" smtClean="0"/>
              <a:t>Preprocessing</a:t>
            </a:r>
            <a:endParaRPr lang="en-IN" dirty="0" smtClean="0"/>
          </a:p>
        </p:txBody>
      </p:sp>
      <p:sp>
        <p:nvSpPr>
          <p:cNvPr id="3" name="Content Placeholder 2"/>
          <p:cNvSpPr>
            <a:spLocks noGrp="1"/>
          </p:cNvSpPr>
          <p:nvPr>
            <p:ph idx="1"/>
          </p:nvPr>
        </p:nvSpPr>
        <p:spPr/>
        <p:txBody>
          <a:bodyPr>
            <a:normAutofit fontScale="77500" lnSpcReduction="20000"/>
          </a:bodyPr>
          <a:lstStyle/>
          <a:p>
            <a:r>
              <a:rPr lang="en-US" dirty="0" smtClean="0"/>
              <a:t>Once the data is collected, it’s time for </a:t>
            </a:r>
            <a:r>
              <a:rPr lang="en-US" b="1" dirty="0" smtClean="0"/>
              <a:t>data cleaning and preprocessing</a:t>
            </a:r>
            <a:r>
              <a:rPr lang="en-US" dirty="0" smtClean="0"/>
              <a:t>. This step is crucial because real-world data is often messy, incomplete, and inconsistent. The quality of the data can significantly affect the quality of the model.</a:t>
            </a:r>
          </a:p>
          <a:p>
            <a:r>
              <a:rPr lang="en-US" b="1" dirty="0" smtClean="0"/>
              <a:t>Key Tasks:</a:t>
            </a:r>
          </a:p>
          <a:p>
            <a:pPr lvl="1"/>
            <a:r>
              <a:rPr lang="en-US" b="1" dirty="0" smtClean="0"/>
              <a:t>Handle Missing Data:</a:t>
            </a:r>
            <a:r>
              <a:rPr lang="en-US" dirty="0" smtClean="0"/>
              <a:t> Impute missing values or remove rows/columns with too much missing data.</a:t>
            </a:r>
          </a:p>
          <a:p>
            <a:pPr lvl="1"/>
            <a:r>
              <a:rPr lang="en-US" b="1" dirty="0" smtClean="0"/>
              <a:t>Remove Duplicates:</a:t>
            </a:r>
            <a:r>
              <a:rPr lang="en-US" dirty="0" smtClean="0"/>
              <a:t> Ensure there are no duplicate records in the dataset.</a:t>
            </a:r>
          </a:p>
          <a:p>
            <a:pPr lvl="1"/>
            <a:r>
              <a:rPr lang="en-US" b="1" dirty="0" smtClean="0"/>
              <a:t>Handle Outliers:</a:t>
            </a:r>
            <a:r>
              <a:rPr lang="en-US" dirty="0" smtClean="0"/>
              <a:t> Identify and handle outliers that might distort the model.</a:t>
            </a:r>
          </a:p>
          <a:p>
            <a:pPr lvl="1"/>
            <a:r>
              <a:rPr lang="en-US" b="1" dirty="0" smtClean="0"/>
              <a:t>Data Transformation:</a:t>
            </a:r>
            <a:r>
              <a:rPr lang="en-US" dirty="0" smtClean="0"/>
              <a:t> Normalize or scale data for algorithms that require specific data formats (e.g., machine learning models).</a:t>
            </a:r>
          </a:p>
          <a:p>
            <a:pPr lvl="1"/>
            <a:r>
              <a:rPr lang="en-US" b="1" dirty="0" smtClean="0"/>
              <a:t>Feature Engineering:</a:t>
            </a:r>
            <a:r>
              <a:rPr lang="en-US" dirty="0" smtClean="0"/>
              <a:t> Create new features (variables) that could enhance the predictive power of the model.</a:t>
            </a:r>
          </a:p>
          <a:p>
            <a:r>
              <a:rPr lang="en-US" b="1" dirty="0" smtClean="0"/>
              <a:t>Example:</a:t>
            </a:r>
          </a:p>
          <a:p>
            <a:pPr lvl="1"/>
            <a:r>
              <a:rPr lang="en-US" dirty="0" smtClean="0"/>
              <a:t>If customer age or income data is missing, you may decide to impute values based on the median or remove customers with missing key variables. If data is on different scales (e.g., age vs. income), scaling may be necessary.</a:t>
            </a:r>
          </a:p>
          <a:p>
            <a:pPr marL="0" indent="0">
              <a:buNone/>
            </a:pPr>
            <a:endParaRPr lang="en-IN" dirty="0"/>
          </a:p>
        </p:txBody>
      </p:sp>
    </p:spTree>
    <p:extLst>
      <p:ext uri="{BB962C8B-B14F-4D97-AF65-F5344CB8AC3E}">
        <p14:creationId xmlns:p14="http://schemas.microsoft.com/office/powerpoint/2010/main" val="1378199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Exploratory Data Analysis (EDA)</a:t>
            </a:r>
            <a:endParaRPr lang="en-IN" dirty="0" smtClean="0"/>
          </a:p>
        </p:txBody>
      </p:sp>
      <p:sp>
        <p:nvSpPr>
          <p:cNvPr id="3" name="Content Placeholder 2"/>
          <p:cNvSpPr>
            <a:spLocks noGrp="1"/>
          </p:cNvSpPr>
          <p:nvPr>
            <p:ph idx="1"/>
          </p:nvPr>
        </p:nvSpPr>
        <p:spPr/>
        <p:txBody>
          <a:bodyPr>
            <a:normAutofit fontScale="77500" lnSpcReduction="20000"/>
          </a:bodyPr>
          <a:lstStyle/>
          <a:p>
            <a:pPr marL="514350" indent="-514350">
              <a:buFont typeface="+mj-lt"/>
              <a:buAutoNum type="arabicPeriod"/>
            </a:pPr>
            <a:endParaRPr lang="en-IN" dirty="0" smtClean="0"/>
          </a:p>
          <a:p>
            <a:r>
              <a:rPr lang="en-US" dirty="0" smtClean="0"/>
              <a:t>EDA is the process of analyzing data sets to summarize their main characteristics and gain a deeper understanding of the patterns, relationships, and anomalies within the data.</a:t>
            </a:r>
          </a:p>
          <a:p>
            <a:r>
              <a:rPr lang="en-US" b="1" dirty="0" smtClean="0"/>
              <a:t>Key Tasks:</a:t>
            </a:r>
          </a:p>
          <a:p>
            <a:pPr lvl="1"/>
            <a:r>
              <a:rPr lang="en-US" b="1" dirty="0" smtClean="0"/>
              <a:t>Univariate Analysis:</a:t>
            </a:r>
            <a:r>
              <a:rPr lang="en-US" dirty="0" smtClean="0"/>
              <a:t> Analyze each feature individually (e.g., histograms, box plots) to understand its distribution and identify issues like skewness or outliers.</a:t>
            </a:r>
          </a:p>
          <a:p>
            <a:pPr lvl="1"/>
            <a:r>
              <a:rPr lang="en-US" b="1" dirty="0" smtClean="0"/>
              <a:t>Bivariate and Multivariate Analysis:</a:t>
            </a:r>
            <a:r>
              <a:rPr lang="en-US" dirty="0" smtClean="0"/>
              <a:t> Explore relationships between two or more features (e.g., correlation matrices, scatter plots, pair plots).</a:t>
            </a:r>
          </a:p>
          <a:p>
            <a:pPr lvl="1"/>
            <a:r>
              <a:rPr lang="en-US" b="1" dirty="0" smtClean="0"/>
              <a:t>Visualization:</a:t>
            </a:r>
            <a:r>
              <a:rPr lang="en-US" dirty="0" smtClean="0"/>
              <a:t> Use graphs and charts (e.g., bar charts, </a:t>
            </a:r>
            <a:r>
              <a:rPr lang="en-US" dirty="0" err="1" smtClean="0"/>
              <a:t>heatmaps</a:t>
            </a:r>
            <a:r>
              <a:rPr lang="en-US" dirty="0" smtClean="0"/>
              <a:t>, line plots) to visually identify patterns, trends, and potential problems.</a:t>
            </a:r>
          </a:p>
          <a:p>
            <a:pPr lvl="1"/>
            <a:r>
              <a:rPr lang="en-US" b="1" dirty="0" smtClean="0"/>
              <a:t>Initial Insights:</a:t>
            </a:r>
            <a:r>
              <a:rPr lang="en-US" dirty="0" smtClean="0"/>
              <a:t> Make initial conclusions about the data’s structure and how it may be related to the problem.</a:t>
            </a:r>
          </a:p>
          <a:p>
            <a:r>
              <a:rPr lang="en-US" b="1" dirty="0" smtClean="0"/>
              <a:t>Example:</a:t>
            </a:r>
          </a:p>
          <a:p>
            <a:pPr lvl="1"/>
            <a:r>
              <a:rPr lang="en-US" dirty="0" smtClean="0"/>
              <a:t>In the churn prediction case, EDA could reveal that younger customers are more likely to churn, or that customers who interact less with customer service tend to leave more often.</a:t>
            </a:r>
            <a:endParaRPr lang="en-US" dirty="0"/>
          </a:p>
        </p:txBody>
      </p:sp>
    </p:spTree>
    <p:extLst>
      <p:ext uri="{BB962C8B-B14F-4D97-AF65-F5344CB8AC3E}">
        <p14:creationId xmlns:p14="http://schemas.microsoft.com/office/powerpoint/2010/main" val="3661006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Model Selection</a:t>
            </a:r>
            <a:endParaRPr lang="en-IN" dirty="0" smtClean="0"/>
          </a:p>
        </p:txBody>
      </p:sp>
      <p:sp>
        <p:nvSpPr>
          <p:cNvPr id="3" name="Content Placeholder 2"/>
          <p:cNvSpPr>
            <a:spLocks noGrp="1"/>
          </p:cNvSpPr>
          <p:nvPr>
            <p:ph idx="1"/>
          </p:nvPr>
        </p:nvSpPr>
        <p:spPr>
          <a:xfrm>
            <a:off x="838200" y="1426128"/>
            <a:ext cx="10515600" cy="4991450"/>
          </a:xfrm>
        </p:spPr>
        <p:txBody>
          <a:bodyPr>
            <a:normAutofit fontScale="85000" lnSpcReduction="20000"/>
          </a:bodyPr>
          <a:lstStyle/>
          <a:p>
            <a:r>
              <a:rPr lang="en-US" dirty="0" smtClean="0"/>
              <a:t>With the data cleaned and analyzed, the next step is to </a:t>
            </a:r>
            <a:r>
              <a:rPr lang="en-US" b="1" dirty="0" smtClean="0"/>
              <a:t>choose appropriate models</a:t>
            </a:r>
            <a:r>
              <a:rPr lang="en-US" dirty="0" smtClean="0"/>
              <a:t> to solve the problem. Depending on the task, the model could be a classification algorithm, regression model, clustering method, or something else entirely.</a:t>
            </a:r>
          </a:p>
          <a:p>
            <a:r>
              <a:rPr lang="en-US" b="1" dirty="0" smtClean="0"/>
              <a:t>Key Tasks:</a:t>
            </a:r>
          </a:p>
          <a:p>
            <a:pPr lvl="1"/>
            <a:r>
              <a:rPr lang="en-US" b="1" dirty="0" smtClean="0"/>
              <a:t>Select Algorithms:</a:t>
            </a:r>
            <a:r>
              <a:rPr lang="en-US" dirty="0" smtClean="0"/>
              <a:t> Choose the most suitable algorithms based on the problem (e.g., logistic regression for binary classification, decision trees for interpretability, k-means clustering for segmentation).</a:t>
            </a:r>
          </a:p>
          <a:p>
            <a:pPr lvl="1"/>
            <a:r>
              <a:rPr lang="en-US" b="1" dirty="0" smtClean="0"/>
              <a:t>Train/Test Split:</a:t>
            </a:r>
            <a:r>
              <a:rPr lang="en-US" dirty="0" smtClean="0"/>
              <a:t> Split the dataset into training and testing sets to evaluate model performance.</a:t>
            </a:r>
          </a:p>
          <a:p>
            <a:pPr lvl="1"/>
            <a:r>
              <a:rPr lang="en-US" b="1" dirty="0" smtClean="0"/>
              <a:t>Feature Selection:</a:t>
            </a:r>
            <a:r>
              <a:rPr lang="en-US" dirty="0" smtClean="0"/>
              <a:t> Identify the most relevant features to use in the model. This reduces dimensionality and improves model performance.</a:t>
            </a:r>
          </a:p>
          <a:p>
            <a:pPr lvl="1"/>
            <a:r>
              <a:rPr lang="en-US" b="1" dirty="0" smtClean="0"/>
              <a:t>Model Validation:</a:t>
            </a:r>
            <a:r>
              <a:rPr lang="en-US" dirty="0" smtClean="0"/>
              <a:t> Use techniques like cross-validation to ensure the model generalizes well to unseen data.</a:t>
            </a:r>
          </a:p>
          <a:p>
            <a:r>
              <a:rPr lang="en-US" b="1" dirty="0" smtClean="0"/>
              <a:t>Example:</a:t>
            </a:r>
          </a:p>
          <a:p>
            <a:pPr lvl="1"/>
            <a:r>
              <a:rPr lang="en-US" dirty="0" smtClean="0"/>
              <a:t>For churn prediction, a </a:t>
            </a:r>
            <a:r>
              <a:rPr lang="en-US" b="1" dirty="0" smtClean="0"/>
              <a:t>logistic regression</a:t>
            </a:r>
            <a:r>
              <a:rPr lang="en-US" dirty="0" smtClean="0"/>
              <a:t> model could predict whether a customer will churn (binary outcome: yes/no). Alternatively, a </a:t>
            </a:r>
            <a:r>
              <a:rPr lang="en-US" b="1" dirty="0" smtClean="0"/>
              <a:t>random forest</a:t>
            </a:r>
            <a:r>
              <a:rPr lang="en-US" dirty="0" smtClean="0"/>
              <a:t> model might be used if there are complex, non-linear relationships between features.</a:t>
            </a:r>
          </a:p>
        </p:txBody>
      </p:sp>
    </p:spTree>
    <p:extLst>
      <p:ext uri="{BB962C8B-B14F-4D97-AF65-F5344CB8AC3E}">
        <p14:creationId xmlns:p14="http://schemas.microsoft.com/office/powerpoint/2010/main" val="1237195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Model Training and Evaluation</a:t>
            </a:r>
            <a:endParaRPr lang="en-IN" dirty="0" smtClean="0"/>
          </a:p>
        </p:txBody>
      </p:sp>
      <p:sp>
        <p:nvSpPr>
          <p:cNvPr id="3" name="Content Placeholder 2"/>
          <p:cNvSpPr>
            <a:spLocks noGrp="1"/>
          </p:cNvSpPr>
          <p:nvPr>
            <p:ph idx="1"/>
          </p:nvPr>
        </p:nvSpPr>
        <p:spPr/>
        <p:txBody>
          <a:bodyPr>
            <a:normAutofit fontScale="85000" lnSpcReduction="20000"/>
          </a:bodyPr>
          <a:lstStyle/>
          <a:p>
            <a:r>
              <a:rPr lang="en-US" dirty="0" smtClean="0"/>
              <a:t>After selecting a model, the next step is to </a:t>
            </a:r>
            <a:r>
              <a:rPr lang="en-US" b="1" dirty="0" smtClean="0"/>
              <a:t>train the model</a:t>
            </a:r>
            <a:r>
              <a:rPr lang="en-US" dirty="0" smtClean="0"/>
              <a:t> on the data and then evaluate its performance.</a:t>
            </a:r>
          </a:p>
          <a:p>
            <a:r>
              <a:rPr lang="en-US" b="1" dirty="0" smtClean="0"/>
              <a:t>Key Tasks:</a:t>
            </a:r>
          </a:p>
          <a:p>
            <a:pPr lvl="1"/>
            <a:r>
              <a:rPr lang="en-US" b="1" dirty="0" smtClean="0"/>
              <a:t>Train the Model:</a:t>
            </a:r>
            <a:r>
              <a:rPr lang="en-US" dirty="0" smtClean="0"/>
              <a:t> Use the training data to fit the model and learn from the data.</a:t>
            </a:r>
          </a:p>
          <a:p>
            <a:pPr lvl="1"/>
            <a:r>
              <a:rPr lang="en-US" b="1" dirty="0" smtClean="0"/>
              <a:t>Model Evaluation Metrics:</a:t>
            </a:r>
            <a:r>
              <a:rPr lang="en-US" dirty="0" smtClean="0"/>
              <a:t> Evaluate the model using appropriate metrics based on the problem type:</a:t>
            </a:r>
          </a:p>
          <a:p>
            <a:pPr lvl="2"/>
            <a:r>
              <a:rPr lang="en-US" b="1" dirty="0" smtClean="0"/>
              <a:t>Classification Metrics:</a:t>
            </a:r>
            <a:r>
              <a:rPr lang="en-US" dirty="0" smtClean="0"/>
              <a:t> Accuracy, Precision, Recall, F1-Score, AUC-ROC.</a:t>
            </a:r>
          </a:p>
          <a:p>
            <a:pPr lvl="2"/>
            <a:r>
              <a:rPr lang="en-US" b="1" dirty="0" smtClean="0"/>
              <a:t>Regression Metrics:</a:t>
            </a:r>
            <a:r>
              <a:rPr lang="en-US" dirty="0" smtClean="0"/>
              <a:t> Mean Squared Error (MSE), Mean Absolute Error (MAE), R-squared.</a:t>
            </a:r>
          </a:p>
          <a:p>
            <a:pPr lvl="1"/>
            <a:r>
              <a:rPr lang="en-US" b="1" dirty="0" err="1" smtClean="0"/>
              <a:t>Hyperparameter</a:t>
            </a:r>
            <a:r>
              <a:rPr lang="en-US" b="1" dirty="0" smtClean="0"/>
              <a:t> Tuning:</a:t>
            </a:r>
            <a:r>
              <a:rPr lang="en-US" dirty="0" smtClean="0"/>
              <a:t> Fine-tune model parameters to improve performance (e.g., adjusting learning rate, number of trees, or regularization strength).</a:t>
            </a:r>
          </a:p>
          <a:p>
            <a:pPr lvl="1"/>
            <a:r>
              <a:rPr lang="en-US" b="1" dirty="0" smtClean="0"/>
              <a:t>Model Comparison:</a:t>
            </a:r>
            <a:r>
              <a:rPr lang="en-US" dirty="0" smtClean="0"/>
              <a:t> Compare different models to determine the best-performing one.</a:t>
            </a:r>
          </a:p>
          <a:p>
            <a:r>
              <a:rPr lang="en-US" b="1" dirty="0" smtClean="0"/>
              <a:t>Example:</a:t>
            </a:r>
          </a:p>
          <a:p>
            <a:pPr lvl="1"/>
            <a:r>
              <a:rPr lang="en-US" dirty="0" smtClean="0"/>
              <a:t>In churn prediction, you may use </a:t>
            </a:r>
            <a:r>
              <a:rPr lang="en-US" b="1" dirty="0" smtClean="0"/>
              <a:t>accuracy</a:t>
            </a:r>
            <a:r>
              <a:rPr lang="en-US" dirty="0" smtClean="0"/>
              <a:t> and </a:t>
            </a:r>
            <a:r>
              <a:rPr lang="en-US" b="1" dirty="0" smtClean="0"/>
              <a:t>AUC-ROC</a:t>
            </a:r>
            <a:r>
              <a:rPr lang="en-US" dirty="0" smtClean="0"/>
              <a:t> to evaluate the performance of your logistic regression or random forest model. </a:t>
            </a:r>
            <a:r>
              <a:rPr lang="en-US" dirty="0" err="1" smtClean="0"/>
              <a:t>Hyperparameter</a:t>
            </a:r>
            <a:r>
              <a:rPr lang="en-US" dirty="0" smtClean="0"/>
              <a:t> tuning could involve adjusting the number of trees in the random forest.</a:t>
            </a:r>
          </a:p>
          <a:p>
            <a:pPr marL="0" indent="0">
              <a:buNone/>
            </a:pPr>
            <a:endParaRPr lang="en-IN" dirty="0" smtClean="0"/>
          </a:p>
        </p:txBody>
      </p:sp>
    </p:spTree>
    <p:extLst>
      <p:ext uri="{BB962C8B-B14F-4D97-AF65-F5344CB8AC3E}">
        <p14:creationId xmlns:p14="http://schemas.microsoft.com/office/powerpoint/2010/main" val="35857862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1521</Words>
  <Application>Microsoft Office PowerPoint</Application>
  <PresentationFormat>Widescreen</PresentationFormat>
  <Paragraphs>98</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Data Science Methodology</vt:lpstr>
      <vt:lpstr>Introduction</vt:lpstr>
      <vt:lpstr>Methodology that includes a series of steps.  </vt:lpstr>
      <vt:lpstr>Problem Definition</vt:lpstr>
      <vt:lpstr>Data Collection</vt:lpstr>
      <vt:lpstr>Data Cleaning and Preprocessing</vt:lpstr>
      <vt:lpstr>Exploratory Data Analysis (EDA)</vt:lpstr>
      <vt:lpstr>Model Selection</vt:lpstr>
      <vt:lpstr>Model Training and Evaluation</vt:lpstr>
      <vt:lpstr>Model Deployment</vt:lpstr>
      <vt:lpstr>Communication and Reporting</vt:lpstr>
      <vt:lpstr>Iteration and Refinement</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Science Methodology</dc:title>
  <dc:creator>cse</dc:creator>
  <cp:lastModifiedBy>cse</cp:lastModifiedBy>
  <cp:revision>4</cp:revision>
  <dcterms:created xsi:type="dcterms:W3CDTF">2025-02-18T09:00:23Z</dcterms:created>
  <dcterms:modified xsi:type="dcterms:W3CDTF">2025-02-18T09:22:11Z</dcterms:modified>
</cp:coreProperties>
</file>