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D53D-4AED-404A-8B22-6000AF378AE6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65D7-9332-41A3-8605-6B614E1FE6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66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D53D-4AED-404A-8B22-6000AF378AE6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65D7-9332-41A3-8605-6B614E1FE6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41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D53D-4AED-404A-8B22-6000AF378AE6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65D7-9332-41A3-8605-6B614E1FE6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773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D53D-4AED-404A-8B22-6000AF378AE6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65D7-9332-41A3-8605-6B614E1FE6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464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D53D-4AED-404A-8B22-6000AF378AE6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65D7-9332-41A3-8605-6B614E1FE6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815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D53D-4AED-404A-8B22-6000AF378AE6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65D7-9332-41A3-8605-6B614E1FE6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218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D53D-4AED-404A-8B22-6000AF378AE6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65D7-9332-41A3-8605-6B614E1FE6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176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D53D-4AED-404A-8B22-6000AF378AE6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65D7-9332-41A3-8605-6B614E1FE6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216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D53D-4AED-404A-8B22-6000AF378AE6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65D7-9332-41A3-8605-6B614E1FE6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484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D53D-4AED-404A-8B22-6000AF378AE6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65D7-9332-41A3-8605-6B614E1FE6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322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8D53D-4AED-404A-8B22-6000AF378AE6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65D7-9332-41A3-8605-6B614E1FE6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727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8D53D-4AED-404A-8B22-6000AF378AE6}" type="datetimeFigureOut">
              <a:rPr lang="en-IN" smtClean="0"/>
              <a:t>31-01-2025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265D7-9332-41A3-8605-6B614E1FE6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261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Data Collection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Prof Savita Sheoran</a:t>
            </a:r>
          </a:p>
          <a:p>
            <a:r>
              <a:rPr lang="en-IN" dirty="0" smtClean="0"/>
              <a:t>Indira Gandhi University Meerpur, Rewari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8985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8141" y="-200532"/>
            <a:ext cx="13308282" cy="725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166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9509" y="-43347"/>
            <a:ext cx="12851018" cy="694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978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Defination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Data collection</a:t>
            </a:r>
            <a:r>
              <a:rPr lang="en-US" dirty="0" smtClean="0"/>
              <a:t> is the first step in the data science workflow. It involves gathering raw data from various sources to be processed, analyzed, and used for decision-making. The quality and reliability of insights depend heavily on how well the data is collected.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176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Data Collection in Data Science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117849" y="3048794"/>
          <a:ext cx="5956301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5987">
                  <a:extLst>
                    <a:ext uri="{9D8B030D-6E8A-4147-A177-3AD203B41FA5}">
                      <a16:colId xmlns:a16="http://schemas.microsoft.com/office/drawing/2014/main" val="1570263241"/>
                    </a:ext>
                  </a:extLst>
                </a:gridCol>
                <a:gridCol w="2145157">
                  <a:extLst>
                    <a:ext uri="{9D8B030D-6E8A-4147-A177-3AD203B41FA5}">
                      <a16:colId xmlns:a16="http://schemas.microsoft.com/office/drawing/2014/main" val="2502460495"/>
                    </a:ext>
                  </a:extLst>
                </a:gridCol>
                <a:gridCol w="2145157">
                  <a:extLst>
                    <a:ext uri="{9D8B030D-6E8A-4147-A177-3AD203B41FA5}">
                      <a16:colId xmlns:a16="http://schemas.microsoft.com/office/drawing/2014/main" val="85535948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u="none" strike="noStrike">
                          <a:effectLst/>
                        </a:rPr>
                        <a:t>Type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u="none" strike="noStrike">
                          <a:effectLst/>
                        </a:rPr>
                        <a:t>Description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u="none" strike="noStrike">
                          <a:effectLst/>
                        </a:rPr>
                        <a:t>Examples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5944943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1. Structured Data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Well-organized data stored in tabular format (databases, spreadsheets).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SQL databases, CRM systems, CSV files.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9937081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2. Unstructured Data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Raw, unorganized data that requires processing.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Text data, social media posts, emails.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944102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3. Semi-structured Data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Partially organized data with tags or metadata.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u="none" strike="noStrike">
                          <a:effectLst/>
                        </a:rPr>
                        <a:t>JSON, XML files, log files.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270421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4. Real-time Data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Continuously generated and processed data streams.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err="1">
                          <a:effectLst/>
                        </a:rPr>
                        <a:t>IoT</a:t>
                      </a:r>
                      <a:r>
                        <a:rPr lang="en-US" sz="1100" u="none" strike="noStrike" dirty="0">
                          <a:effectLst/>
                        </a:rPr>
                        <a:t> sensor data, stock market feeds.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87347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20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Sources of Data Collection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908300" y="2286794"/>
          <a:ext cx="6375400" cy="342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413192616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18442241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94735104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u="none" strike="noStrike">
                          <a:effectLst/>
                        </a:rPr>
                        <a:t>Source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u="none" strike="noStrike">
                          <a:effectLst/>
                        </a:rPr>
                        <a:t>Description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u="none" strike="noStrike">
                          <a:effectLst/>
                        </a:rPr>
                        <a:t>Examples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3170637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1. Databases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Data stored in structured format, accessed via SQL.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MySQL, PostgreSQL, MongoDB.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1015068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2. APIs (Application Programming Interfaces)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Interfaces to fetch real-time or external data.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Twitter API, Google Maps API.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77338599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3. Web Scraping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Extracting data from websites using automated scripts.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Scraping product prices from Amazon.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7880159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4. Sensors &amp; IoT Devices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Collecting real-time data from smart devices.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Temperature sensors, fitness trackers.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7546734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5. Logs &amp; System Data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Data generated by software applications.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Server logs, event tracking logs.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9100194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6. Surveys &amp; Questionnaires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Collecting user feedback and opinions.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Google Forms, customer feedback surveys.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611121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7. Open Data Sources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Publicly available datasets.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 err="1">
                          <a:effectLst/>
                        </a:rPr>
                        <a:t>Kaggle</a:t>
                      </a:r>
                      <a:r>
                        <a:rPr lang="en-US" sz="1100" u="none" strike="noStrike" dirty="0">
                          <a:effectLst/>
                        </a:rPr>
                        <a:t>, UCI Machine Learning Repository, government databases.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6895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626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Challenges in Data Collection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Data Quality Issues</a:t>
            </a:r>
            <a:r>
              <a:rPr lang="en-IN" dirty="0" smtClean="0"/>
              <a:t> – Incomplete, inconsistent, or incorrect data.</a:t>
            </a:r>
            <a:br>
              <a:rPr lang="en-IN" dirty="0" smtClean="0"/>
            </a:br>
            <a:r>
              <a:rPr lang="en-IN" dirty="0" smtClean="0"/>
              <a:t>✅ </a:t>
            </a:r>
            <a:r>
              <a:rPr lang="en-IN" b="1" dirty="0" smtClean="0"/>
              <a:t>Privacy &amp; Security Concerns</a:t>
            </a:r>
            <a:r>
              <a:rPr lang="en-IN" dirty="0" smtClean="0"/>
              <a:t> – Ensuring compliance with data protection laws (GDPR, CCPA).</a:t>
            </a:r>
            <a:br>
              <a:rPr lang="en-IN" dirty="0" smtClean="0"/>
            </a:br>
            <a:r>
              <a:rPr lang="en-IN" dirty="0" smtClean="0"/>
              <a:t>✅ </a:t>
            </a:r>
            <a:r>
              <a:rPr lang="en-IN" b="1" dirty="0" smtClean="0"/>
              <a:t>Data Volume &amp; Storage</a:t>
            </a:r>
            <a:r>
              <a:rPr lang="en-IN" dirty="0" smtClean="0"/>
              <a:t> – Managing large-scale data efficiently.</a:t>
            </a:r>
            <a:br>
              <a:rPr lang="en-IN" dirty="0" smtClean="0"/>
            </a:br>
            <a:r>
              <a:rPr lang="en-IN" dirty="0" smtClean="0"/>
              <a:t>✅ </a:t>
            </a:r>
            <a:r>
              <a:rPr lang="en-IN" dirty="0"/>
              <a:t>Access</a:t>
            </a:r>
            <a:r>
              <a:rPr lang="en-IN" b="1" dirty="0" smtClean="0"/>
              <a:t> Restrictions</a:t>
            </a:r>
            <a:r>
              <a:rPr lang="en-IN" dirty="0" smtClean="0"/>
              <a:t> – Some data sources require permissions or paid access.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3247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Understanding Data Collection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/>
              <a:t>Quantitative </a:t>
            </a:r>
            <a:r>
              <a:rPr lang="en-IN" b="1" dirty="0" smtClean="0"/>
              <a:t>Methods:</a:t>
            </a:r>
            <a:r>
              <a:rPr lang="en-US" dirty="0"/>
              <a:t>These methods involve collecting numerical data for statistical analysis, enabling objective measurement.</a:t>
            </a:r>
          </a:p>
          <a:p>
            <a:endParaRPr lang="en-IN" b="1" dirty="0" smtClean="0"/>
          </a:p>
          <a:p>
            <a:r>
              <a:rPr lang="en-IN" b="1" dirty="0"/>
              <a:t>Qualitative </a:t>
            </a:r>
            <a:r>
              <a:rPr lang="en-IN" b="1" dirty="0" smtClean="0"/>
              <a:t>Methods </a:t>
            </a:r>
            <a:r>
              <a:rPr lang="en-US" dirty="0"/>
              <a:t>Qualitative methods focus on gathering non-numerical insights to better understand experiences and motivations.</a:t>
            </a:r>
          </a:p>
          <a:p>
            <a:endParaRPr lang="en-IN" b="1" dirty="0" smtClean="0"/>
          </a:p>
          <a:p>
            <a:r>
              <a:rPr lang="en-IN" b="1" dirty="0"/>
              <a:t>Mixed </a:t>
            </a:r>
            <a:r>
              <a:rPr lang="en-IN" b="1" dirty="0" smtClean="0"/>
              <a:t>Methods</a:t>
            </a:r>
            <a:r>
              <a:rPr lang="en-US" dirty="0"/>
              <a:t>Mixed methods combine both quantitative and qualitative approaches, providing a comprehensive understanding of research subjects.</a:t>
            </a:r>
          </a:p>
          <a:p>
            <a:endParaRPr lang="en-IN" b="1" dirty="0" smtClean="0"/>
          </a:p>
          <a:p>
            <a:r>
              <a:rPr lang="en-IN" b="1" dirty="0"/>
              <a:t>Selection </a:t>
            </a:r>
            <a:r>
              <a:rPr lang="en-IN" b="1" dirty="0" smtClean="0"/>
              <a:t>Criteria</a:t>
            </a:r>
            <a:r>
              <a:rPr lang="en-US" dirty="0"/>
              <a:t>The choice of data collection method is influenced by research goals, data availability, and resource constraints.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48890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Primary Data Collection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/>
              <a:t>Surveys and </a:t>
            </a:r>
            <a:r>
              <a:rPr lang="en-IN" b="1" dirty="0" smtClean="0"/>
              <a:t>Questionnaires</a:t>
            </a:r>
            <a:r>
              <a:rPr lang="en-US" dirty="0"/>
              <a:t>Used to gather data directly from respondents to understand opinions and behaviors.</a:t>
            </a:r>
          </a:p>
          <a:p>
            <a:r>
              <a:rPr lang="en-IN" b="1" dirty="0" smtClean="0"/>
              <a:t>Interviews </a:t>
            </a:r>
            <a:r>
              <a:rPr lang="en-US" dirty="0"/>
              <a:t>Involves one-on-one discussions for in-depth insights and personal opinions.</a:t>
            </a:r>
          </a:p>
          <a:p>
            <a:r>
              <a:rPr lang="en-IN" b="1" dirty="0" smtClean="0"/>
              <a:t>Experiments </a:t>
            </a:r>
            <a:r>
              <a:rPr lang="en-US" dirty="0"/>
              <a:t>Controlled studies to observe the effects of specific variables on outcomes.</a:t>
            </a:r>
          </a:p>
          <a:p>
            <a:r>
              <a:rPr lang="en-IN" b="1" dirty="0" smtClean="0"/>
              <a:t>Observations </a:t>
            </a:r>
            <a:r>
              <a:rPr lang="en-US" dirty="0"/>
              <a:t>Directly witnessing behaviors or events in real-time to gather qualitative data.</a:t>
            </a:r>
          </a:p>
          <a:p>
            <a:r>
              <a:rPr lang="en-IN" b="1" dirty="0"/>
              <a:t>Example </a:t>
            </a:r>
            <a:r>
              <a:rPr lang="en-IN" b="1" dirty="0" smtClean="0"/>
              <a:t>Application </a:t>
            </a:r>
            <a:r>
              <a:rPr lang="en-US" dirty="0"/>
              <a:t>Using surveys to assess user satisfaction in product development projects.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2901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Exploring Secondary Data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/>
              <a:t>Existing </a:t>
            </a:r>
            <a:r>
              <a:rPr lang="en-IN" b="1" dirty="0" smtClean="0"/>
              <a:t>Databases </a:t>
            </a:r>
            <a:r>
              <a:rPr lang="en-US" dirty="0"/>
              <a:t>Utilizing data collected by organizations or past studies for insights.</a:t>
            </a:r>
          </a:p>
          <a:p>
            <a:r>
              <a:rPr lang="en-IN" b="1" dirty="0"/>
              <a:t>Literature </a:t>
            </a:r>
            <a:r>
              <a:rPr lang="en-IN" b="1" dirty="0" smtClean="0"/>
              <a:t>Review </a:t>
            </a:r>
            <a:r>
              <a:rPr lang="en-US" dirty="0"/>
              <a:t>Analyzing published research and reports to gather relevant information.</a:t>
            </a:r>
          </a:p>
          <a:p>
            <a:r>
              <a:rPr lang="en-IN" b="1" dirty="0"/>
              <a:t>Web </a:t>
            </a:r>
            <a:r>
              <a:rPr lang="en-IN" b="1" dirty="0" smtClean="0"/>
              <a:t>Scraping </a:t>
            </a:r>
            <a:r>
              <a:rPr lang="en-US" dirty="0"/>
              <a:t>Extracting data from online sources to facilitate comprehensive analysis.</a:t>
            </a:r>
          </a:p>
          <a:p>
            <a:r>
              <a:rPr lang="en-IN" b="1" dirty="0"/>
              <a:t>Public </a:t>
            </a:r>
            <a:r>
              <a:rPr lang="en-IN" b="1" dirty="0" smtClean="0"/>
              <a:t>Datasets </a:t>
            </a:r>
            <a:r>
              <a:rPr lang="en-US" dirty="0"/>
              <a:t>Leveraging freely available datasets like government data for research.</a:t>
            </a:r>
          </a:p>
          <a:p>
            <a:r>
              <a:rPr lang="en-IN" b="1" dirty="0"/>
              <a:t>Example </a:t>
            </a:r>
            <a:r>
              <a:rPr lang="en-IN" b="1" dirty="0" smtClean="0"/>
              <a:t>Usage </a:t>
            </a:r>
            <a:r>
              <a:rPr lang="en-IN" dirty="0"/>
              <a:t>Analyzing census data to understand demographic trends for marketing strategy.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5922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4273" y="-81453"/>
            <a:ext cx="12860545" cy="702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992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567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Data Collection</vt:lpstr>
      <vt:lpstr>Defination</vt:lpstr>
      <vt:lpstr>Types of Data Collection in Data Science</vt:lpstr>
      <vt:lpstr>Sources of Data Collection</vt:lpstr>
      <vt:lpstr>Challenges in Data Collection</vt:lpstr>
      <vt:lpstr>Understanding Data Collection Methods</vt:lpstr>
      <vt:lpstr>Primary Data Collection Techniques</vt:lpstr>
      <vt:lpstr>Exploring Secondary Data Techniques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Collection</dc:title>
  <dc:creator>cse</dc:creator>
  <cp:lastModifiedBy>cse</cp:lastModifiedBy>
  <cp:revision>4</cp:revision>
  <dcterms:created xsi:type="dcterms:W3CDTF">2025-01-31T10:52:21Z</dcterms:created>
  <dcterms:modified xsi:type="dcterms:W3CDTF">2025-01-31T11:02:37Z</dcterms:modified>
</cp:coreProperties>
</file>