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10" r:id="rId4"/>
    <p:sldId id="266" r:id="rId5"/>
    <p:sldId id="312" r:id="rId6"/>
    <p:sldId id="267" r:id="rId7"/>
    <p:sldId id="265" r:id="rId8"/>
    <p:sldId id="313" r:id="rId9"/>
    <p:sldId id="314" r:id="rId10"/>
    <p:sldId id="268" r:id="rId11"/>
    <p:sldId id="30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0267CB0-E5D0-44DC-AFA9-2AB6A6410CC2}"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1335351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0267CB0-E5D0-44DC-AFA9-2AB6A6410CC2}"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490089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0267CB0-E5D0-44DC-AFA9-2AB6A6410CC2}"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335684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0267CB0-E5D0-44DC-AFA9-2AB6A6410CC2}"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483879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267CB0-E5D0-44DC-AFA9-2AB6A6410CC2}"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407809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0267CB0-E5D0-44DC-AFA9-2AB6A6410CC2}" type="datetimeFigureOut">
              <a:rPr lang="en-IN" smtClean="0"/>
              <a:t>31-01-2025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011747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0267CB0-E5D0-44DC-AFA9-2AB6A6410CC2}" type="datetimeFigureOut">
              <a:rPr lang="en-IN" smtClean="0"/>
              <a:t>31-01-2025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39074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0267CB0-E5D0-44DC-AFA9-2AB6A6410CC2}" type="datetimeFigureOut">
              <a:rPr lang="en-IN" smtClean="0"/>
              <a:t>31-01-2025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295886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267CB0-E5D0-44DC-AFA9-2AB6A6410CC2}" type="datetimeFigureOut">
              <a:rPr lang="en-IN" smtClean="0"/>
              <a:t>31-01-2025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1780175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267CB0-E5D0-44DC-AFA9-2AB6A6410CC2}" type="datetimeFigureOut">
              <a:rPr lang="en-IN" smtClean="0"/>
              <a:t>31-01-2025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4227885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267CB0-E5D0-44DC-AFA9-2AB6A6410CC2}" type="datetimeFigureOut">
              <a:rPr lang="en-IN" smtClean="0"/>
              <a:t>31-01-2025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1786654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67CB0-E5D0-44DC-AFA9-2AB6A6410CC2}" type="datetimeFigureOut">
              <a:rPr lang="en-IN" smtClean="0"/>
              <a:t>31-01-2025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5B3C9-4906-4C60-8131-B493C6711E69}" type="slidenum">
              <a:rPr lang="en-IN" smtClean="0"/>
              <a:t>‹#›</a:t>
            </a:fld>
            <a:endParaRPr lang="en-IN"/>
          </a:p>
        </p:txBody>
      </p:sp>
    </p:spTree>
    <p:extLst>
      <p:ext uri="{BB962C8B-B14F-4D97-AF65-F5344CB8AC3E}">
        <p14:creationId xmlns:p14="http://schemas.microsoft.com/office/powerpoint/2010/main" val="2949351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i="1" dirty="0" smtClean="0"/>
              <a:t>Reporting</a:t>
            </a:r>
            <a:endParaRPr lang="en-IN" dirty="0"/>
          </a:p>
        </p:txBody>
      </p:sp>
      <p:sp>
        <p:nvSpPr>
          <p:cNvPr id="3" name="Subtitle 2"/>
          <p:cNvSpPr>
            <a:spLocks noGrp="1"/>
          </p:cNvSpPr>
          <p:nvPr>
            <p:ph type="subTitle" idx="1"/>
          </p:nvPr>
        </p:nvSpPr>
        <p:spPr/>
        <p:txBody>
          <a:bodyPr/>
          <a:lstStyle/>
          <a:p>
            <a:r>
              <a:rPr lang="en-IN" dirty="0" smtClean="0"/>
              <a:t>Prof Savita Sheoran</a:t>
            </a:r>
          </a:p>
          <a:p>
            <a:r>
              <a:rPr lang="en-IN" dirty="0" smtClean="0"/>
              <a:t>Indira Gandhi University Meerpur, Rewari</a:t>
            </a:r>
            <a:endParaRPr lang="en-IN" dirty="0"/>
          </a:p>
        </p:txBody>
      </p:sp>
    </p:spTree>
    <p:extLst>
      <p:ext uri="{BB962C8B-B14F-4D97-AF65-F5344CB8AC3E}">
        <p14:creationId xmlns:p14="http://schemas.microsoft.com/office/powerpoint/2010/main" val="3728815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Recommendations for Action</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Based on the analysis, you would offer actionable recommendations to the marketing team. These might include:</a:t>
            </a:r>
          </a:p>
          <a:p>
            <a:r>
              <a:rPr lang="en-US" b="1" dirty="0" smtClean="0"/>
              <a:t>Target the 18-34 age group with evening promotions</a:t>
            </a:r>
            <a:r>
              <a:rPr lang="en-US" dirty="0" smtClean="0"/>
              <a:t>: Since this group is most active during the evening, targeted discounts or ads at these times could increase sales.</a:t>
            </a:r>
          </a:p>
          <a:p>
            <a:r>
              <a:rPr lang="en-US" b="1" dirty="0" smtClean="0"/>
              <a:t>Increase engagement with frequent visitors</a:t>
            </a:r>
            <a:r>
              <a:rPr lang="en-US" dirty="0" smtClean="0"/>
              <a:t>: Consider launching loyalty programs or personalized offers for customers who visit the website often, as they are more likely to spend more.</a:t>
            </a:r>
          </a:p>
          <a:p>
            <a:r>
              <a:rPr lang="en-US" b="1" dirty="0" smtClean="0"/>
              <a:t>Develop campaigns for older customers (45-60)</a:t>
            </a:r>
            <a:r>
              <a:rPr lang="en-US" dirty="0" smtClean="0"/>
              <a:t>: As this group spends more per purchase, offering premium products or personalized marketing strategies could increase average order values.</a:t>
            </a:r>
            <a:endParaRPr lang="en-IN" dirty="0"/>
          </a:p>
        </p:txBody>
      </p:sp>
    </p:spTree>
    <p:extLst>
      <p:ext uri="{BB962C8B-B14F-4D97-AF65-F5344CB8AC3E}">
        <p14:creationId xmlns:p14="http://schemas.microsoft.com/office/powerpoint/2010/main" val="109917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Difference between Analysis and Reporting</a:t>
            </a:r>
            <a:r>
              <a:rPr lang="en-IN" b="1" dirty="0">
                <a:solidFill>
                  <a:srgbClr val="000000"/>
                </a:solidFill>
                <a:latin typeface="Calibri" panose="020F0502020204030204" pitchFamily="34" charset="0"/>
              </a:rPr>
              <a:t/>
            </a:r>
            <a:br>
              <a:rPr lang="en-IN" b="1" dirty="0">
                <a:solidFill>
                  <a:srgbClr val="000000"/>
                </a:solidFill>
                <a:latin typeface="Calibri" panose="020F0502020204030204" pitchFamily="34" charset="0"/>
              </a:rPr>
            </a:br>
            <a:endParaRPr lang="en-IN"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18736354"/>
              </p:ext>
            </p:extLst>
          </p:nvPr>
        </p:nvGraphicFramePr>
        <p:xfrm>
          <a:off x="1098958" y="1233184"/>
          <a:ext cx="9831897" cy="5116623"/>
        </p:xfrm>
        <a:graphic>
          <a:graphicData uri="http://schemas.openxmlformats.org/drawingml/2006/table">
            <a:tbl>
              <a:tblPr>
                <a:tableStyleId>{5C22544A-7EE6-4342-B048-85BDC9FD1C3A}</a:tableStyleId>
              </a:tblPr>
              <a:tblGrid>
                <a:gridCol w="1918026">
                  <a:extLst>
                    <a:ext uri="{9D8B030D-6E8A-4147-A177-3AD203B41FA5}">
                      <a16:colId xmlns:a16="http://schemas.microsoft.com/office/drawing/2014/main" val="3654304836"/>
                    </a:ext>
                  </a:extLst>
                </a:gridCol>
                <a:gridCol w="3658755">
                  <a:extLst>
                    <a:ext uri="{9D8B030D-6E8A-4147-A177-3AD203B41FA5}">
                      <a16:colId xmlns:a16="http://schemas.microsoft.com/office/drawing/2014/main" val="24733538"/>
                    </a:ext>
                  </a:extLst>
                </a:gridCol>
                <a:gridCol w="4255116">
                  <a:extLst>
                    <a:ext uri="{9D8B030D-6E8A-4147-A177-3AD203B41FA5}">
                      <a16:colId xmlns:a16="http://schemas.microsoft.com/office/drawing/2014/main" val="394612932"/>
                    </a:ext>
                  </a:extLst>
                </a:gridCol>
              </a:tblGrid>
              <a:tr h="214947">
                <a:tc>
                  <a:txBody>
                    <a:bodyPr/>
                    <a:lstStyle/>
                    <a:p>
                      <a:pPr algn="ctr" fontAlgn="t"/>
                      <a:r>
                        <a:rPr lang="en-IN" sz="1600" u="none" strike="noStrike" dirty="0">
                          <a:effectLst/>
                          <a:latin typeface="Times New Roman" panose="02020603050405020304" pitchFamily="18" charset="0"/>
                          <a:cs typeface="Times New Roman" panose="02020603050405020304" pitchFamily="18" charset="0"/>
                        </a:rPr>
                        <a:t>Aspect</a:t>
                      </a:r>
                      <a:endParaRPr lang="en-IN"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ctr" fontAlgn="t"/>
                      <a:r>
                        <a:rPr lang="en-IN" sz="1600" u="none" strike="noStrike">
                          <a:effectLst/>
                          <a:latin typeface="Times New Roman" panose="02020603050405020304" pitchFamily="18" charset="0"/>
                          <a:cs typeface="Times New Roman" panose="02020603050405020304" pitchFamily="18" charset="0"/>
                        </a:rPr>
                        <a:t>Analysis</a:t>
                      </a:r>
                      <a:endParaRPr lang="en-I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ctr" fontAlgn="t"/>
                      <a:r>
                        <a:rPr lang="en-IN" sz="1600" u="none" strike="noStrike">
                          <a:effectLst/>
                          <a:latin typeface="Times New Roman" panose="02020603050405020304" pitchFamily="18" charset="0"/>
                          <a:cs typeface="Times New Roman" panose="02020603050405020304" pitchFamily="18" charset="0"/>
                        </a:rPr>
                        <a:t>Reporting</a:t>
                      </a:r>
                      <a:endParaRPr lang="en-I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819156179"/>
                  </a:ext>
                </a:extLst>
              </a:tr>
              <a:tr h="644841">
                <a:tc>
                  <a:txBody>
                    <a:bodyPr/>
                    <a:lstStyle/>
                    <a:p>
                      <a:pPr algn="l" fontAlgn="t"/>
                      <a:r>
                        <a:rPr lang="en-IN" sz="1600" u="none" strike="noStrike" dirty="0">
                          <a:effectLst/>
                          <a:latin typeface="Times New Roman" panose="02020603050405020304" pitchFamily="18" charset="0"/>
                          <a:cs typeface="Times New Roman" panose="02020603050405020304" pitchFamily="18" charset="0"/>
                        </a:rPr>
                        <a:t>Definition &amp; Purpose</a:t>
                      </a:r>
                      <a:endParaRPr lang="en-IN"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a:effectLst/>
                          <a:latin typeface="Times New Roman" panose="02020603050405020304" pitchFamily="18" charset="0"/>
                          <a:cs typeface="Times New Roman" panose="02020603050405020304" pitchFamily="18" charset="0"/>
                        </a:rPr>
                        <a:t>Explores, interprets, and derives insights to support decision-making.</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a:effectLst/>
                          <a:latin typeface="Times New Roman" panose="02020603050405020304" pitchFamily="18" charset="0"/>
                          <a:cs typeface="Times New Roman" panose="02020603050405020304" pitchFamily="18" charset="0"/>
                        </a:rPr>
                        <a:t>Summarizes and presents data in a structured format to communicate past performance.</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418638337"/>
                  </a:ext>
                </a:extLst>
              </a:tr>
              <a:tr h="644841">
                <a:tc>
                  <a:txBody>
                    <a:bodyPr/>
                    <a:lstStyle/>
                    <a:p>
                      <a:pPr algn="l" fontAlgn="t"/>
                      <a:r>
                        <a:rPr lang="en-IN" sz="1600" u="none" strike="noStrike" dirty="0">
                          <a:effectLst/>
                          <a:latin typeface="Times New Roman" panose="02020603050405020304" pitchFamily="18" charset="0"/>
                          <a:cs typeface="Times New Roman" panose="02020603050405020304" pitchFamily="18" charset="0"/>
                        </a:rPr>
                        <a:t>Scope</a:t>
                      </a:r>
                      <a:endParaRPr lang="en-IN"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dirty="0">
                          <a:effectLst/>
                          <a:latin typeface="Times New Roman" panose="02020603050405020304" pitchFamily="18" charset="0"/>
                          <a:cs typeface="Times New Roman" panose="02020603050405020304" pitchFamily="18" charset="0"/>
                        </a:rPr>
                        <a:t>Proactive and exploratory; identifies patterns, trends, and correlations.</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a:effectLst/>
                          <a:latin typeface="Times New Roman" panose="02020603050405020304" pitchFamily="18" charset="0"/>
                          <a:cs typeface="Times New Roman" panose="02020603050405020304" pitchFamily="18" charset="0"/>
                        </a:rPr>
                        <a:t>Retrospective; focuses on summarizing past data and key metrics.</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336209352"/>
                  </a:ext>
                </a:extLst>
              </a:tr>
              <a:tr h="644841">
                <a:tc>
                  <a:txBody>
                    <a:bodyPr/>
                    <a:lstStyle/>
                    <a:p>
                      <a:pPr algn="l" fontAlgn="t"/>
                      <a:r>
                        <a:rPr lang="en-IN" sz="1600" u="none" strike="noStrike">
                          <a:effectLst/>
                          <a:latin typeface="Times New Roman" panose="02020603050405020304" pitchFamily="18" charset="0"/>
                          <a:cs typeface="Times New Roman" panose="02020603050405020304" pitchFamily="18" charset="0"/>
                        </a:rPr>
                        <a:t>Techniques Used</a:t>
                      </a:r>
                      <a:endParaRPr lang="en-I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dirty="0">
                          <a:effectLst/>
                          <a:latin typeface="Times New Roman" panose="02020603050405020304" pitchFamily="18" charset="0"/>
                          <a:cs typeface="Times New Roman" panose="02020603050405020304" pitchFamily="18" charset="0"/>
                        </a:rPr>
                        <a:t>Data mining, predictive modeling, statistical analysis, machine learning.</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a:effectLst/>
                          <a:latin typeface="Times New Roman" panose="02020603050405020304" pitchFamily="18" charset="0"/>
                          <a:cs typeface="Times New Roman" panose="02020603050405020304" pitchFamily="18" charset="0"/>
                        </a:rPr>
                        <a:t>Descriptive statistics, aggregations, visualizations, dashboards.</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442175955"/>
                  </a:ext>
                </a:extLst>
              </a:tr>
              <a:tr h="644841">
                <a:tc>
                  <a:txBody>
                    <a:bodyPr/>
                    <a:lstStyle/>
                    <a:p>
                      <a:pPr algn="l" fontAlgn="t"/>
                      <a:r>
                        <a:rPr lang="en-IN" sz="1600" u="none" strike="noStrike">
                          <a:effectLst/>
                          <a:latin typeface="Times New Roman" panose="02020603050405020304" pitchFamily="18" charset="0"/>
                          <a:cs typeface="Times New Roman" panose="02020603050405020304" pitchFamily="18" charset="0"/>
                        </a:rPr>
                        <a:t>Tools &amp; Technologies</a:t>
                      </a:r>
                      <a:endParaRPr lang="en-I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dirty="0">
                          <a:effectLst/>
                          <a:latin typeface="Times New Roman" panose="02020603050405020304" pitchFamily="18" charset="0"/>
                          <a:cs typeface="Times New Roman" panose="02020603050405020304" pitchFamily="18" charset="0"/>
                        </a:rPr>
                        <a:t>Python, R, SQL, Machine Learning frameworks (</a:t>
                      </a:r>
                      <a:r>
                        <a:rPr lang="en-US" sz="1600" u="none" strike="noStrike" dirty="0" err="1">
                          <a:effectLst/>
                          <a:latin typeface="Times New Roman" panose="02020603050405020304" pitchFamily="18" charset="0"/>
                          <a:cs typeface="Times New Roman" panose="02020603050405020304" pitchFamily="18" charset="0"/>
                        </a:rPr>
                        <a:t>TensorFlow</a:t>
                      </a:r>
                      <a:r>
                        <a:rPr lang="en-US" sz="1600" u="none" strike="noStrike" dirty="0">
                          <a:effectLst/>
                          <a:latin typeface="Times New Roman" panose="02020603050405020304" pitchFamily="18" charset="0"/>
                          <a:cs typeface="Times New Roman" panose="02020603050405020304" pitchFamily="18" charset="0"/>
                        </a:rPr>
                        <a:t>, </a:t>
                      </a:r>
                      <a:r>
                        <a:rPr lang="en-US" sz="1600" u="none" strike="noStrike" dirty="0" err="1">
                          <a:effectLst/>
                          <a:latin typeface="Times New Roman" panose="02020603050405020304" pitchFamily="18" charset="0"/>
                          <a:cs typeface="Times New Roman" panose="02020603050405020304" pitchFamily="18" charset="0"/>
                        </a:rPr>
                        <a:t>Scikit</a:t>
                      </a:r>
                      <a:r>
                        <a:rPr lang="en-US" sz="1600" u="none" strike="noStrike" dirty="0">
                          <a:effectLst/>
                          <a:latin typeface="Times New Roman" panose="02020603050405020304" pitchFamily="18" charset="0"/>
                          <a:cs typeface="Times New Roman" panose="02020603050405020304" pitchFamily="18" charset="0"/>
                        </a:rPr>
                        <a:t>-learn).</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a:effectLst/>
                          <a:latin typeface="Times New Roman" panose="02020603050405020304" pitchFamily="18" charset="0"/>
                          <a:cs typeface="Times New Roman" panose="02020603050405020304" pitchFamily="18" charset="0"/>
                        </a:rPr>
                        <a:t>Excel, BI tools (Power BI, Tableau), SQL for aggregations.</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3829436513"/>
                  </a:ext>
                </a:extLst>
              </a:tr>
              <a:tr h="644841">
                <a:tc>
                  <a:txBody>
                    <a:bodyPr/>
                    <a:lstStyle/>
                    <a:p>
                      <a:pPr algn="l" fontAlgn="t"/>
                      <a:r>
                        <a:rPr lang="en-IN" sz="1600" u="none" strike="noStrike">
                          <a:effectLst/>
                          <a:latin typeface="Times New Roman" panose="02020603050405020304" pitchFamily="18" charset="0"/>
                          <a:cs typeface="Times New Roman" panose="02020603050405020304" pitchFamily="18" charset="0"/>
                        </a:rPr>
                        <a:t>Outcome</a:t>
                      </a:r>
                      <a:endParaRPr lang="en-I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dirty="0">
                          <a:effectLst/>
                          <a:latin typeface="Times New Roman" panose="02020603050405020304" pitchFamily="18" charset="0"/>
                          <a:cs typeface="Times New Roman" panose="02020603050405020304" pitchFamily="18" charset="0"/>
                        </a:rPr>
                        <a:t>Provides actionable insights, predictions, and recommendations.</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a:effectLst/>
                          <a:latin typeface="Times New Roman" panose="02020603050405020304" pitchFamily="18" charset="0"/>
                          <a:cs typeface="Times New Roman" panose="02020603050405020304" pitchFamily="18" charset="0"/>
                        </a:rPr>
                        <a:t>Presents facts and figures for stakeholders to track performance.</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3449682736"/>
                  </a:ext>
                </a:extLst>
              </a:tr>
              <a:tr h="429894">
                <a:tc>
                  <a:txBody>
                    <a:bodyPr/>
                    <a:lstStyle/>
                    <a:p>
                      <a:pPr algn="l" fontAlgn="t"/>
                      <a:r>
                        <a:rPr lang="en-IN" sz="1600" u="none" strike="noStrike">
                          <a:effectLst/>
                          <a:latin typeface="Times New Roman" panose="02020603050405020304" pitchFamily="18" charset="0"/>
                          <a:cs typeface="Times New Roman" panose="02020603050405020304" pitchFamily="18" charset="0"/>
                        </a:rPr>
                        <a:t>Example</a:t>
                      </a:r>
                      <a:endParaRPr lang="en-I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dirty="0">
                          <a:effectLst/>
                          <a:latin typeface="Times New Roman" panose="02020603050405020304" pitchFamily="18" charset="0"/>
                          <a:cs typeface="Times New Roman" panose="02020603050405020304" pitchFamily="18" charset="0"/>
                        </a:rPr>
                        <a:t>Predicting customer churn using machine learning.</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a:effectLst/>
                          <a:latin typeface="Times New Roman" panose="02020603050405020304" pitchFamily="18" charset="0"/>
                          <a:cs typeface="Times New Roman" panose="02020603050405020304" pitchFamily="18" charset="0"/>
                        </a:rPr>
                        <a:t>Monthly sales report showing revenue trends.</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1958834192"/>
                  </a:ext>
                </a:extLst>
              </a:tr>
              <a:tr h="429894">
                <a:tc>
                  <a:txBody>
                    <a:bodyPr/>
                    <a:lstStyle/>
                    <a:p>
                      <a:pPr algn="l" fontAlgn="t"/>
                      <a:r>
                        <a:rPr lang="en-IN" sz="1600" u="none" strike="noStrike">
                          <a:effectLst/>
                          <a:latin typeface="Times New Roman" panose="02020603050405020304" pitchFamily="18" charset="0"/>
                          <a:cs typeface="Times New Roman" panose="02020603050405020304" pitchFamily="18" charset="0"/>
                        </a:rPr>
                        <a:t>Key Difference</a:t>
                      </a:r>
                      <a:endParaRPr lang="en-I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dirty="0">
                          <a:effectLst/>
                          <a:latin typeface="Times New Roman" panose="02020603050405020304" pitchFamily="18" charset="0"/>
                          <a:cs typeface="Times New Roman" panose="02020603050405020304" pitchFamily="18" charset="0"/>
                        </a:rPr>
                        <a:t>Explains why something happened and what to do next.</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a:effectLst/>
                          <a:latin typeface="Times New Roman" panose="02020603050405020304" pitchFamily="18" charset="0"/>
                          <a:cs typeface="Times New Roman" panose="02020603050405020304" pitchFamily="18" charset="0"/>
                        </a:rPr>
                        <a:t>Tells what happened without deep analysis.</a:t>
                      </a:r>
                      <a:endParaRPr lang="en-US"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1564341036"/>
                  </a:ext>
                </a:extLst>
              </a:tr>
              <a:tr h="644841">
                <a:tc>
                  <a:txBody>
                    <a:bodyPr/>
                    <a:lstStyle/>
                    <a:p>
                      <a:pPr algn="l" fontAlgn="t"/>
                      <a:r>
                        <a:rPr lang="en-IN" sz="1600" u="none" strike="noStrike">
                          <a:effectLst/>
                          <a:latin typeface="Times New Roman" panose="02020603050405020304" pitchFamily="18" charset="0"/>
                          <a:cs typeface="Times New Roman" panose="02020603050405020304" pitchFamily="18" charset="0"/>
                        </a:rPr>
                        <a:t>Example</a:t>
                      </a:r>
                      <a:endParaRPr lang="en-IN"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a:effectLst/>
                          <a:latin typeface="Times New Roman" panose="02020603050405020304" pitchFamily="18" charset="0"/>
                          <a:cs typeface="Times New Roman" panose="02020603050405020304" pitchFamily="18" charset="0"/>
                        </a:rPr>
                        <a:t>Analysis tells you why it happened (e.g., the drop was due to decreased website traffic).</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600" u="none" strike="noStrike" dirty="0">
                          <a:effectLst/>
                          <a:latin typeface="Times New Roman" panose="02020603050405020304" pitchFamily="18" charset="0"/>
                          <a:cs typeface="Times New Roman" panose="02020603050405020304" pitchFamily="18" charset="0"/>
                        </a:rPr>
                        <a:t>Reporting tells you what happened (e.g., last month's sales dropped by 10%).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2254854230"/>
                  </a:ext>
                </a:extLst>
              </a:tr>
            </a:tbl>
          </a:graphicData>
        </a:graphic>
      </p:graphicFrame>
    </p:spTree>
    <p:extLst>
      <p:ext uri="{BB962C8B-B14F-4D97-AF65-F5344CB8AC3E}">
        <p14:creationId xmlns:p14="http://schemas.microsoft.com/office/powerpoint/2010/main" val="1105799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Reporting</a:t>
            </a:r>
            <a:endParaRPr lang="en-IN" dirty="0"/>
          </a:p>
        </p:txBody>
      </p:sp>
      <p:sp>
        <p:nvSpPr>
          <p:cNvPr id="3" name="Content Placeholder 2"/>
          <p:cNvSpPr>
            <a:spLocks noGrp="1"/>
          </p:cNvSpPr>
          <p:nvPr>
            <p:ph idx="1"/>
          </p:nvPr>
        </p:nvSpPr>
        <p:spPr/>
        <p:txBody>
          <a:bodyPr>
            <a:normAutofit/>
          </a:bodyPr>
          <a:lstStyle/>
          <a:p>
            <a:r>
              <a:rPr lang="en-US" b="1" dirty="0"/>
              <a:t>Reporting</a:t>
            </a:r>
            <a:r>
              <a:rPr lang="en-US" dirty="0"/>
              <a:t> in data science refers to the process of summarizing and visualizing historical data to help stakeholders monitor key performance indicators (KPIs) and make informed business decisions. It typically involves descriptive statistics, data aggregation, and visualization tools like </a:t>
            </a:r>
            <a:r>
              <a:rPr lang="en-US" b="1" dirty="0"/>
              <a:t>Power BI, Tableau, Excel, or SQL dashboards</a:t>
            </a:r>
            <a:r>
              <a:rPr lang="en-US" dirty="0"/>
              <a:t>.</a:t>
            </a:r>
            <a:endParaRPr lang="en-IN" dirty="0"/>
          </a:p>
        </p:txBody>
      </p:sp>
    </p:spTree>
    <p:extLst>
      <p:ext uri="{BB962C8B-B14F-4D97-AF65-F5344CB8AC3E}">
        <p14:creationId xmlns:p14="http://schemas.microsoft.com/office/powerpoint/2010/main" val="3313326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Reporting</a:t>
            </a:r>
            <a:endParaRPr lang="en-IN" dirty="0"/>
          </a:p>
        </p:txBody>
      </p:sp>
      <p:sp>
        <p:nvSpPr>
          <p:cNvPr id="3" name="Content Placeholder 2"/>
          <p:cNvSpPr>
            <a:spLocks noGrp="1"/>
          </p:cNvSpPr>
          <p:nvPr>
            <p:ph idx="1"/>
          </p:nvPr>
        </p:nvSpPr>
        <p:spPr/>
        <p:txBody>
          <a:bodyPr>
            <a:normAutofit fontScale="92500" lnSpcReduction="20000"/>
          </a:bodyPr>
          <a:lstStyle/>
          <a:p>
            <a:r>
              <a:rPr lang="en-US" b="1" dirty="0" smtClean="0"/>
              <a:t>Purpose</a:t>
            </a:r>
            <a:r>
              <a:rPr lang="en-US" dirty="0" smtClean="0"/>
              <a:t>: The goal of reporting is to present the findings of an analysis in a clear, structured, and accessible way to stakeholders. It focuses on conveying the results of the analysis in a way that is easy to understand and use for decision-making.</a:t>
            </a:r>
          </a:p>
          <a:p>
            <a:r>
              <a:rPr lang="en-IN" dirty="0" smtClean="0"/>
              <a:t>Activities</a:t>
            </a:r>
          </a:p>
          <a:p>
            <a:pPr lvl="1"/>
            <a:r>
              <a:rPr lang="en-US" dirty="0" smtClean="0"/>
              <a:t>Visualizing results (e.g., graphs, charts, tables) to make the information digestible.</a:t>
            </a:r>
          </a:p>
          <a:p>
            <a:pPr lvl="1"/>
            <a:r>
              <a:rPr lang="en-US" dirty="0" smtClean="0"/>
              <a:t>Writing executive summaries or detailed reports that explain the context, methodology, and findings</a:t>
            </a:r>
          </a:p>
          <a:p>
            <a:r>
              <a:rPr lang="en-US" b="1" dirty="0" smtClean="0"/>
              <a:t>Outcome</a:t>
            </a:r>
            <a:r>
              <a:rPr lang="en-US" dirty="0" smtClean="0"/>
              <a:t>: A finalized, clear, and concise presentation of the data insights that communicates the "what" and "how" of the findings.</a:t>
            </a:r>
          </a:p>
          <a:p>
            <a:r>
              <a:rPr lang="en-IN" b="1" dirty="0" smtClean="0"/>
              <a:t>Tools</a:t>
            </a:r>
            <a:r>
              <a:rPr lang="en-IN" dirty="0" smtClean="0"/>
              <a:t>: Reporting tools (e.g., Tableau, Power BI), dashboards, visualization libraries (e.g., </a:t>
            </a:r>
            <a:r>
              <a:rPr lang="en-IN" dirty="0" err="1" smtClean="0"/>
              <a:t>matplotlib</a:t>
            </a:r>
            <a:r>
              <a:rPr lang="en-IN" dirty="0" smtClean="0"/>
              <a:t>, </a:t>
            </a:r>
            <a:r>
              <a:rPr lang="en-IN" dirty="0" err="1" smtClean="0"/>
              <a:t>Seaborn</a:t>
            </a:r>
            <a:r>
              <a:rPr lang="en-IN" dirty="0" smtClean="0"/>
              <a:t>), and document creation tools (e.g., PowerPoint, Word).</a:t>
            </a:r>
            <a:endParaRPr lang="en-IN" dirty="0"/>
          </a:p>
        </p:txBody>
      </p:sp>
    </p:spTree>
    <p:extLst>
      <p:ext uri="{BB962C8B-B14F-4D97-AF65-F5344CB8AC3E}">
        <p14:creationId xmlns:p14="http://schemas.microsoft.com/office/powerpoint/2010/main" val="393780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Reporting</a:t>
            </a:r>
            <a:endParaRPr lang="en-IN" dirty="0"/>
          </a:p>
        </p:txBody>
      </p:sp>
      <p:sp>
        <p:nvSpPr>
          <p:cNvPr id="3" name="Content Placeholder 2"/>
          <p:cNvSpPr>
            <a:spLocks noGrp="1"/>
          </p:cNvSpPr>
          <p:nvPr>
            <p:ph idx="1"/>
          </p:nvPr>
        </p:nvSpPr>
        <p:spPr/>
        <p:txBody>
          <a:bodyPr>
            <a:normAutofit/>
          </a:bodyPr>
          <a:lstStyle/>
          <a:p>
            <a:r>
              <a:rPr lang="en-IN" dirty="0" smtClean="0"/>
              <a:t>Key Finding</a:t>
            </a:r>
          </a:p>
          <a:p>
            <a:pPr lvl="1"/>
            <a:r>
              <a:rPr lang="en-US" dirty="0" smtClean="0"/>
              <a:t>The report begins with a summary of the key insights from the analysis. For example:"40% of purchases come from customers aged 18-34, and this group tends to make purchases primarily in the evening."</a:t>
            </a:r>
          </a:p>
          <a:p>
            <a:pPr lvl="1"/>
            <a:r>
              <a:rPr lang="en-US" dirty="0" smtClean="0"/>
              <a:t>"There is a moderate positive correlation between website visits and spending, suggesting that more frequent visitors tend to spend more."</a:t>
            </a:r>
          </a:p>
          <a:p>
            <a:pPr lvl="1"/>
            <a:r>
              <a:rPr lang="en-US" dirty="0" smtClean="0"/>
              <a:t>"Customers aged 45-60 have the highest average spending per purchase.</a:t>
            </a:r>
          </a:p>
          <a:p>
            <a:endParaRPr lang="en-IN" dirty="0"/>
          </a:p>
        </p:txBody>
      </p:sp>
    </p:spTree>
    <p:extLst>
      <p:ext uri="{BB962C8B-B14F-4D97-AF65-F5344CB8AC3E}">
        <p14:creationId xmlns:p14="http://schemas.microsoft.com/office/powerpoint/2010/main" val="401909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Key Features of Reporting</a:t>
            </a:r>
            <a:br>
              <a:rPr lang="en-US" b="1" dirty="0">
                <a:latin typeface="Times New Roman" panose="02020603050405020304" pitchFamily="18" charset="0"/>
                <a:cs typeface="Times New Roman" panose="02020603050405020304" pitchFamily="18" charset="0"/>
              </a:rPr>
            </a:br>
            <a:endParaRPr lang="en-IN" dirty="0"/>
          </a:p>
        </p:txBody>
      </p:sp>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Descriptive in Nature</a:t>
            </a:r>
            <a:r>
              <a:rPr lang="en-US" dirty="0">
                <a:latin typeface="Times New Roman" panose="02020603050405020304" pitchFamily="18" charset="0"/>
                <a:cs typeface="Times New Roman" panose="02020603050405020304" pitchFamily="18" charset="0"/>
              </a:rPr>
              <a:t> – Focuses on past events, trends, and performance.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Summarization of Data</a:t>
            </a:r>
            <a:r>
              <a:rPr lang="en-US" dirty="0">
                <a:latin typeface="Times New Roman" panose="02020603050405020304" pitchFamily="18" charset="0"/>
                <a:cs typeface="Times New Roman" panose="02020603050405020304" pitchFamily="18" charset="0"/>
              </a:rPr>
              <a:t> – Presents data in an easy-to-understand format.</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Data Visualization</a:t>
            </a:r>
            <a:r>
              <a:rPr lang="en-US" dirty="0">
                <a:latin typeface="Times New Roman" panose="02020603050405020304" pitchFamily="18" charset="0"/>
                <a:cs typeface="Times New Roman" panose="02020603050405020304" pitchFamily="18" charset="0"/>
              </a:rPr>
              <a:t> – Uses charts, graphs, and tables to represent data effectively.</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Business Decision Support</a:t>
            </a:r>
            <a:r>
              <a:rPr lang="en-US" dirty="0">
                <a:latin typeface="Times New Roman" panose="02020603050405020304" pitchFamily="18" charset="0"/>
                <a:cs typeface="Times New Roman" panose="02020603050405020304" pitchFamily="18" charset="0"/>
              </a:rPr>
              <a:t> – Helps stakeholders track progress against goals.</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Automated or Static</a:t>
            </a:r>
            <a:r>
              <a:rPr lang="en-US" dirty="0">
                <a:latin typeface="Times New Roman" panose="02020603050405020304" pitchFamily="18" charset="0"/>
                <a:cs typeface="Times New Roman" panose="02020603050405020304" pitchFamily="18" charset="0"/>
              </a:rPr>
              <a:t> – Reports can be manually generated or automated to update periodically</a:t>
            </a:r>
            <a:endParaRPr lang="en-IN" dirty="0"/>
          </a:p>
        </p:txBody>
      </p:sp>
    </p:spTree>
    <p:extLst>
      <p:ext uri="{BB962C8B-B14F-4D97-AF65-F5344CB8AC3E}">
        <p14:creationId xmlns:p14="http://schemas.microsoft.com/office/powerpoint/2010/main" val="49052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Visualizations</a:t>
            </a:r>
            <a:endParaRPr lang="en-IN" dirty="0"/>
          </a:p>
        </p:txBody>
      </p:sp>
      <p:sp>
        <p:nvSpPr>
          <p:cNvPr id="3" name="Content Placeholder 2"/>
          <p:cNvSpPr>
            <a:spLocks noGrp="1"/>
          </p:cNvSpPr>
          <p:nvPr>
            <p:ph idx="1"/>
          </p:nvPr>
        </p:nvSpPr>
        <p:spPr/>
        <p:txBody>
          <a:bodyPr/>
          <a:lstStyle/>
          <a:p>
            <a:r>
              <a:rPr lang="en-US" dirty="0" smtClean="0"/>
              <a:t>To make the findings easier to digest, you'd include visualizations such as</a:t>
            </a:r>
          </a:p>
          <a:p>
            <a:pPr lvl="1"/>
            <a:r>
              <a:rPr lang="en-US" b="1" dirty="0" smtClean="0"/>
              <a:t>Bar Chart</a:t>
            </a:r>
            <a:r>
              <a:rPr lang="en-US" dirty="0" smtClean="0"/>
              <a:t>: A bar chart showing the distribution of spending across different age groups.</a:t>
            </a:r>
          </a:p>
          <a:p>
            <a:pPr lvl="1"/>
            <a:r>
              <a:rPr lang="en-US" b="1" dirty="0" err="1" smtClean="0"/>
              <a:t>Heatmap</a:t>
            </a:r>
            <a:r>
              <a:rPr lang="en-US" dirty="0" smtClean="0"/>
              <a:t>: A </a:t>
            </a:r>
            <a:r>
              <a:rPr lang="en-US" dirty="0" err="1" smtClean="0"/>
              <a:t>heatmap</a:t>
            </a:r>
            <a:r>
              <a:rPr lang="en-US" dirty="0" smtClean="0"/>
              <a:t> of purchases by hour of the day, highlighting the peak time periods for shopping</a:t>
            </a:r>
          </a:p>
          <a:p>
            <a:pPr lvl="1"/>
            <a:r>
              <a:rPr lang="en-US" b="1" dirty="0" smtClean="0"/>
              <a:t>Scatter Plot</a:t>
            </a:r>
            <a:r>
              <a:rPr lang="en-US" dirty="0" smtClean="0"/>
              <a:t>: A scatter plot showing the correlation between website visits and total spending</a:t>
            </a:r>
            <a:endParaRPr lang="en-IN" dirty="0"/>
          </a:p>
        </p:txBody>
      </p:sp>
    </p:spTree>
    <p:extLst>
      <p:ext uri="{BB962C8B-B14F-4D97-AF65-F5344CB8AC3E}">
        <p14:creationId xmlns:p14="http://schemas.microsoft.com/office/powerpoint/2010/main" val="3068883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Context and Methodology</a:t>
            </a:r>
            <a:endParaRPr lang="en-IN" dirty="0"/>
          </a:p>
        </p:txBody>
      </p:sp>
      <p:sp>
        <p:nvSpPr>
          <p:cNvPr id="3" name="Content Placeholder 2"/>
          <p:cNvSpPr>
            <a:spLocks noGrp="1"/>
          </p:cNvSpPr>
          <p:nvPr>
            <p:ph idx="1"/>
          </p:nvPr>
        </p:nvSpPr>
        <p:spPr/>
        <p:txBody>
          <a:bodyPr/>
          <a:lstStyle/>
          <a:p>
            <a:r>
              <a:rPr lang="en-US" dirty="0" smtClean="0"/>
              <a:t>The report would also provide context to explain how the analysis was conducted and any assumptions made. For </a:t>
            </a:r>
            <a:r>
              <a:rPr lang="en-US" dirty="0" err="1" smtClean="0"/>
              <a:t>example:"We</a:t>
            </a:r>
            <a:r>
              <a:rPr lang="en-US" dirty="0" smtClean="0"/>
              <a:t> used data from the last 12 months and performed a t-test to compare the average spending between male and female customers. The results showed no significant difference.“</a:t>
            </a:r>
          </a:p>
          <a:p>
            <a:r>
              <a:rPr lang="en-US" dirty="0" smtClean="0"/>
              <a:t>You would also discuss any limitations of the analysis, such as data biases or gaps that could influence the conclusions</a:t>
            </a:r>
          </a:p>
          <a:p>
            <a:r>
              <a:rPr lang="en-IN" dirty="0" smtClean="0"/>
              <a:t> 	</a:t>
            </a:r>
            <a:endParaRPr lang="en-IN" dirty="0"/>
          </a:p>
        </p:txBody>
      </p:sp>
    </p:spTree>
    <p:extLst>
      <p:ext uri="{BB962C8B-B14F-4D97-AF65-F5344CB8AC3E}">
        <p14:creationId xmlns:p14="http://schemas.microsoft.com/office/powerpoint/2010/main" val="573480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Reporting in Data Science</a:t>
            </a:r>
            <a:endParaRPr lang="en-IN" dirty="0"/>
          </a:p>
        </p:txBody>
      </p:sp>
      <p:sp>
        <p:nvSpPr>
          <p:cNvPr id="3" name="Content Placeholder 2"/>
          <p:cNvSpPr>
            <a:spLocks noGrp="1"/>
          </p:cNvSpPr>
          <p:nvPr>
            <p:ph idx="1"/>
          </p:nvPr>
        </p:nvSpPr>
        <p:spPr/>
        <p:txBody>
          <a:bodyPr>
            <a:normAutofit fontScale="92500" lnSpcReduction="20000"/>
          </a:bodyPr>
          <a:lstStyle/>
          <a:p>
            <a:r>
              <a:rPr lang="en-IN" dirty="0"/>
              <a:t>Scenario: E-commerce Sales </a:t>
            </a:r>
            <a:r>
              <a:rPr lang="en-IN" dirty="0" smtClean="0"/>
              <a:t>Report</a:t>
            </a:r>
          </a:p>
          <a:p>
            <a:pPr lvl="1"/>
            <a:r>
              <a:rPr lang="en-US" dirty="0"/>
              <a:t>Imagine an </a:t>
            </a:r>
            <a:r>
              <a:rPr lang="en-US" b="1" dirty="0"/>
              <a:t>E-commerce company</a:t>
            </a:r>
            <a:r>
              <a:rPr lang="en-US" dirty="0"/>
              <a:t> wants to track its </a:t>
            </a:r>
            <a:r>
              <a:rPr lang="en-US" b="1" dirty="0"/>
              <a:t>monthly sales performance</a:t>
            </a:r>
            <a:r>
              <a:rPr lang="en-US" dirty="0"/>
              <a:t>. A </a:t>
            </a:r>
            <a:r>
              <a:rPr lang="en-US" b="1" dirty="0"/>
              <a:t>sales report</a:t>
            </a:r>
            <a:r>
              <a:rPr lang="en-US" dirty="0"/>
              <a:t> might include</a:t>
            </a:r>
            <a:r>
              <a:rPr lang="en-US" dirty="0" smtClean="0"/>
              <a:t>:</a:t>
            </a:r>
          </a:p>
          <a:p>
            <a:pPr lvl="2"/>
            <a:r>
              <a:rPr lang="en-US" b="1" dirty="0"/>
              <a:t>Total Revenue</a:t>
            </a:r>
            <a:r>
              <a:rPr lang="en-US" dirty="0"/>
              <a:t>: ₹10,00,000</a:t>
            </a:r>
          </a:p>
          <a:p>
            <a:pPr lvl="2"/>
            <a:r>
              <a:rPr lang="en-US" b="1" dirty="0"/>
              <a:t>Total Orders</a:t>
            </a:r>
            <a:r>
              <a:rPr lang="en-US" dirty="0"/>
              <a:t>: 5,000</a:t>
            </a:r>
          </a:p>
          <a:p>
            <a:pPr lvl="2"/>
            <a:r>
              <a:rPr lang="en-US" b="1" dirty="0"/>
              <a:t>Average Order Value (AOV)</a:t>
            </a:r>
            <a:r>
              <a:rPr lang="en-US" dirty="0"/>
              <a:t>: ₹200</a:t>
            </a:r>
          </a:p>
          <a:p>
            <a:pPr lvl="2"/>
            <a:r>
              <a:rPr lang="en-US" b="1" dirty="0"/>
              <a:t>Top 5 Selling Products</a:t>
            </a:r>
            <a:endParaRPr lang="en-US" dirty="0"/>
          </a:p>
          <a:p>
            <a:pPr lvl="2"/>
            <a:r>
              <a:rPr lang="en-US" b="1" dirty="0"/>
              <a:t>Region-wise Sales Breakdown</a:t>
            </a:r>
            <a:endParaRPr lang="en-US" dirty="0"/>
          </a:p>
          <a:p>
            <a:pPr lvl="2"/>
            <a:r>
              <a:rPr lang="en-US" b="1" dirty="0"/>
              <a:t>Customer Acquisition Trends</a:t>
            </a:r>
            <a:endParaRPr lang="en-US" dirty="0"/>
          </a:p>
          <a:p>
            <a:r>
              <a:rPr lang="en-US" b="1" dirty="0"/>
              <a:t>Visualization:</a:t>
            </a:r>
            <a:endParaRPr lang="en-US" dirty="0"/>
          </a:p>
          <a:p>
            <a:pPr lvl="1"/>
            <a:r>
              <a:rPr lang="en-US" dirty="0"/>
              <a:t>A </a:t>
            </a:r>
            <a:r>
              <a:rPr lang="en-US" b="1" dirty="0"/>
              <a:t>bar chart</a:t>
            </a:r>
            <a:r>
              <a:rPr lang="en-US" dirty="0"/>
              <a:t> comparing sales across different months.</a:t>
            </a:r>
          </a:p>
          <a:p>
            <a:pPr lvl="1"/>
            <a:r>
              <a:rPr lang="en-US" dirty="0"/>
              <a:t>A </a:t>
            </a:r>
            <a:r>
              <a:rPr lang="en-US" b="1" dirty="0"/>
              <a:t>pie chart</a:t>
            </a:r>
            <a:r>
              <a:rPr lang="en-US" dirty="0"/>
              <a:t> showing sales distribution by product category.</a:t>
            </a:r>
          </a:p>
          <a:p>
            <a:pPr lvl="1"/>
            <a:r>
              <a:rPr lang="en-US" dirty="0"/>
              <a:t>A </a:t>
            </a:r>
            <a:r>
              <a:rPr lang="en-US" b="1" dirty="0"/>
              <a:t>line graph</a:t>
            </a:r>
            <a:r>
              <a:rPr lang="en-US" dirty="0"/>
              <a:t> tracking customer growth over time.</a:t>
            </a:r>
          </a:p>
          <a:p>
            <a:r>
              <a:rPr lang="en-US" dirty="0" smtClean="0"/>
              <a:t>🔹</a:t>
            </a:r>
            <a:r>
              <a:rPr lang="en-US" b="1" dirty="0" smtClean="0"/>
              <a:t>Tools </a:t>
            </a:r>
            <a:r>
              <a:rPr lang="en-US" b="1" dirty="0"/>
              <a:t>Used:</a:t>
            </a:r>
            <a:r>
              <a:rPr lang="en-US" dirty="0"/>
              <a:t> Tableau, Power BI, SQL, Excel</a:t>
            </a:r>
          </a:p>
          <a:p>
            <a:pPr lvl="1"/>
            <a:endParaRPr lang="en-IN" dirty="0"/>
          </a:p>
        </p:txBody>
      </p:sp>
    </p:spTree>
    <p:extLst>
      <p:ext uri="{BB962C8B-B14F-4D97-AF65-F5344CB8AC3E}">
        <p14:creationId xmlns:p14="http://schemas.microsoft.com/office/powerpoint/2010/main" val="1526153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Reporting in Data Science</a:t>
            </a:r>
            <a:endParaRPr lang="en-IN" dirty="0"/>
          </a:p>
        </p:txBody>
      </p:sp>
      <p:sp>
        <p:nvSpPr>
          <p:cNvPr id="3" name="Content Placeholder 2"/>
          <p:cNvSpPr>
            <a:spLocks noGrp="1"/>
          </p:cNvSpPr>
          <p:nvPr>
            <p:ph idx="1"/>
          </p:nvPr>
        </p:nvSpPr>
        <p:spPr/>
        <p:txBody>
          <a:bodyPr/>
          <a:lstStyle/>
          <a:p>
            <a:r>
              <a:rPr lang="en-IN" b="1" dirty="0"/>
              <a:t>Operational Reporting</a:t>
            </a:r>
            <a:r>
              <a:rPr lang="en-IN" dirty="0"/>
              <a:t> – Tracks daily activities (e.g., website traffic, order </a:t>
            </a:r>
            <a:r>
              <a:rPr lang="en-IN" dirty="0" err="1"/>
              <a:t>fulfillment</a:t>
            </a:r>
            <a:r>
              <a:rPr lang="en-IN" dirty="0"/>
              <a:t>).</a:t>
            </a:r>
          </a:p>
          <a:p>
            <a:r>
              <a:rPr lang="en-IN" b="1" dirty="0"/>
              <a:t>Financial Reporting</a:t>
            </a:r>
            <a:r>
              <a:rPr lang="en-IN" dirty="0"/>
              <a:t> – Summarizes revenue, expenses, and profitability.</a:t>
            </a:r>
          </a:p>
          <a:p>
            <a:r>
              <a:rPr lang="en-IN" b="1" dirty="0"/>
              <a:t>Marketing Reporting</a:t>
            </a:r>
            <a:r>
              <a:rPr lang="en-IN" dirty="0"/>
              <a:t> – Measures campaign effectiveness (e.g., conversion rates, engagement).</a:t>
            </a:r>
          </a:p>
          <a:p>
            <a:r>
              <a:rPr lang="en-IN" b="1" dirty="0"/>
              <a:t>Customer Analytics Reporting</a:t>
            </a:r>
            <a:r>
              <a:rPr lang="en-IN" dirty="0"/>
              <a:t> – </a:t>
            </a:r>
            <a:r>
              <a:rPr lang="en-IN" dirty="0" err="1"/>
              <a:t>Analyzes</a:t>
            </a:r>
            <a:r>
              <a:rPr lang="en-IN" dirty="0"/>
              <a:t> customer demographics, retention, and behavior.</a:t>
            </a:r>
          </a:p>
          <a:p>
            <a:endParaRPr lang="en-IN" dirty="0"/>
          </a:p>
        </p:txBody>
      </p:sp>
    </p:spTree>
    <p:extLst>
      <p:ext uri="{BB962C8B-B14F-4D97-AF65-F5344CB8AC3E}">
        <p14:creationId xmlns:p14="http://schemas.microsoft.com/office/powerpoint/2010/main" val="204367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972</Words>
  <Application>Microsoft Office PowerPoint</Application>
  <PresentationFormat>Widescreen</PresentationFormat>
  <Paragraphs>80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Reporting</vt:lpstr>
      <vt:lpstr>Reporting</vt:lpstr>
      <vt:lpstr>Reporting</vt:lpstr>
      <vt:lpstr>Reporting</vt:lpstr>
      <vt:lpstr>Key Features of Reporting </vt:lpstr>
      <vt:lpstr>Data Visualizations</vt:lpstr>
      <vt:lpstr>Context and Methodology</vt:lpstr>
      <vt:lpstr>Example of Reporting in Data Science</vt:lpstr>
      <vt:lpstr>Types of Reporting in Data Science</vt:lpstr>
      <vt:lpstr>Recommendations for Action</vt:lpstr>
      <vt:lpstr>Difference between Analysis and Reporting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and Reporting</dc:title>
  <dc:creator>cse</dc:creator>
  <cp:lastModifiedBy>cse</cp:lastModifiedBy>
  <cp:revision>32</cp:revision>
  <dcterms:created xsi:type="dcterms:W3CDTF">2025-01-25T07:13:31Z</dcterms:created>
  <dcterms:modified xsi:type="dcterms:W3CDTF">2025-01-31T10:51:28Z</dcterms:modified>
</cp:coreProperties>
</file>