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70" r:id="rId5"/>
    <p:sldId id="271" r:id="rId6"/>
    <p:sldId id="272" r:id="rId7"/>
    <p:sldId id="273" r:id="rId8"/>
    <p:sldId id="274" r:id="rId9"/>
    <p:sldId id="311" r:id="rId10"/>
    <p:sldId id="310" r:id="rId11"/>
    <p:sldId id="269" r:id="rId12"/>
    <p:sldId id="261" r:id="rId13"/>
    <p:sldId id="275" r:id="rId14"/>
    <p:sldId id="276" r:id="rId15"/>
    <p:sldId id="262"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91" r:id="rId29"/>
    <p:sldId id="289" r:id="rId30"/>
    <p:sldId id="290" r:id="rId31"/>
    <p:sldId id="292" r:id="rId32"/>
    <p:sldId id="293" r:id="rId33"/>
    <p:sldId id="312" r:id="rId34"/>
    <p:sldId id="313" r:id="rId35"/>
    <p:sldId id="294" r:id="rId36"/>
    <p:sldId id="296" r:id="rId37"/>
    <p:sldId id="297" r:id="rId38"/>
    <p:sldId id="298" r:id="rId39"/>
    <p:sldId id="299" r:id="rId40"/>
    <p:sldId id="301" r:id="rId41"/>
    <p:sldId id="300" r:id="rId42"/>
    <p:sldId id="302" r:id="rId43"/>
    <p:sldId id="303" r:id="rId44"/>
    <p:sldId id="304" r:id="rId45"/>
    <p:sldId id="306" r:id="rId46"/>
    <p:sldId id="307" r:id="rId47"/>
    <p:sldId id="308" r:id="rId48"/>
    <p:sldId id="305" r:id="rId49"/>
    <p:sldId id="264" r:id="rId50"/>
    <p:sldId id="263" r:id="rId51"/>
    <p:sldId id="260"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1335351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490089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335684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0267CB0-E5D0-44DC-AFA9-2AB6A6410CC2}"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483879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267CB0-E5D0-44DC-AFA9-2AB6A6410CC2}" type="datetimeFigureOut">
              <a:rPr lang="en-IN" smtClean="0"/>
              <a:t>06-02-2025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407809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0267CB0-E5D0-44DC-AFA9-2AB6A6410CC2}"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01174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0267CB0-E5D0-44DC-AFA9-2AB6A6410CC2}" type="datetimeFigureOut">
              <a:rPr lang="en-IN" smtClean="0"/>
              <a:t>06-02-2025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39074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0267CB0-E5D0-44DC-AFA9-2AB6A6410CC2}" type="datetimeFigureOut">
              <a:rPr lang="en-IN" smtClean="0"/>
              <a:t>06-02-2025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2295886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267CB0-E5D0-44DC-AFA9-2AB6A6410CC2}" type="datetimeFigureOut">
              <a:rPr lang="en-IN" smtClean="0"/>
              <a:t>06-02-2025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178017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267CB0-E5D0-44DC-AFA9-2AB6A6410CC2}"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4227885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267CB0-E5D0-44DC-AFA9-2AB6A6410CC2}" type="datetimeFigureOut">
              <a:rPr lang="en-IN" smtClean="0"/>
              <a:t>06-02-2025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B5B3C9-4906-4C60-8131-B493C6711E69}" type="slidenum">
              <a:rPr lang="en-IN" smtClean="0"/>
              <a:t>‹#›</a:t>
            </a:fld>
            <a:endParaRPr lang="en-IN"/>
          </a:p>
        </p:txBody>
      </p:sp>
    </p:spTree>
    <p:extLst>
      <p:ext uri="{BB962C8B-B14F-4D97-AF65-F5344CB8AC3E}">
        <p14:creationId xmlns:p14="http://schemas.microsoft.com/office/powerpoint/2010/main" val="1786654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67CB0-E5D0-44DC-AFA9-2AB6A6410CC2}" type="datetimeFigureOut">
              <a:rPr lang="en-IN" smtClean="0"/>
              <a:t>06-02-2025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5B3C9-4906-4C60-8131-B493C6711E69}" type="slidenum">
              <a:rPr lang="en-IN" smtClean="0"/>
              <a:t>‹#›</a:t>
            </a:fld>
            <a:endParaRPr lang="en-IN"/>
          </a:p>
        </p:txBody>
      </p:sp>
    </p:spTree>
    <p:extLst>
      <p:ext uri="{BB962C8B-B14F-4D97-AF65-F5344CB8AC3E}">
        <p14:creationId xmlns:p14="http://schemas.microsoft.com/office/powerpoint/2010/main" val="294935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i="1" dirty="0" smtClean="0"/>
              <a:t>Analysis</a:t>
            </a:r>
            <a:endParaRPr lang="en-IN" dirty="0"/>
          </a:p>
        </p:txBody>
      </p:sp>
      <p:sp>
        <p:nvSpPr>
          <p:cNvPr id="3" name="Subtitle 2"/>
          <p:cNvSpPr>
            <a:spLocks noGrp="1"/>
          </p:cNvSpPr>
          <p:nvPr>
            <p:ph type="subTitle" idx="1"/>
          </p:nvPr>
        </p:nvSpPr>
        <p:spPr/>
        <p:txBody>
          <a:bodyPr/>
          <a:lstStyle/>
          <a:p>
            <a:r>
              <a:rPr lang="en-IN" dirty="0" smtClean="0"/>
              <a:t>Prof Savita Sheoran</a:t>
            </a:r>
          </a:p>
          <a:p>
            <a:r>
              <a:rPr lang="en-IN" dirty="0" smtClean="0"/>
              <a:t>Indira Gandhi University Meerpur, Rewari</a:t>
            </a:r>
            <a:endParaRPr lang="en-IN" dirty="0"/>
          </a:p>
        </p:txBody>
      </p:sp>
    </p:spTree>
    <p:extLst>
      <p:ext uri="{BB962C8B-B14F-4D97-AF65-F5344CB8AC3E}">
        <p14:creationId xmlns:p14="http://schemas.microsoft.com/office/powerpoint/2010/main" val="372881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of Data Processing in Data Science</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2634763"/>
              </p:ext>
            </p:extLst>
          </p:nvPr>
        </p:nvGraphicFramePr>
        <p:xfrm>
          <a:off x="1510017" y="1526795"/>
          <a:ext cx="8741329" cy="4670807"/>
        </p:xfrm>
        <a:graphic>
          <a:graphicData uri="http://schemas.openxmlformats.org/drawingml/2006/table">
            <a:tbl>
              <a:tblPr>
                <a:tableStyleId>{5940675A-B579-460E-94D1-54222C63F5DA}</a:tableStyleId>
              </a:tblPr>
              <a:tblGrid>
                <a:gridCol w="2740622">
                  <a:extLst>
                    <a:ext uri="{9D8B030D-6E8A-4147-A177-3AD203B41FA5}">
                      <a16:colId xmlns:a16="http://schemas.microsoft.com/office/drawing/2014/main" val="1424730038"/>
                    </a:ext>
                  </a:extLst>
                </a:gridCol>
                <a:gridCol w="3224260">
                  <a:extLst>
                    <a:ext uri="{9D8B030D-6E8A-4147-A177-3AD203B41FA5}">
                      <a16:colId xmlns:a16="http://schemas.microsoft.com/office/drawing/2014/main" val="2437745575"/>
                    </a:ext>
                  </a:extLst>
                </a:gridCol>
                <a:gridCol w="2776447">
                  <a:extLst>
                    <a:ext uri="{9D8B030D-6E8A-4147-A177-3AD203B41FA5}">
                      <a16:colId xmlns:a16="http://schemas.microsoft.com/office/drawing/2014/main" val="3128064652"/>
                    </a:ext>
                  </a:extLst>
                </a:gridCol>
              </a:tblGrid>
              <a:tr h="202182">
                <a:tc>
                  <a:txBody>
                    <a:bodyPr/>
                    <a:lstStyle/>
                    <a:p>
                      <a:pPr algn="ctr" fontAlgn="t"/>
                      <a:r>
                        <a:rPr lang="en-IN" sz="1400" b="1" u="none" strike="noStrike" dirty="0">
                          <a:effectLst/>
                          <a:latin typeface="Times New Roman" panose="02020603050405020304" pitchFamily="18" charset="0"/>
                          <a:cs typeface="Times New Roman" panose="02020603050405020304" pitchFamily="18" charset="0"/>
                        </a:rPr>
                        <a:t>Stage</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ctr" fontAlgn="t"/>
                      <a:r>
                        <a:rPr lang="en-IN" sz="1400" b="1" u="none" strike="noStrike" dirty="0">
                          <a:effectLst/>
                          <a:latin typeface="Times New Roman" panose="02020603050405020304" pitchFamily="18" charset="0"/>
                          <a:cs typeface="Times New Roman" panose="02020603050405020304" pitchFamily="18" charset="0"/>
                        </a:rPr>
                        <a:t>Description</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ctr" fontAlgn="t"/>
                      <a:r>
                        <a:rPr lang="en-IN" sz="1400" b="1" u="none" strike="noStrike" dirty="0">
                          <a:effectLst/>
                          <a:latin typeface="Times New Roman" panose="02020603050405020304" pitchFamily="18" charset="0"/>
                          <a:cs typeface="Times New Roman" panose="02020603050405020304" pitchFamily="18" charset="0"/>
                        </a:rPr>
                        <a:t>Example</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4071035082"/>
                  </a:ext>
                </a:extLst>
              </a:tr>
              <a:tr h="60654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1. Data Collection</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dirty="0">
                          <a:effectLst/>
                          <a:latin typeface="Times New Roman" panose="02020603050405020304" pitchFamily="18" charset="0"/>
                          <a:cs typeface="Times New Roman" panose="02020603050405020304" pitchFamily="18" charset="0"/>
                        </a:rPr>
                        <a:t>Gathering raw data from various sources like databases, APIs, sensors, or files.</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dirty="0">
                          <a:effectLst/>
                          <a:latin typeface="Times New Roman" panose="02020603050405020304" pitchFamily="18" charset="0"/>
                          <a:cs typeface="Times New Roman" panose="02020603050405020304" pitchFamily="18" charset="0"/>
                        </a:rPr>
                        <a:t>Fetching customer transaction data from an SQL database.</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3024200270"/>
                  </a:ext>
                </a:extLst>
              </a:tr>
              <a:tr h="60654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2. Data Cleaning</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Removing inconsistencies, missing values, and duplicate entries.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Handling missing values by filling with mean/median or dropping them.</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507702159"/>
                  </a:ext>
                </a:extLst>
              </a:tr>
              <a:tr h="60654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3. Data Transformation</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Converting data into a suitable format, normalizing, or encoding categorical values.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Converting "Yes/No" into binary (1/0) or normalizing numerical features.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1212509940"/>
                  </a:ext>
                </a:extLst>
              </a:tr>
              <a:tr h="60654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4. Data Integration</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Merging data from multiple sources for a unified dataset.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Combining sales data from different branches into a central database.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2544089673"/>
                  </a:ext>
                </a:extLst>
              </a:tr>
              <a:tr h="80872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5. Data Reduction</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Reducing dataset size by eliminating redundant features or using dimensionality reduction techniques.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Using PCA (Principal Component Analysis) to reduce high-dimensional data.</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691669346"/>
                  </a:ext>
                </a:extLst>
              </a:tr>
              <a:tr h="60654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6. Data Exploration</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Performing initial analysis, identifying patterns, and visualizing data distributions.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Using Pandas, Matplotlib, or Seaborn to explore correlations in a dataset.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68532894"/>
                  </a:ext>
                </a:extLst>
              </a:tr>
              <a:tr h="606544">
                <a:tc>
                  <a:txBody>
                    <a:bodyPr/>
                    <a:lstStyle/>
                    <a:p>
                      <a:pPr algn="l" fontAlgn="t"/>
                      <a:r>
                        <a:rPr lang="en-IN" sz="1400" b="1" u="none" strike="noStrike" dirty="0">
                          <a:effectLst/>
                          <a:latin typeface="Times New Roman" panose="02020603050405020304" pitchFamily="18" charset="0"/>
                          <a:cs typeface="Times New Roman" panose="02020603050405020304" pitchFamily="18" charset="0"/>
                        </a:rPr>
                        <a:t>7. Feature Engineering</a:t>
                      </a:r>
                      <a:endParaRPr lang="en-IN"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a:effectLst/>
                          <a:latin typeface="Times New Roman" panose="02020603050405020304" pitchFamily="18" charset="0"/>
                          <a:cs typeface="Times New Roman" panose="02020603050405020304" pitchFamily="18" charset="0"/>
                        </a:rPr>
                        <a:t>Creating new features from existing ones to improve model performance.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459" marR="9459" marT="9459" marB="0"/>
                </a:tc>
                <a:tc>
                  <a:txBody>
                    <a:bodyPr/>
                    <a:lstStyle/>
                    <a:p>
                      <a:pPr algn="l" fontAlgn="t"/>
                      <a:r>
                        <a:rPr lang="en-US" sz="1400" u="none" strike="noStrike" dirty="0">
                          <a:effectLst/>
                          <a:latin typeface="Times New Roman" panose="02020603050405020304" pitchFamily="18" charset="0"/>
                          <a:cs typeface="Times New Roman" panose="02020603050405020304" pitchFamily="18" charset="0"/>
                        </a:rPr>
                        <a:t>Extracting "day of the week" from a date column for sales forecasting.</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459" marR="9459" marT="9459" marB="0"/>
                </a:tc>
                <a:extLst>
                  <a:ext uri="{0D108BD9-81ED-4DB2-BD59-A6C34878D82A}">
                    <a16:rowId xmlns:a16="http://schemas.microsoft.com/office/drawing/2014/main" val="10316459"/>
                  </a:ext>
                </a:extLst>
              </a:tr>
            </a:tbl>
          </a:graphicData>
        </a:graphic>
      </p:graphicFrame>
    </p:spTree>
    <p:extLst>
      <p:ext uri="{BB962C8B-B14F-4D97-AF65-F5344CB8AC3E}">
        <p14:creationId xmlns:p14="http://schemas.microsoft.com/office/powerpoint/2010/main" val="1313206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Analysis</a:t>
            </a:r>
            <a:endParaRPr lang="en-IN" dirty="0"/>
          </a:p>
        </p:txBody>
      </p:sp>
      <p:sp>
        <p:nvSpPr>
          <p:cNvPr id="3" name="Content Placeholder 2"/>
          <p:cNvSpPr>
            <a:spLocks noGrp="1"/>
          </p:cNvSpPr>
          <p:nvPr>
            <p:ph idx="1"/>
          </p:nvPr>
        </p:nvSpPr>
        <p:spPr>
          <a:xfrm>
            <a:off x="838200" y="1493240"/>
            <a:ext cx="10515600" cy="4790114"/>
          </a:xfrm>
        </p:spPr>
        <p:txBody>
          <a:bodyPr>
            <a:normAutofit lnSpcReduction="10000"/>
          </a:bodyPr>
          <a:lstStyle/>
          <a:p>
            <a:r>
              <a:rPr lang="en-US" dirty="0" smtClean="0"/>
              <a:t>The goal of the analysis is to explore the data, uncover patterns, identify relationships, and gain insights that inform decision-making or hypothesis testing. It's about understanding the "why" behind the data.</a:t>
            </a:r>
          </a:p>
          <a:p>
            <a:pPr lvl="1"/>
            <a:r>
              <a:rPr lang="en-US" dirty="0" smtClean="0">
                <a:solidFill>
                  <a:srgbClr val="FF0000"/>
                </a:solidFill>
              </a:rPr>
              <a:t>Exploratory Data Analysis </a:t>
            </a:r>
            <a:r>
              <a:rPr lang="en-US" dirty="0" smtClean="0"/>
              <a:t>(EDA) to identify trends, outliers, correlations, </a:t>
            </a:r>
            <a:r>
              <a:rPr lang="en-US" dirty="0" err="1" smtClean="0"/>
              <a:t>etc</a:t>
            </a:r>
            <a:endParaRPr lang="en-US" dirty="0"/>
          </a:p>
          <a:p>
            <a:pPr lvl="2"/>
            <a:r>
              <a:rPr lang="en-US" dirty="0" smtClean="0"/>
              <a:t>What is the average age of customers who make a purchase?</a:t>
            </a:r>
          </a:p>
          <a:p>
            <a:pPr lvl="2"/>
            <a:r>
              <a:rPr lang="en-US" dirty="0" smtClean="0"/>
              <a:t>"Is there a pattern to the time of day when most purchases occur?</a:t>
            </a:r>
          </a:p>
          <a:p>
            <a:pPr lvl="2"/>
            <a:r>
              <a:rPr lang="en-US" dirty="0" smtClean="0"/>
              <a:t>“Do certain customer segments (e.g., young adults, seniors) spend more on average?"</a:t>
            </a:r>
          </a:p>
          <a:p>
            <a:pPr lvl="1"/>
            <a:endParaRPr lang="en-US" dirty="0" smtClean="0"/>
          </a:p>
          <a:p>
            <a:pPr lvl="1"/>
            <a:r>
              <a:rPr lang="en-US" dirty="0" smtClean="0"/>
              <a:t>Statistical analysis (e.g., hypothesis testing, regression analysis)</a:t>
            </a:r>
          </a:p>
          <a:p>
            <a:pPr lvl="1"/>
            <a:r>
              <a:rPr lang="en-US" dirty="0" smtClean="0"/>
              <a:t>Building models (e.g., machine learning models) to make predictions or classifications</a:t>
            </a:r>
          </a:p>
          <a:p>
            <a:pPr lvl="1"/>
            <a:r>
              <a:rPr lang="en-US" dirty="0" smtClean="0"/>
              <a:t>Drawing conclusions from the data and testing assumptions</a:t>
            </a:r>
          </a:p>
        </p:txBody>
      </p:sp>
    </p:spTree>
    <p:extLst>
      <p:ext uri="{BB962C8B-B14F-4D97-AF65-F5344CB8AC3E}">
        <p14:creationId xmlns:p14="http://schemas.microsoft.com/office/powerpoint/2010/main" val="2945296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69392"/>
          </a:xfrm>
        </p:spPr>
        <p:txBody>
          <a:bodyPr/>
          <a:lstStyle/>
          <a:p>
            <a:r>
              <a:rPr lang="en-US" dirty="0" smtClean="0"/>
              <a:t>Exploratory Data Analysis</a:t>
            </a:r>
            <a:endParaRPr lang="en-IN" dirty="0"/>
          </a:p>
        </p:txBody>
      </p:sp>
      <p:sp>
        <p:nvSpPr>
          <p:cNvPr id="3" name="Content Placeholder 2"/>
          <p:cNvSpPr>
            <a:spLocks noGrp="1"/>
          </p:cNvSpPr>
          <p:nvPr>
            <p:ph idx="1"/>
          </p:nvPr>
        </p:nvSpPr>
        <p:spPr>
          <a:xfrm>
            <a:off x="838200" y="1493240"/>
            <a:ext cx="10515600" cy="4790114"/>
          </a:xfrm>
        </p:spPr>
        <p:txBody>
          <a:bodyPr>
            <a:normAutofit/>
          </a:bodyPr>
          <a:lstStyle/>
          <a:p>
            <a:pPr lvl="1"/>
            <a:r>
              <a:rPr lang="en-US" dirty="0" smtClean="0">
                <a:solidFill>
                  <a:srgbClr val="FF0000"/>
                </a:solidFill>
              </a:rPr>
              <a:t>Exploratory Data Analysis </a:t>
            </a:r>
            <a:r>
              <a:rPr lang="en-US" dirty="0" smtClean="0"/>
              <a:t>(EDA) to identify trends, outliers, correlations, </a:t>
            </a:r>
            <a:r>
              <a:rPr lang="en-US" dirty="0" err="1" smtClean="0"/>
              <a:t>etc</a:t>
            </a:r>
            <a:endParaRPr lang="en-US" dirty="0"/>
          </a:p>
          <a:p>
            <a:pPr lvl="2"/>
            <a:r>
              <a:rPr lang="en-US" dirty="0" smtClean="0"/>
              <a:t>What is the average age of customers who make a purchase?</a:t>
            </a:r>
          </a:p>
          <a:p>
            <a:pPr lvl="2"/>
            <a:r>
              <a:rPr lang="en-US" dirty="0" smtClean="0"/>
              <a:t>"Is there a pattern to the time of day when most purchases occur?</a:t>
            </a:r>
          </a:p>
          <a:p>
            <a:pPr lvl="2"/>
            <a:r>
              <a:rPr lang="en-US" dirty="0" smtClean="0"/>
              <a:t>“Do certain customer segments (e.g., young adults, seniors) spend more on average?"</a:t>
            </a:r>
          </a:p>
          <a:p>
            <a:pPr lvl="1"/>
            <a:r>
              <a:rPr lang="en-US" dirty="0" smtClean="0"/>
              <a:t>To explore these, you might visualize the data using histograms or scatter plots, and calculate summary statistics (e.g., mean, median, standard deviation).</a:t>
            </a:r>
          </a:p>
          <a:p>
            <a:r>
              <a:rPr lang="en-US" b="1" dirty="0" smtClean="0"/>
              <a:t>Example Insights from EDA:</a:t>
            </a:r>
            <a:endParaRPr lang="en-US" dirty="0" smtClean="0"/>
          </a:p>
          <a:p>
            <a:pPr lvl="1"/>
            <a:r>
              <a:rPr lang="en-US" dirty="0" smtClean="0"/>
              <a:t>Customers aged 18-34 make up 40% of all purchases, while customers aged 45-60 contribute 25%.</a:t>
            </a:r>
          </a:p>
          <a:p>
            <a:pPr lvl="1"/>
            <a:r>
              <a:rPr lang="en-US" dirty="0" smtClean="0"/>
              <a:t>Most purchases occur between 6 p.m. and 10 p.m.</a:t>
            </a:r>
          </a:p>
          <a:p>
            <a:pPr lvl="1"/>
            <a:endParaRPr lang="en-US" dirty="0" smtClean="0"/>
          </a:p>
        </p:txBody>
      </p:sp>
    </p:spTree>
    <p:extLst>
      <p:ext uri="{BB962C8B-B14F-4D97-AF65-F5344CB8AC3E}">
        <p14:creationId xmlns:p14="http://schemas.microsoft.com/office/powerpoint/2010/main" val="314105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Main key steps of EDA</a:t>
            </a:r>
            <a:endParaRPr lang="en-IN" dirty="0"/>
          </a:p>
        </p:txBody>
      </p:sp>
      <p:sp>
        <p:nvSpPr>
          <p:cNvPr id="4" name="Rectangle 1"/>
          <p:cNvSpPr>
            <a:spLocks noGrp="1" noChangeArrowheads="1"/>
          </p:cNvSpPr>
          <p:nvPr>
            <p:ph idx="1"/>
          </p:nvPr>
        </p:nvSpPr>
        <p:spPr bwMode="auto">
          <a:xfrm>
            <a:off x="838200" y="2047763"/>
            <a:ext cx="9228746" cy="39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Data Cleaning and Preprocessing</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Handling missing values.</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Identifying and removing duplicates.</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Detecting outliers or incorrect data entries.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Data Transformation</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Normalizing or scaling features.</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Converting categorical variables into numerical ones (e.g., via encoding).</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Univariate Analysis</a:t>
            </a:r>
            <a:r>
              <a:rPr kumimoji="0" lang="en-US" altLang="en-US" sz="1800" b="0" i="0" u="none" strike="noStrike" cap="none" normalizeH="0" baseline="0" dirty="0" smtClean="0">
                <a:ln>
                  <a:noFill/>
                </a:ln>
                <a:solidFill>
                  <a:schemeClr val="tx1"/>
                </a:solidFill>
                <a:effectLst/>
                <a:latin typeface="Arial" panose="020B0604020202020204" pitchFamily="34" charset="0"/>
              </a:rPr>
              <a:t> (Single Variables):</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Summary statistics</a:t>
            </a:r>
            <a:r>
              <a:rPr kumimoji="0" lang="en-US" altLang="en-US" sz="1400" b="0" i="0" u="none" strike="noStrike" cap="none" normalizeH="0" baseline="0" dirty="0" smtClean="0">
                <a:ln>
                  <a:noFill/>
                </a:ln>
                <a:solidFill>
                  <a:schemeClr val="tx1"/>
                </a:solidFill>
                <a:effectLst/>
                <a:latin typeface="Arial" panose="020B0604020202020204" pitchFamily="34" charset="0"/>
              </a:rPr>
              <a:t>: mean, median, standard deviation, etc.</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Visualizations</a:t>
            </a:r>
            <a:r>
              <a:rPr kumimoji="0" lang="en-US" altLang="en-US" sz="1400" b="0" i="0" u="none" strike="noStrike" cap="none" normalizeH="0" baseline="0" dirty="0" smtClean="0">
                <a:ln>
                  <a:noFill/>
                </a:ln>
                <a:solidFill>
                  <a:schemeClr val="tx1"/>
                </a:solidFill>
                <a:effectLst/>
                <a:latin typeface="Arial" panose="020B0604020202020204" pitchFamily="34" charset="0"/>
              </a:rPr>
              <a:t>: histograms, boxplots, and bar charts for categorical data.</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Identifying the distribution of data (e.g., skewness, kurtosis).</a:t>
            </a:r>
          </a:p>
        </p:txBody>
      </p:sp>
    </p:spTree>
    <p:extLst>
      <p:ext uri="{BB962C8B-B14F-4D97-AF65-F5344CB8AC3E}">
        <p14:creationId xmlns:p14="http://schemas.microsoft.com/office/powerpoint/2010/main" val="455442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Main key steps of EDA</a:t>
            </a:r>
            <a:endParaRPr lang="en-IN" dirty="0"/>
          </a:p>
        </p:txBody>
      </p:sp>
      <p:sp>
        <p:nvSpPr>
          <p:cNvPr id="4" name="Rectangle 1"/>
          <p:cNvSpPr>
            <a:spLocks noGrp="1" noChangeArrowheads="1"/>
          </p:cNvSpPr>
          <p:nvPr>
            <p:ph idx="1"/>
          </p:nvPr>
        </p:nvSpPr>
        <p:spPr bwMode="auto">
          <a:xfrm>
            <a:off x="838200" y="1436970"/>
            <a:ext cx="988123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Bivariate/Multivariate Analysis</a:t>
            </a:r>
            <a:r>
              <a:rPr kumimoji="0" lang="en-US" altLang="en-US" sz="1800" b="0" i="0" u="none" strike="noStrike" cap="none" normalizeH="0" baseline="0" dirty="0" smtClean="0">
                <a:ln>
                  <a:noFill/>
                </a:ln>
                <a:solidFill>
                  <a:schemeClr val="tx1"/>
                </a:solidFill>
                <a:effectLst/>
                <a:latin typeface="Arial" panose="020B0604020202020204" pitchFamily="34" charset="0"/>
              </a:rPr>
              <a:t> (Relationships between Variables):</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Correlation</a:t>
            </a:r>
            <a:r>
              <a:rPr kumimoji="0" lang="en-US" altLang="en-US" sz="1400" b="0" i="0" u="none" strike="noStrike" cap="none" normalizeH="0" baseline="0" dirty="0" smtClean="0">
                <a:ln>
                  <a:noFill/>
                </a:ln>
                <a:solidFill>
                  <a:schemeClr val="tx1"/>
                </a:solidFill>
                <a:effectLst/>
                <a:latin typeface="Arial" panose="020B0604020202020204" pitchFamily="34" charset="0"/>
              </a:rPr>
              <a:t>: Check for relationships between numerical variables (e.g., using Pearson or Spearman correlation).</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Visualizations</a:t>
            </a:r>
            <a:r>
              <a:rPr kumimoji="0" lang="en-US" altLang="en-US" sz="1400" b="0" i="0" u="none" strike="noStrike" cap="none" normalizeH="0" baseline="0" dirty="0" smtClean="0">
                <a:ln>
                  <a:noFill/>
                </a:ln>
                <a:solidFill>
                  <a:schemeClr val="tx1"/>
                </a:solidFill>
                <a:effectLst/>
                <a:latin typeface="Arial" panose="020B0604020202020204" pitchFamily="34" charset="0"/>
              </a:rPr>
              <a:t>: scatter plots, pair plots, </a:t>
            </a:r>
            <a:r>
              <a:rPr kumimoji="0" lang="en-US" altLang="en-US" sz="1400" b="0" i="0" u="none" strike="noStrike" cap="none" normalizeH="0" baseline="0" dirty="0" err="1" smtClean="0">
                <a:ln>
                  <a:noFill/>
                </a:ln>
                <a:solidFill>
                  <a:schemeClr val="tx1"/>
                </a:solidFill>
                <a:effectLst/>
                <a:latin typeface="Arial" panose="020B0604020202020204" pitchFamily="34" charset="0"/>
              </a:rPr>
              <a:t>heatmaps</a:t>
            </a:r>
            <a:r>
              <a:rPr kumimoji="0" lang="en-US" altLang="en-US" sz="14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Checking for </a:t>
            </a:r>
            <a:r>
              <a:rPr kumimoji="0" lang="en-US" altLang="en-US" sz="1400" b="0" i="0" u="none" strike="noStrike" cap="none" normalizeH="0" baseline="0" dirty="0" err="1" smtClean="0">
                <a:ln>
                  <a:noFill/>
                </a:ln>
                <a:solidFill>
                  <a:schemeClr val="tx1"/>
                </a:solidFill>
                <a:effectLst/>
                <a:latin typeface="Arial" panose="020B0604020202020204" pitchFamily="34" charset="0"/>
              </a:rPr>
              <a:t>multicollinearity</a:t>
            </a:r>
            <a:r>
              <a:rPr kumimoji="0" lang="en-US" altLang="en-US" sz="1400" b="0" i="0" u="none" strike="noStrike" cap="none" normalizeH="0" baseline="0" dirty="0" smtClean="0">
                <a:ln>
                  <a:noFill/>
                </a:ln>
                <a:solidFill>
                  <a:schemeClr val="tx1"/>
                </a:solidFill>
                <a:effectLst/>
                <a:latin typeface="Arial" panose="020B0604020202020204" pitchFamily="34" charset="0"/>
              </a:rPr>
              <a:t> (in regression problems, for example).</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Feature Engineering</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Creating new features based on existing ones.</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Reducing dimensionality (e.g., via PCA, t-SNE).</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Outlier Detection</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Identifying extreme values that could skew results.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Data Visualization</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Using charts (e.g., histograms, scatter plots, box plots, violin plots) to identify trends, distributions, and relationships.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Identifying Patterns and Trends</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Investigating seasonality or cyclical patterns (for time series data).</a:t>
            </a:r>
          </a:p>
          <a:p>
            <a:pPr marL="457200" lvl="1" indent="0" eaLnBrk="0" fontAlgn="base" hangingPunct="0">
              <a:lnSpc>
                <a:spcPct val="150000"/>
              </a:lnSpc>
              <a:spcBef>
                <a:spcPct val="0"/>
              </a:spcBef>
              <a:spcAft>
                <a:spcPct val="0"/>
              </a:spcAft>
              <a:buFontTx/>
              <a:buChar char="•"/>
            </a:pPr>
            <a:r>
              <a:rPr kumimoji="0" lang="en-US" altLang="en-US" sz="1400" b="0" i="0" u="none" strike="noStrike" cap="none" normalizeH="0" baseline="0" dirty="0" smtClean="0">
                <a:ln>
                  <a:noFill/>
                </a:ln>
                <a:solidFill>
                  <a:schemeClr val="tx1"/>
                </a:solidFill>
                <a:effectLst/>
                <a:latin typeface="Arial" panose="020B0604020202020204" pitchFamily="34" charset="0"/>
              </a:rPr>
              <a:t>Identifying clusters or groups of observations (e.g., via k-means clustering).</a:t>
            </a:r>
          </a:p>
        </p:txBody>
      </p:sp>
    </p:spTree>
    <p:extLst>
      <p:ext uri="{BB962C8B-B14F-4D97-AF65-F5344CB8AC3E}">
        <p14:creationId xmlns:p14="http://schemas.microsoft.com/office/powerpoint/2010/main" val="3237591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a:t>
            </a:r>
            <a:endParaRPr lang="en-IN" dirty="0"/>
          </a:p>
        </p:txBody>
      </p:sp>
      <p:sp>
        <p:nvSpPr>
          <p:cNvPr id="3" name="Content Placeholder 2"/>
          <p:cNvSpPr>
            <a:spLocks noGrp="1"/>
          </p:cNvSpPr>
          <p:nvPr>
            <p:ph idx="1"/>
          </p:nvPr>
        </p:nvSpPr>
        <p:spPr>
          <a:xfrm>
            <a:off x="838200" y="1493240"/>
            <a:ext cx="10515600" cy="4790114"/>
          </a:xfrm>
        </p:spPr>
        <p:txBody>
          <a:bodyPr>
            <a:normAutofit/>
          </a:bodyPr>
          <a:lstStyle/>
          <a:p>
            <a:pPr marL="457200" lvl="1" indent="0">
              <a:buNone/>
            </a:pPr>
            <a:r>
              <a:rPr lang="en-US" dirty="0" smtClean="0"/>
              <a:t>It performs more advanced statistical analysis to test hypotheses, such as</a:t>
            </a:r>
          </a:p>
          <a:p>
            <a:pPr lvl="2"/>
            <a:r>
              <a:rPr lang="en-US" b="1" dirty="0" smtClean="0"/>
              <a:t>Hypothesis Testing</a:t>
            </a:r>
            <a:r>
              <a:rPr lang="en-US" dirty="0" smtClean="0"/>
              <a:t>: "Is there a statistically significant difference in spending between male and female customers?</a:t>
            </a:r>
          </a:p>
          <a:p>
            <a:pPr lvl="3"/>
            <a:r>
              <a:rPr lang="en-US" dirty="0" smtClean="0"/>
              <a:t>you would use a t-test to compare the average spending between the two groups and determine if the difference is statistically significant.</a:t>
            </a:r>
          </a:p>
          <a:p>
            <a:pPr lvl="2"/>
            <a:r>
              <a:rPr lang="en-US" b="1" dirty="0" smtClean="0"/>
              <a:t>Correlation Analysis</a:t>
            </a:r>
            <a:r>
              <a:rPr lang="en-US" dirty="0" smtClean="0"/>
              <a:t>: "Is there a correlation between the number of website visits and the amount spent b</a:t>
            </a:r>
          </a:p>
          <a:p>
            <a:pPr lvl="3"/>
            <a:r>
              <a:rPr lang="en-US" dirty="0" smtClean="0"/>
              <a:t>You might find a positive correlation (e.g., a Pearson correlation coefficient of 0.6) indicating that more visits tend to lead to higher spending y customers?"</a:t>
            </a:r>
          </a:p>
        </p:txBody>
      </p:sp>
    </p:spTree>
    <p:extLst>
      <p:ext uri="{BB962C8B-B14F-4D97-AF65-F5344CB8AC3E}">
        <p14:creationId xmlns:p14="http://schemas.microsoft.com/office/powerpoint/2010/main" val="1519189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a:t>
            </a:r>
            <a:endParaRPr lang="en-IN" dirty="0"/>
          </a:p>
        </p:txBody>
      </p:sp>
      <p:sp>
        <p:nvSpPr>
          <p:cNvPr id="3" name="Content Placeholder 2"/>
          <p:cNvSpPr>
            <a:spLocks noGrp="1"/>
          </p:cNvSpPr>
          <p:nvPr>
            <p:ph idx="1"/>
          </p:nvPr>
        </p:nvSpPr>
        <p:spPr>
          <a:xfrm>
            <a:off x="838200" y="1493240"/>
            <a:ext cx="10515600" cy="4790114"/>
          </a:xfrm>
        </p:spPr>
        <p:txBody>
          <a:bodyPr>
            <a:normAutofit/>
          </a:bodyPr>
          <a:lstStyle/>
          <a:p>
            <a:pPr marL="457200" lvl="1" indent="0">
              <a:buNone/>
            </a:pPr>
            <a:r>
              <a:rPr lang="en-US" dirty="0"/>
              <a:t>Statistical analysis involves collecting, interpreting, and presenting data to uncover patterns, relationships, or trends. It’s a way of applying mathematical techniques to analyze and draw conclusions from data. There are various methods within statistical analysis, including</a:t>
            </a:r>
            <a:r>
              <a:rPr lang="en-US" dirty="0" smtClean="0"/>
              <a:t>:</a:t>
            </a:r>
          </a:p>
          <a:p>
            <a:pPr marL="914400" lvl="1" indent="-457200">
              <a:buFont typeface="+mj-lt"/>
              <a:buAutoNum type="arabicPeriod"/>
            </a:pPr>
            <a:r>
              <a:rPr lang="en-US" b="1" dirty="0"/>
              <a:t>Descriptive Statistics</a:t>
            </a:r>
            <a:r>
              <a:rPr lang="en-US" dirty="0"/>
              <a:t>: Summarizing data through measures like mean, median, mode, variance, and standard </a:t>
            </a:r>
            <a:r>
              <a:rPr lang="en-US" dirty="0" smtClean="0"/>
              <a:t>deviation</a:t>
            </a:r>
          </a:p>
          <a:p>
            <a:pPr marL="914400" lvl="1" indent="-457200">
              <a:buFont typeface="+mj-lt"/>
              <a:buAutoNum type="arabicPeriod"/>
            </a:pPr>
            <a:r>
              <a:rPr lang="en-US" b="1" dirty="0"/>
              <a:t>Inferential Statistics</a:t>
            </a:r>
            <a:r>
              <a:rPr lang="en-US" dirty="0"/>
              <a:t>: Making predictions or inferences about a population based on a sample, often involving hypothesis testing, confidence intervals, and </a:t>
            </a:r>
            <a:r>
              <a:rPr lang="en-US" dirty="0" smtClean="0"/>
              <a:t>p-values</a:t>
            </a:r>
          </a:p>
          <a:p>
            <a:pPr marL="914400" lvl="1" indent="-457200">
              <a:buFont typeface="+mj-lt"/>
              <a:buAutoNum type="arabicPeriod"/>
            </a:pPr>
            <a:r>
              <a:rPr lang="en-US" b="1" dirty="0"/>
              <a:t>Regression Analysis</a:t>
            </a:r>
            <a:r>
              <a:rPr lang="en-US" dirty="0"/>
              <a:t>: Understanding relationships between variables. This includes linear regression, logistic regression, etc</a:t>
            </a:r>
            <a:r>
              <a:rPr lang="en-US" dirty="0" smtClean="0"/>
              <a:t>.</a:t>
            </a:r>
          </a:p>
          <a:p>
            <a:pPr marL="914400" lvl="1" indent="-457200">
              <a:buFont typeface="+mj-lt"/>
              <a:buAutoNum type="arabicPeriod"/>
            </a:pPr>
            <a:r>
              <a:rPr lang="en-US" b="1" dirty="0"/>
              <a:t>ANOVA (Analysis of Variance)</a:t>
            </a:r>
            <a:r>
              <a:rPr lang="en-US" dirty="0"/>
              <a:t>: Comparing means among three or more groups to see if there is a statistically significant difference</a:t>
            </a:r>
            <a:endParaRPr lang="en-US" dirty="0" smtClean="0"/>
          </a:p>
          <a:p>
            <a:pPr marL="457200" lvl="1" indent="0">
              <a:buNone/>
            </a:pPr>
            <a:endParaRPr lang="en-US" dirty="0" smtClean="0"/>
          </a:p>
        </p:txBody>
      </p:sp>
    </p:spTree>
    <p:extLst>
      <p:ext uri="{BB962C8B-B14F-4D97-AF65-F5344CB8AC3E}">
        <p14:creationId xmlns:p14="http://schemas.microsoft.com/office/powerpoint/2010/main" val="4186214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analysis</a:t>
            </a:r>
            <a:endParaRPr lang="en-IN" dirty="0"/>
          </a:p>
        </p:txBody>
      </p:sp>
      <p:sp>
        <p:nvSpPr>
          <p:cNvPr id="3" name="Content Placeholder 2"/>
          <p:cNvSpPr>
            <a:spLocks noGrp="1"/>
          </p:cNvSpPr>
          <p:nvPr>
            <p:ph idx="1"/>
          </p:nvPr>
        </p:nvSpPr>
        <p:spPr>
          <a:xfrm>
            <a:off x="838200" y="1493240"/>
            <a:ext cx="10515600" cy="4790114"/>
          </a:xfrm>
        </p:spPr>
        <p:txBody>
          <a:bodyPr>
            <a:normAutofit/>
          </a:bodyPr>
          <a:lstStyle/>
          <a:p>
            <a:pPr marL="914400" lvl="1" indent="-457200">
              <a:buFont typeface="+mj-lt"/>
              <a:buAutoNum type="arabicPeriod" startAt="5"/>
            </a:pPr>
            <a:r>
              <a:rPr lang="en-US" b="1" dirty="0" smtClean="0"/>
              <a:t>Chi-square </a:t>
            </a:r>
            <a:r>
              <a:rPr lang="en-US" b="1" dirty="0"/>
              <a:t>Test</a:t>
            </a:r>
            <a:r>
              <a:rPr lang="en-US" dirty="0"/>
              <a:t>: Examining the relationship between categorical variables</a:t>
            </a:r>
            <a:r>
              <a:rPr lang="en-US" dirty="0" smtClean="0"/>
              <a:t>.</a:t>
            </a:r>
          </a:p>
          <a:p>
            <a:pPr marL="914400" lvl="1" indent="-457200">
              <a:buFont typeface="+mj-lt"/>
              <a:buAutoNum type="arabicPeriod" startAt="6"/>
            </a:pPr>
            <a:r>
              <a:rPr lang="en-US" b="1" dirty="0"/>
              <a:t>Time Series Analysis</a:t>
            </a:r>
            <a:r>
              <a:rPr lang="en-US" dirty="0"/>
              <a:t>: Analyzing data points collected or recorded at specific time intervals to identify trends and seasonal patterns</a:t>
            </a:r>
            <a:r>
              <a:rPr lang="en-US" dirty="0" smtClean="0"/>
              <a:t>.</a:t>
            </a:r>
          </a:p>
          <a:p>
            <a:pPr marL="914400" lvl="1" indent="-457200">
              <a:buFont typeface="+mj-lt"/>
              <a:buAutoNum type="arabicPeriod" startAt="6"/>
            </a:pPr>
            <a:r>
              <a:rPr lang="en-US" b="1" dirty="0"/>
              <a:t>Correlation</a:t>
            </a:r>
            <a:r>
              <a:rPr lang="en-US" dirty="0"/>
              <a:t>: Measuring the strength and direction of a relationship between two variables.</a:t>
            </a:r>
            <a:endParaRPr lang="en-US" dirty="0" smtClean="0"/>
          </a:p>
        </p:txBody>
      </p:sp>
    </p:spTree>
    <p:extLst>
      <p:ext uri="{BB962C8B-B14F-4D97-AF65-F5344CB8AC3E}">
        <p14:creationId xmlns:p14="http://schemas.microsoft.com/office/powerpoint/2010/main" val="3755596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Descriptive Statistics</a:t>
            </a:r>
            <a:r>
              <a:rPr lang="en-US" dirty="0"/>
              <a:t>:</a:t>
            </a:r>
            <a:endParaRPr lang="en-IN" dirty="0"/>
          </a:p>
        </p:txBody>
      </p:sp>
      <p:sp>
        <p:nvSpPr>
          <p:cNvPr id="4" name="Rectangle 1"/>
          <p:cNvSpPr>
            <a:spLocks noGrp="1" noChangeArrowheads="1"/>
          </p:cNvSpPr>
          <p:nvPr>
            <p:ph idx="1"/>
          </p:nvPr>
        </p:nvSpPr>
        <p:spPr bwMode="auto">
          <a:xfrm>
            <a:off x="838200" y="1646804"/>
            <a:ext cx="871686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Measures of Central Tendency</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Mean</a:t>
            </a:r>
            <a:r>
              <a:rPr kumimoji="0" lang="en-US" altLang="en-US" sz="1400" b="0" i="0" u="none" strike="noStrike" cap="none" normalizeH="0" baseline="0" dirty="0" smtClean="0">
                <a:ln>
                  <a:noFill/>
                </a:ln>
                <a:solidFill>
                  <a:schemeClr val="tx1"/>
                </a:solidFill>
                <a:effectLst/>
                <a:latin typeface="Arial" panose="020B0604020202020204" pitchFamily="34" charset="0"/>
              </a:rPr>
              <a:t>: The average of all the data points.</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Median</a:t>
            </a:r>
            <a:r>
              <a:rPr kumimoji="0" lang="en-US" altLang="en-US" sz="1400" b="0" i="0" u="none" strike="noStrike" cap="none" normalizeH="0" baseline="0" dirty="0" smtClean="0">
                <a:ln>
                  <a:noFill/>
                </a:ln>
                <a:solidFill>
                  <a:schemeClr val="tx1"/>
                </a:solidFill>
                <a:effectLst/>
                <a:latin typeface="Arial" panose="020B0604020202020204" pitchFamily="34" charset="0"/>
              </a:rPr>
              <a:t>: The middle value when the data points are arranged in ascending or descending order.</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Mode</a:t>
            </a:r>
            <a:r>
              <a:rPr kumimoji="0" lang="en-US" altLang="en-US" sz="1400" b="0" i="0" u="none" strike="noStrike" cap="none" normalizeH="0" baseline="0" dirty="0" smtClean="0">
                <a:ln>
                  <a:noFill/>
                </a:ln>
                <a:solidFill>
                  <a:schemeClr val="tx1"/>
                </a:solidFill>
                <a:effectLst/>
                <a:latin typeface="Arial" panose="020B0604020202020204" pitchFamily="34" charset="0"/>
              </a:rPr>
              <a:t>: The most frequently occurring value in the dataset.</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Measures of Dispersion</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Range</a:t>
            </a:r>
            <a:r>
              <a:rPr kumimoji="0" lang="en-US" altLang="en-US" sz="1400" b="0" i="0" u="none" strike="noStrike" cap="none" normalizeH="0" baseline="0" dirty="0" smtClean="0">
                <a:ln>
                  <a:noFill/>
                </a:ln>
                <a:solidFill>
                  <a:schemeClr val="tx1"/>
                </a:solidFill>
                <a:effectLst/>
                <a:latin typeface="Arial" panose="020B0604020202020204" pitchFamily="34" charset="0"/>
              </a:rPr>
              <a:t>: The difference between the largest and smallest values in the dataset.</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Variance</a:t>
            </a:r>
            <a:r>
              <a:rPr kumimoji="0" lang="en-US" altLang="en-US" sz="1400" b="0" i="0" u="none" strike="noStrike" cap="none" normalizeH="0" baseline="0" dirty="0" smtClean="0">
                <a:ln>
                  <a:noFill/>
                </a:ln>
                <a:solidFill>
                  <a:schemeClr val="tx1"/>
                </a:solidFill>
                <a:effectLst/>
                <a:latin typeface="Arial" panose="020B0604020202020204" pitchFamily="34" charset="0"/>
              </a:rPr>
              <a:t>: The average of the squared differences from the mean.</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Standard Deviation</a:t>
            </a:r>
            <a:r>
              <a:rPr kumimoji="0" lang="en-US" altLang="en-US" sz="1800" b="0" i="0" u="none" strike="noStrike" cap="none" normalizeH="0" baseline="0" dirty="0" smtClean="0">
                <a:ln>
                  <a:noFill/>
                </a:ln>
                <a:solidFill>
                  <a:schemeClr val="tx1"/>
                </a:solidFill>
                <a:effectLst/>
                <a:latin typeface="Arial" panose="020B0604020202020204" pitchFamily="34" charset="0"/>
              </a:rPr>
              <a:t>: The square root of the variance, indicating how spread out the data is around the mean.</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Other Measures</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Skewness</a:t>
            </a:r>
            <a:r>
              <a:rPr kumimoji="0" lang="en-US" altLang="en-US" sz="1400" b="0" i="0" u="none" strike="noStrike" cap="none" normalizeH="0" baseline="0" dirty="0" smtClean="0">
                <a:ln>
                  <a:noFill/>
                </a:ln>
                <a:solidFill>
                  <a:schemeClr val="tx1"/>
                </a:solidFill>
                <a:effectLst/>
                <a:latin typeface="Arial" panose="020B0604020202020204" pitchFamily="34" charset="0"/>
              </a:rPr>
              <a:t>: Measures the asymmetry of the distribution of values in the dataset.</a:t>
            </a:r>
          </a:p>
          <a:p>
            <a:pPr marL="457200" lvl="1" indent="0" eaLnBrk="0" fontAlgn="base" hangingPunct="0">
              <a:lnSpc>
                <a:spcPct val="150000"/>
              </a:lnSpc>
              <a:spcBef>
                <a:spcPct val="0"/>
              </a:spcBef>
              <a:spcAft>
                <a:spcPct val="0"/>
              </a:spcAft>
              <a:buFontTx/>
              <a:buChar char="•"/>
            </a:pPr>
            <a:r>
              <a:rPr kumimoji="0" lang="en-US" altLang="en-US" sz="1400" b="1" i="0" u="none" strike="noStrike" cap="none" normalizeH="0" baseline="0" dirty="0" smtClean="0">
                <a:ln>
                  <a:noFill/>
                </a:ln>
                <a:solidFill>
                  <a:schemeClr val="tx1"/>
                </a:solidFill>
                <a:effectLst/>
                <a:latin typeface="Arial" panose="020B0604020202020204" pitchFamily="34" charset="0"/>
              </a:rPr>
              <a:t>Kurtosis</a:t>
            </a:r>
            <a:r>
              <a:rPr kumimoji="0" lang="en-US" altLang="en-US" sz="1400" b="0" i="0" u="none" strike="noStrike" cap="none" normalizeH="0" baseline="0" dirty="0" smtClean="0">
                <a:ln>
                  <a:noFill/>
                </a:ln>
                <a:solidFill>
                  <a:schemeClr val="tx1"/>
                </a:solidFill>
                <a:effectLst/>
                <a:latin typeface="Arial" panose="020B0604020202020204" pitchFamily="34" charset="0"/>
              </a:rPr>
              <a:t>: Describes the "</a:t>
            </a:r>
            <a:r>
              <a:rPr kumimoji="0" lang="en-US" altLang="en-US" sz="1400" b="0" i="0" u="none" strike="noStrike" cap="none" normalizeH="0" baseline="0" dirty="0" err="1" smtClean="0">
                <a:ln>
                  <a:noFill/>
                </a:ln>
                <a:solidFill>
                  <a:schemeClr val="tx1"/>
                </a:solidFill>
                <a:effectLst/>
                <a:latin typeface="Arial" panose="020B0604020202020204" pitchFamily="34" charset="0"/>
              </a:rPr>
              <a:t>tailedness</a:t>
            </a:r>
            <a:r>
              <a:rPr kumimoji="0" lang="en-US" altLang="en-US" sz="1400" b="0" i="0" u="none" strike="noStrike" cap="none" normalizeH="0" baseline="0" dirty="0" smtClean="0">
                <a:ln>
                  <a:noFill/>
                </a:ln>
                <a:solidFill>
                  <a:schemeClr val="tx1"/>
                </a:solidFill>
                <a:effectLst/>
                <a:latin typeface="Arial" panose="020B0604020202020204" pitchFamily="34" charset="0"/>
              </a:rPr>
              <a:t>" or sharpness of the peak of the distribution.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665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838200" y="1825624"/>
            <a:ext cx="10515600" cy="4759733"/>
          </a:xfrm>
        </p:spPr>
        <p:txBody>
          <a:bodyPr>
            <a:normAutofit fontScale="85000" lnSpcReduction="20000"/>
          </a:bodyPr>
          <a:lstStyle/>
          <a:p>
            <a:r>
              <a:rPr lang="en-US" b="1" dirty="0"/>
              <a:t>Example:</a:t>
            </a:r>
          </a:p>
          <a:p>
            <a:endParaRPr lang="en-IN" dirty="0" smtClean="0"/>
          </a:p>
          <a:p>
            <a:endParaRPr lang="en-IN" dirty="0"/>
          </a:p>
          <a:p>
            <a:endParaRPr lang="en-IN" dirty="0" smtClean="0"/>
          </a:p>
          <a:p>
            <a:endParaRPr lang="en-IN" dirty="0"/>
          </a:p>
          <a:p>
            <a:endParaRPr lang="en-IN" dirty="0" smtClean="0"/>
          </a:p>
          <a:p>
            <a:endParaRPr lang="en-IN" dirty="0" smtClean="0"/>
          </a:p>
          <a:p>
            <a:endParaRPr lang="en-IN" dirty="0"/>
          </a:p>
          <a:p>
            <a:endParaRPr lang="en-IN" dirty="0"/>
          </a:p>
          <a:p>
            <a:endParaRPr lang="en-IN" dirty="0" smtClean="0"/>
          </a:p>
          <a:p>
            <a:r>
              <a:rPr lang="en-US" b="1" dirty="0"/>
              <a:t>Mode</a:t>
            </a:r>
            <a:r>
              <a:rPr lang="en-US" dirty="0"/>
              <a:t>: The mode is the value that appears most often, but here each score is unique. Hence, </a:t>
            </a:r>
            <a:r>
              <a:rPr lang="en-US" b="1" dirty="0"/>
              <a:t>there is no mode</a:t>
            </a:r>
            <a:r>
              <a:rPr lang="en-US" dirty="0"/>
              <a:t>.</a:t>
            </a:r>
            <a:endParaRPr lang="en-IN" dirty="0"/>
          </a:p>
        </p:txBody>
      </p:sp>
      <p:pic>
        <p:nvPicPr>
          <p:cNvPr id="4" name="Picture 3"/>
          <p:cNvPicPr>
            <a:picLocks noChangeAspect="1"/>
          </p:cNvPicPr>
          <p:nvPr/>
        </p:nvPicPr>
        <p:blipFill>
          <a:blip r:embed="rId2"/>
          <a:stretch>
            <a:fillRect/>
          </a:stretch>
        </p:blipFill>
        <p:spPr>
          <a:xfrm>
            <a:off x="1173358" y="2179562"/>
            <a:ext cx="7630590" cy="3153215"/>
          </a:xfrm>
          <a:prstGeom prst="rect">
            <a:avLst/>
          </a:prstGeom>
        </p:spPr>
      </p:pic>
    </p:spTree>
    <p:extLst>
      <p:ext uri="{BB962C8B-B14F-4D97-AF65-F5344CB8AC3E}">
        <p14:creationId xmlns:p14="http://schemas.microsoft.com/office/powerpoint/2010/main" val="349992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lstStyle/>
          <a:p>
            <a:pPr algn="just"/>
            <a:r>
              <a:rPr lang="en-US" dirty="0" smtClean="0"/>
              <a:t>In the realm of data science, analysis and reporting are two fundamental aspects of the data workflow. While they are often used interchangeably, they serve distinct purposes and require different approaches. The key differences, processes, and roles of analysis and reporting in data science, shedding light on how they complement each other to turn raw data into valuable insights that drive decision-making.</a:t>
            </a:r>
            <a:endParaRPr lang="en-IN" dirty="0"/>
          </a:p>
        </p:txBody>
      </p:sp>
    </p:spTree>
    <p:extLst>
      <p:ext uri="{BB962C8B-B14F-4D97-AF65-F5344CB8AC3E}">
        <p14:creationId xmlns:p14="http://schemas.microsoft.com/office/powerpoint/2010/main" val="2296063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Content Placeholder 3"/>
          <p:cNvPicPr>
            <a:picLocks noGrp="1" noChangeAspect="1"/>
          </p:cNvPicPr>
          <p:nvPr>
            <p:ph idx="1"/>
          </p:nvPr>
        </p:nvPicPr>
        <p:blipFill>
          <a:blip r:embed="rId2"/>
          <a:stretch>
            <a:fillRect/>
          </a:stretch>
        </p:blipFill>
        <p:spPr>
          <a:xfrm>
            <a:off x="1400961" y="1825625"/>
            <a:ext cx="8150241" cy="4351338"/>
          </a:xfrm>
          <a:prstGeom prst="rect">
            <a:avLst/>
          </a:prstGeom>
        </p:spPr>
      </p:pic>
    </p:spTree>
    <p:extLst>
      <p:ext uri="{BB962C8B-B14F-4D97-AF65-F5344CB8AC3E}">
        <p14:creationId xmlns:p14="http://schemas.microsoft.com/office/powerpoint/2010/main" val="235581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391" y="830509"/>
            <a:ext cx="3196205" cy="2961315"/>
          </a:xfrm>
        </p:spPr>
        <p:txBody>
          <a:bodyPr>
            <a:normAutofit fontScale="92500" lnSpcReduction="10000"/>
          </a:bodyPr>
          <a:lstStyle/>
          <a:p>
            <a:pPr algn="just"/>
            <a:r>
              <a:rPr lang="en-US" sz="1800" dirty="0"/>
              <a:t>Inferential statistics allow you to make predictions or inferences about a population based on a sample of data. </a:t>
            </a:r>
            <a:endParaRPr lang="en-US" sz="1800" dirty="0" smtClean="0"/>
          </a:p>
          <a:p>
            <a:pPr algn="just"/>
            <a:r>
              <a:rPr lang="en-US" sz="1800" dirty="0" smtClean="0"/>
              <a:t>The </a:t>
            </a:r>
            <a:r>
              <a:rPr lang="en-US" sz="1800" dirty="0"/>
              <a:t>goal is to use a sample to estimate or test hypotheses about a larger population. </a:t>
            </a:r>
            <a:endParaRPr lang="en-US" sz="1800" dirty="0" smtClean="0"/>
          </a:p>
          <a:p>
            <a:pPr algn="just"/>
            <a:r>
              <a:rPr lang="en-US" sz="1800" dirty="0" smtClean="0"/>
              <a:t>Some </a:t>
            </a:r>
            <a:r>
              <a:rPr lang="en-US" sz="1800" dirty="0"/>
              <a:t>common methods in inferential statistics include hypothesis testing, confidence intervals, and regression </a:t>
            </a:r>
            <a:r>
              <a:rPr lang="en-US" sz="1800" dirty="0" smtClean="0"/>
              <a:t>analysis.</a:t>
            </a:r>
          </a:p>
        </p:txBody>
      </p:sp>
      <p:sp>
        <p:nvSpPr>
          <p:cNvPr id="4" name="Title 3"/>
          <p:cNvSpPr>
            <a:spLocks noGrp="1"/>
          </p:cNvSpPr>
          <p:nvPr>
            <p:ph type="title"/>
          </p:nvPr>
        </p:nvSpPr>
        <p:spPr>
          <a:xfrm>
            <a:off x="838200" y="289625"/>
            <a:ext cx="10515600" cy="339550"/>
          </a:xfrm>
        </p:spPr>
        <p:txBody>
          <a:bodyPr>
            <a:normAutofit fontScale="90000"/>
          </a:bodyPr>
          <a:lstStyle/>
          <a:p>
            <a:r>
              <a:rPr lang="en-US" dirty="0"/>
              <a:t>Inferential statistics</a:t>
            </a:r>
            <a:endParaRPr lang="en-IN" dirty="0"/>
          </a:p>
        </p:txBody>
      </p:sp>
      <p:pic>
        <p:nvPicPr>
          <p:cNvPr id="5" name="Picture 4"/>
          <p:cNvPicPr>
            <a:picLocks noChangeAspect="1"/>
          </p:cNvPicPr>
          <p:nvPr/>
        </p:nvPicPr>
        <p:blipFill>
          <a:blip r:embed="rId2"/>
          <a:stretch>
            <a:fillRect/>
          </a:stretch>
        </p:blipFill>
        <p:spPr>
          <a:xfrm>
            <a:off x="3665989" y="990117"/>
            <a:ext cx="8526011" cy="5763022"/>
          </a:xfrm>
          <a:prstGeom prst="rect">
            <a:avLst/>
          </a:prstGeom>
        </p:spPr>
      </p:pic>
      <p:sp>
        <p:nvSpPr>
          <p:cNvPr id="6" name="TextBox 5"/>
          <p:cNvSpPr txBox="1"/>
          <p:nvPr/>
        </p:nvSpPr>
        <p:spPr>
          <a:xfrm>
            <a:off x="5327008" y="620784"/>
            <a:ext cx="3867325" cy="369332"/>
          </a:xfrm>
          <a:prstGeom prst="rect">
            <a:avLst/>
          </a:prstGeom>
          <a:noFill/>
        </p:spPr>
        <p:txBody>
          <a:bodyPr wrap="square" rtlCol="0">
            <a:spAutoFit/>
          </a:bodyPr>
          <a:lstStyle/>
          <a:p>
            <a:r>
              <a:rPr lang="en-IN" dirty="0"/>
              <a:t>Example: Hypothesis Testing (t-test)</a:t>
            </a:r>
          </a:p>
        </p:txBody>
      </p:sp>
    </p:spTree>
    <p:extLst>
      <p:ext uri="{BB962C8B-B14F-4D97-AF65-F5344CB8AC3E}">
        <p14:creationId xmlns:p14="http://schemas.microsoft.com/office/powerpoint/2010/main" val="1083632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89625"/>
            <a:ext cx="10515600" cy="339550"/>
          </a:xfrm>
        </p:spPr>
        <p:txBody>
          <a:bodyPr>
            <a:normAutofit fontScale="90000"/>
          </a:bodyPr>
          <a:lstStyle/>
          <a:p>
            <a:r>
              <a:rPr lang="en-US" dirty="0" smtClean="0"/>
              <a:t>Cont.</a:t>
            </a:r>
            <a:endParaRPr lang="en-IN" dirty="0"/>
          </a:p>
        </p:txBody>
      </p:sp>
      <p:sp>
        <p:nvSpPr>
          <p:cNvPr id="6" name="TextBox 5"/>
          <p:cNvSpPr txBox="1"/>
          <p:nvPr/>
        </p:nvSpPr>
        <p:spPr>
          <a:xfrm>
            <a:off x="5327008" y="620784"/>
            <a:ext cx="3867325" cy="369332"/>
          </a:xfrm>
          <a:prstGeom prst="rect">
            <a:avLst/>
          </a:prstGeom>
          <a:noFill/>
        </p:spPr>
        <p:txBody>
          <a:bodyPr wrap="square" rtlCol="0">
            <a:spAutoFit/>
          </a:bodyPr>
          <a:lstStyle/>
          <a:p>
            <a:r>
              <a:rPr lang="en-IN" dirty="0"/>
              <a:t>Example: Hypothesis Testing (t-test)</a:t>
            </a:r>
          </a:p>
        </p:txBody>
      </p:sp>
      <p:pic>
        <p:nvPicPr>
          <p:cNvPr id="2" name="Picture 1"/>
          <p:cNvPicPr>
            <a:picLocks noChangeAspect="1"/>
          </p:cNvPicPr>
          <p:nvPr/>
        </p:nvPicPr>
        <p:blipFill>
          <a:blip r:embed="rId2"/>
          <a:stretch>
            <a:fillRect/>
          </a:stretch>
        </p:blipFill>
        <p:spPr>
          <a:xfrm>
            <a:off x="4396512" y="151003"/>
            <a:ext cx="7811590" cy="6023294"/>
          </a:xfrm>
          <a:prstGeom prst="rect">
            <a:avLst/>
          </a:prstGeom>
        </p:spPr>
      </p:pic>
      <p:sp>
        <p:nvSpPr>
          <p:cNvPr id="8" name="TextBox 7"/>
          <p:cNvSpPr txBox="1"/>
          <p:nvPr/>
        </p:nvSpPr>
        <p:spPr>
          <a:xfrm>
            <a:off x="1065402" y="5268286"/>
            <a:ext cx="1124803" cy="906011"/>
          </a:xfrm>
          <a:prstGeom prst="rect">
            <a:avLst/>
          </a:prstGeom>
          <a:noFill/>
        </p:spPr>
        <p:txBody>
          <a:bodyPr wrap="square" rtlCol="0">
            <a:spAutoFit/>
          </a:bodyPr>
          <a:lstStyle/>
          <a:p>
            <a:endParaRPr lang="en-IN" dirty="0"/>
          </a:p>
        </p:txBody>
      </p:sp>
      <p:sp>
        <p:nvSpPr>
          <p:cNvPr id="10" name="TextBox 9"/>
          <p:cNvSpPr txBox="1"/>
          <p:nvPr/>
        </p:nvSpPr>
        <p:spPr>
          <a:xfrm>
            <a:off x="4211276" y="6115574"/>
            <a:ext cx="6551802" cy="276999"/>
          </a:xfrm>
          <a:prstGeom prst="rect">
            <a:avLst/>
          </a:prstGeom>
          <a:noFill/>
        </p:spPr>
        <p:txBody>
          <a:bodyPr wrap="square" rtlCol="0">
            <a:spAutoFit/>
          </a:bodyPr>
          <a:lstStyle/>
          <a:p>
            <a:r>
              <a:rPr lang="en-US" sz="1200" dirty="0"/>
              <a:t>conclude that the average monthly work hours differ from 160 hours.</a:t>
            </a:r>
            <a:endParaRPr lang="en-IN" sz="1200" dirty="0"/>
          </a:p>
        </p:txBody>
      </p:sp>
      <p:sp>
        <p:nvSpPr>
          <p:cNvPr id="13" name="TextBox 12"/>
          <p:cNvSpPr txBox="1"/>
          <p:nvPr/>
        </p:nvSpPr>
        <p:spPr>
          <a:xfrm>
            <a:off x="151000" y="1342239"/>
            <a:ext cx="4983061" cy="2446824"/>
          </a:xfrm>
          <a:prstGeom prst="rect">
            <a:avLst/>
          </a:prstGeom>
          <a:noFill/>
        </p:spPr>
        <p:txBody>
          <a:bodyPr wrap="square" rtlCol="0">
            <a:spAutoFit/>
          </a:bodyPr>
          <a:lstStyle/>
          <a:p>
            <a:pPr lvl="0" eaLnBrk="0" fontAlgn="base" hangingPunct="0">
              <a:lnSpc>
                <a:spcPct val="150000"/>
              </a:lnSpc>
              <a:spcBef>
                <a:spcPct val="0"/>
              </a:spcBef>
              <a:spcAft>
                <a:spcPct val="0"/>
              </a:spcAft>
              <a:buFontTx/>
              <a:buChar char="•"/>
            </a:pPr>
            <a:r>
              <a:rPr lang="en-US" altLang="en-US" sz="1400" b="1" dirty="0" smtClean="0">
                <a:latin typeface="Arial" panose="020B0604020202020204" pitchFamily="34" charset="0"/>
              </a:rPr>
              <a:t>Summary</a:t>
            </a:r>
          </a:p>
          <a:p>
            <a:pPr lvl="1" eaLnBrk="0" fontAlgn="base" hangingPunct="0">
              <a:lnSpc>
                <a:spcPct val="150000"/>
              </a:lnSpc>
              <a:spcBef>
                <a:spcPct val="0"/>
              </a:spcBef>
              <a:spcAft>
                <a:spcPct val="0"/>
              </a:spcAft>
              <a:buFontTx/>
              <a:buChar char="•"/>
            </a:pPr>
            <a:r>
              <a:rPr lang="en-US" altLang="en-US" sz="1400" b="1" dirty="0" smtClean="0">
                <a:latin typeface="Arial" panose="020B0604020202020204" pitchFamily="34" charset="0"/>
              </a:rPr>
              <a:t>Null </a:t>
            </a:r>
            <a:r>
              <a:rPr lang="en-US" altLang="en-US" sz="1400" b="1" dirty="0">
                <a:latin typeface="Arial" panose="020B0604020202020204" pitchFamily="34" charset="0"/>
              </a:rPr>
              <a:t>Hypothesis (H₀)</a:t>
            </a:r>
            <a:r>
              <a:rPr lang="en-US" altLang="en-US" sz="1400" dirty="0">
                <a:latin typeface="Arial" panose="020B0604020202020204" pitchFamily="34" charset="0"/>
              </a:rPr>
              <a:t>: µ = 160</a:t>
            </a:r>
          </a:p>
          <a:p>
            <a:pPr lvl="1" eaLnBrk="0" fontAlgn="base" hangingPunct="0">
              <a:lnSpc>
                <a:spcPct val="150000"/>
              </a:lnSpc>
              <a:spcBef>
                <a:spcPct val="0"/>
              </a:spcBef>
              <a:spcAft>
                <a:spcPct val="0"/>
              </a:spcAft>
              <a:buFontTx/>
              <a:buChar char="•"/>
            </a:pPr>
            <a:r>
              <a:rPr lang="en-US" altLang="en-US" sz="1400" b="1" dirty="0">
                <a:latin typeface="Arial" panose="020B0604020202020204" pitchFamily="34" charset="0"/>
              </a:rPr>
              <a:t>Alternative Hypothesis (H₁)</a:t>
            </a:r>
            <a:r>
              <a:rPr lang="en-US" altLang="en-US" sz="1400" dirty="0">
                <a:latin typeface="Arial" panose="020B0604020202020204" pitchFamily="34" charset="0"/>
              </a:rPr>
              <a:t>: µ ≠ 160</a:t>
            </a:r>
          </a:p>
          <a:p>
            <a:pPr lvl="1" eaLnBrk="0" fontAlgn="base" hangingPunct="0">
              <a:lnSpc>
                <a:spcPct val="150000"/>
              </a:lnSpc>
              <a:spcBef>
                <a:spcPct val="0"/>
              </a:spcBef>
              <a:spcAft>
                <a:spcPct val="0"/>
              </a:spcAft>
              <a:buFontTx/>
              <a:buChar char="•"/>
            </a:pPr>
            <a:r>
              <a:rPr lang="en-US" altLang="en-US" sz="1400" b="1" dirty="0">
                <a:latin typeface="Arial" panose="020B0604020202020204" pitchFamily="34" charset="0"/>
              </a:rPr>
              <a:t>Calculated t-statistic</a:t>
            </a:r>
            <a:r>
              <a:rPr lang="en-US" altLang="en-US" sz="1400" dirty="0">
                <a:latin typeface="Arial" panose="020B0604020202020204" pitchFamily="34" charset="0"/>
              </a:rPr>
              <a:t>: 1.57</a:t>
            </a:r>
          </a:p>
          <a:p>
            <a:pPr lvl="1" eaLnBrk="0" fontAlgn="base" hangingPunct="0">
              <a:lnSpc>
                <a:spcPct val="150000"/>
              </a:lnSpc>
              <a:spcBef>
                <a:spcPct val="0"/>
              </a:spcBef>
              <a:spcAft>
                <a:spcPct val="0"/>
              </a:spcAft>
              <a:buFontTx/>
              <a:buChar char="•"/>
            </a:pPr>
            <a:r>
              <a:rPr lang="en-US" altLang="en-US" sz="1400" b="1" dirty="0">
                <a:latin typeface="Arial" panose="020B0604020202020204" pitchFamily="34" charset="0"/>
              </a:rPr>
              <a:t>Critical t-value</a:t>
            </a:r>
            <a:r>
              <a:rPr lang="en-US" altLang="en-US" sz="1400" dirty="0">
                <a:latin typeface="Arial" panose="020B0604020202020204" pitchFamily="34" charset="0"/>
              </a:rPr>
              <a:t>: ±2.045</a:t>
            </a:r>
          </a:p>
          <a:p>
            <a:pPr lvl="1" eaLnBrk="0" fontAlgn="base" hangingPunct="0">
              <a:lnSpc>
                <a:spcPct val="150000"/>
              </a:lnSpc>
              <a:spcBef>
                <a:spcPct val="0"/>
              </a:spcBef>
              <a:spcAft>
                <a:spcPct val="0"/>
              </a:spcAft>
              <a:buFontTx/>
              <a:buChar char="•"/>
            </a:pPr>
            <a:r>
              <a:rPr lang="en-US" altLang="en-US" sz="1400" b="1" dirty="0">
                <a:latin typeface="Arial" panose="020B0604020202020204" pitchFamily="34" charset="0"/>
              </a:rPr>
              <a:t>Decision</a:t>
            </a:r>
            <a:r>
              <a:rPr lang="en-US" altLang="en-US" sz="1400" dirty="0">
                <a:latin typeface="Arial" panose="020B0604020202020204" pitchFamily="34" charset="0"/>
              </a:rPr>
              <a:t>: Fail to reject the null hypothesis. </a:t>
            </a:r>
          </a:p>
          <a:p>
            <a:pPr>
              <a:lnSpc>
                <a:spcPct val="150000"/>
              </a:lnSpc>
            </a:pPr>
            <a:endParaRPr lang="en-IN" dirty="0"/>
          </a:p>
        </p:txBody>
      </p:sp>
    </p:spTree>
    <p:extLst>
      <p:ext uri="{BB962C8B-B14F-4D97-AF65-F5344CB8AC3E}">
        <p14:creationId xmlns:p14="http://schemas.microsoft.com/office/powerpoint/2010/main" val="1408843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69"/>
            <a:ext cx="10515600" cy="1325563"/>
          </a:xfrm>
        </p:spPr>
        <p:txBody>
          <a:bodyPr/>
          <a:lstStyle/>
          <a:p>
            <a:r>
              <a:rPr lang="en-US" b="1" dirty="0"/>
              <a:t>Regression Analysis</a:t>
            </a:r>
            <a:endParaRPr lang="en-IN" dirty="0"/>
          </a:p>
        </p:txBody>
      </p:sp>
      <p:sp>
        <p:nvSpPr>
          <p:cNvPr id="3" name="Content Placeholder 2"/>
          <p:cNvSpPr>
            <a:spLocks noGrp="1"/>
          </p:cNvSpPr>
          <p:nvPr>
            <p:ph idx="1"/>
          </p:nvPr>
        </p:nvSpPr>
        <p:spPr>
          <a:xfrm>
            <a:off x="695587" y="1271951"/>
            <a:ext cx="10515600" cy="4351338"/>
          </a:xfrm>
        </p:spPr>
        <p:txBody>
          <a:bodyPr/>
          <a:lstStyle/>
          <a:p>
            <a:r>
              <a:rPr lang="en-US" dirty="0"/>
              <a:t>Regression analysis is a statistical technique used to understand the relationship between one dependent variable (the outcome) and one or more independent variables (predictors or features). The most common form is </a:t>
            </a:r>
            <a:r>
              <a:rPr lang="en-US" b="1" dirty="0"/>
              <a:t>linear regression</a:t>
            </a:r>
            <a:r>
              <a:rPr lang="en-US" dirty="0"/>
              <a:t>, where we model the relationship as a straight line.</a:t>
            </a:r>
            <a:endParaRPr lang="en-IN" dirty="0"/>
          </a:p>
        </p:txBody>
      </p:sp>
      <p:pic>
        <p:nvPicPr>
          <p:cNvPr id="4" name="Picture 3"/>
          <p:cNvPicPr>
            <a:picLocks noChangeAspect="1"/>
          </p:cNvPicPr>
          <p:nvPr/>
        </p:nvPicPr>
        <p:blipFill>
          <a:blip r:embed="rId2"/>
          <a:stretch>
            <a:fillRect/>
          </a:stretch>
        </p:blipFill>
        <p:spPr>
          <a:xfrm>
            <a:off x="995761" y="3279512"/>
            <a:ext cx="6811326" cy="3553321"/>
          </a:xfrm>
          <a:prstGeom prst="rect">
            <a:avLst/>
          </a:prstGeom>
        </p:spPr>
      </p:pic>
    </p:spTree>
    <p:extLst>
      <p:ext uri="{BB962C8B-B14F-4D97-AF65-F5344CB8AC3E}">
        <p14:creationId xmlns:p14="http://schemas.microsoft.com/office/powerpoint/2010/main" val="18550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a:xfrm>
            <a:off x="838200" y="1459684"/>
            <a:ext cx="10515600" cy="4717279"/>
          </a:xfrm>
        </p:spPr>
        <p:txBody>
          <a:bodyPr/>
          <a:lstStyle/>
          <a:p>
            <a:r>
              <a:rPr lang="en-US" b="1" dirty="0" smtClean="0"/>
              <a:t>Example: </a:t>
            </a:r>
            <a:r>
              <a:rPr lang="en-US" dirty="0" smtClean="0"/>
              <a:t>Let’s </a:t>
            </a:r>
            <a:r>
              <a:rPr lang="en-US" dirty="0"/>
              <a:t>say you're a researcher analyzing the relationship between hours studied (</a:t>
            </a:r>
            <a:r>
              <a:rPr lang="en-US" dirty="0" smtClean="0"/>
              <a:t>X) </a:t>
            </a:r>
            <a:r>
              <a:rPr lang="en-US" dirty="0"/>
              <a:t>and exam scores (</a:t>
            </a:r>
            <a:r>
              <a:rPr lang="en-US" dirty="0" smtClean="0"/>
              <a:t>Y) </a:t>
            </a:r>
            <a:r>
              <a:rPr lang="en-US" dirty="0"/>
              <a:t>for a group of students. You collect the following data</a:t>
            </a:r>
            <a:r>
              <a:rPr lang="en-US" dirty="0" smtClean="0"/>
              <a:t>:</a:t>
            </a:r>
          </a:p>
          <a:p>
            <a:endParaRPr lang="en-US" dirty="0"/>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171253493"/>
              </p:ext>
            </p:extLst>
          </p:nvPr>
        </p:nvGraphicFramePr>
        <p:xfrm>
          <a:off x="2407640" y="2858859"/>
          <a:ext cx="4102218" cy="2966720"/>
        </p:xfrm>
        <a:graphic>
          <a:graphicData uri="http://schemas.openxmlformats.org/drawingml/2006/table">
            <a:tbl>
              <a:tblPr firstRow="1" bandRow="1">
                <a:tableStyleId>{5940675A-B579-460E-94D1-54222C63F5DA}</a:tableStyleId>
              </a:tblPr>
              <a:tblGrid>
                <a:gridCol w="2051109">
                  <a:extLst>
                    <a:ext uri="{9D8B030D-6E8A-4147-A177-3AD203B41FA5}">
                      <a16:colId xmlns:a16="http://schemas.microsoft.com/office/drawing/2014/main" val="733988461"/>
                    </a:ext>
                  </a:extLst>
                </a:gridCol>
                <a:gridCol w="2051109">
                  <a:extLst>
                    <a:ext uri="{9D8B030D-6E8A-4147-A177-3AD203B41FA5}">
                      <a16:colId xmlns:a16="http://schemas.microsoft.com/office/drawing/2014/main" val="926202044"/>
                    </a:ext>
                  </a:extLst>
                </a:gridCol>
              </a:tblGrid>
              <a:tr h="370840">
                <a:tc>
                  <a:txBody>
                    <a:bodyPr/>
                    <a:lstStyle/>
                    <a:p>
                      <a:r>
                        <a:rPr lang="en-IN" dirty="0" smtClean="0"/>
                        <a:t>Hours Studied (X)</a:t>
                      </a:r>
                      <a:endParaRPr lang="en-IN" dirty="0"/>
                    </a:p>
                  </a:txBody>
                  <a:tcPr/>
                </a:tc>
                <a:tc>
                  <a:txBody>
                    <a:bodyPr/>
                    <a:lstStyle/>
                    <a:p>
                      <a:r>
                        <a:rPr lang="en-IN" dirty="0" smtClean="0"/>
                        <a:t>Exam Score (Y)</a:t>
                      </a:r>
                      <a:endParaRPr lang="en-IN" dirty="0"/>
                    </a:p>
                  </a:txBody>
                  <a:tcPr/>
                </a:tc>
                <a:extLst>
                  <a:ext uri="{0D108BD9-81ED-4DB2-BD59-A6C34878D82A}">
                    <a16:rowId xmlns:a16="http://schemas.microsoft.com/office/drawing/2014/main" val="2914195930"/>
                  </a:ext>
                </a:extLst>
              </a:tr>
              <a:tr h="370840">
                <a:tc>
                  <a:txBody>
                    <a:bodyPr/>
                    <a:lstStyle/>
                    <a:p>
                      <a:r>
                        <a:rPr lang="en-IN" dirty="0" smtClean="0"/>
                        <a:t>1</a:t>
                      </a:r>
                      <a:endParaRPr lang="en-IN" dirty="0"/>
                    </a:p>
                  </a:txBody>
                  <a:tcPr/>
                </a:tc>
                <a:tc>
                  <a:txBody>
                    <a:bodyPr/>
                    <a:lstStyle/>
                    <a:p>
                      <a:r>
                        <a:rPr lang="en-IN" dirty="0" smtClean="0"/>
                        <a:t>50</a:t>
                      </a:r>
                      <a:endParaRPr lang="en-IN" dirty="0"/>
                    </a:p>
                  </a:txBody>
                  <a:tcPr/>
                </a:tc>
                <a:extLst>
                  <a:ext uri="{0D108BD9-81ED-4DB2-BD59-A6C34878D82A}">
                    <a16:rowId xmlns:a16="http://schemas.microsoft.com/office/drawing/2014/main" val="369973671"/>
                  </a:ext>
                </a:extLst>
              </a:tr>
              <a:tr h="370840">
                <a:tc>
                  <a:txBody>
                    <a:bodyPr/>
                    <a:lstStyle/>
                    <a:p>
                      <a:r>
                        <a:rPr lang="en-IN" dirty="0" smtClean="0"/>
                        <a:t>2</a:t>
                      </a:r>
                      <a:endParaRPr lang="en-IN" dirty="0"/>
                    </a:p>
                  </a:txBody>
                  <a:tcPr/>
                </a:tc>
                <a:tc>
                  <a:txBody>
                    <a:bodyPr/>
                    <a:lstStyle/>
                    <a:p>
                      <a:r>
                        <a:rPr lang="en-IN" dirty="0" smtClean="0"/>
                        <a:t>55</a:t>
                      </a:r>
                      <a:endParaRPr lang="en-IN" dirty="0"/>
                    </a:p>
                  </a:txBody>
                  <a:tcPr/>
                </a:tc>
                <a:extLst>
                  <a:ext uri="{0D108BD9-81ED-4DB2-BD59-A6C34878D82A}">
                    <a16:rowId xmlns:a16="http://schemas.microsoft.com/office/drawing/2014/main" val="320244200"/>
                  </a:ext>
                </a:extLst>
              </a:tr>
              <a:tr h="370840">
                <a:tc>
                  <a:txBody>
                    <a:bodyPr/>
                    <a:lstStyle/>
                    <a:p>
                      <a:r>
                        <a:rPr lang="en-IN" dirty="0" smtClean="0"/>
                        <a:t>3</a:t>
                      </a:r>
                      <a:endParaRPr lang="en-IN" dirty="0"/>
                    </a:p>
                  </a:txBody>
                  <a:tcPr/>
                </a:tc>
                <a:tc>
                  <a:txBody>
                    <a:bodyPr/>
                    <a:lstStyle/>
                    <a:p>
                      <a:r>
                        <a:rPr lang="en-IN" dirty="0" smtClean="0"/>
                        <a:t>60</a:t>
                      </a:r>
                      <a:endParaRPr lang="en-IN" dirty="0"/>
                    </a:p>
                  </a:txBody>
                  <a:tcPr/>
                </a:tc>
                <a:extLst>
                  <a:ext uri="{0D108BD9-81ED-4DB2-BD59-A6C34878D82A}">
                    <a16:rowId xmlns:a16="http://schemas.microsoft.com/office/drawing/2014/main" val="4285142164"/>
                  </a:ext>
                </a:extLst>
              </a:tr>
              <a:tr h="370840">
                <a:tc>
                  <a:txBody>
                    <a:bodyPr/>
                    <a:lstStyle/>
                    <a:p>
                      <a:r>
                        <a:rPr lang="en-IN" dirty="0" smtClean="0"/>
                        <a:t>4</a:t>
                      </a:r>
                      <a:endParaRPr lang="en-IN" dirty="0"/>
                    </a:p>
                  </a:txBody>
                  <a:tcPr/>
                </a:tc>
                <a:tc>
                  <a:txBody>
                    <a:bodyPr/>
                    <a:lstStyle/>
                    <a:p>
                      <a:r>
                        <a:rPr lang="en-IN" dirty="0" smtClean="0"/>
                        <a:t>65</a:t>
                      </a:r>
                      <a:endParaRPr lang="en-IN" dirty="0"/>
                    </a:p>
                  </a:txBody>
                  <a:tcPr/>
                </a:tc>
                <a:extLst>
                  <a:ext uri="{0D108BD9-81ED-4DB2-BD59-A6C34878D82A}">
                    <a16:rowId xmlns:a16="http://schemas.microsoft.com/office/drawing/2014/main" val="1611709451"/>
                  </a:ext>
                </a:extLst>
              </a:tr>
              <a:tr h="370840">
                <a:tc>
                  <a:txBody>
                    <a:bodyPr/>
                    <a:lstStyle/>
                    <a:p>
                      <a:r>
                        <a:rPr lang="en-IN" dirty="0" smtClean="0"/>
                        <a:t>5</a:t>
                      </a:r>
                      <a:endParaRPr lang="en-IN" dirty="0"/>
                    </a:p>
                  </a:txBody>
                  <a:tcPr/>
                </a:tc>
                <a:tc>
                  <a:txBody>
                    <a:bodyPr/>
                    <a:lstStyle/>
                    <a:p>
                      <a:r>
                        <a:rPr lang="en-IN" dirty="0" smtClean="0"/>
                        <a:t>70</a:t>
                      </a:r>
                      <a:endParaRPr lang="en-IN" dirty="0"/>
                    </a:p>
                  </a:txBody>
                  <a:tcPr/>
                </a:tc>
                <a:extLst>
                  <a:ext uri="{0D108BD9-81ED-4DB2-BD59-A6C34878D82A}">
                    <a16:rowId xmlns:a16="http://schemas.microsoft.com/office/drawing/2014/main" val="440234759"/>
                  </a:ext>
                </a:extLst>
              </a:tr>
              <a:tr h="370840">
                <a:tc>
                  <a:txBody>
                    <a:bodyPr/>
                    <a:lstStyle/>
                    <a:p>
                      <a:r>
                        <a:rPr lang="en-IN" dirty="0" smtClean="0"/>
                        <a:t>6</a:t>
                      </a:r>
                      <a:endParaRPr lang="en-IN" dirty="0"/>
                    </a:p>
                  </a:txBody>
                  <a:tcPr/>
                </a:tc>
                <a:tc>
                  <a:txBody>
                    <a:bodyPr/>
                    <a:lstStyle/>
                    <a:p>
                      <a:r>
                        <a:rPr lang="en-IN" dirty="0" smtClean="0"/>
                        <a:t>75</a:t>
                      </a:r>
                      <a:endParaRPr lang="en-IN" dirty="0"/>
                    </a:p>
                  </a:txBody>
                  <a:tcPr/>
                </a:tc>
                <a:extLst>
                  <a:ext uri="{0D108BD9-81ED-4DB2-BD59-A6C34878D82A}">
                    <a16:rowId xmlns:a16="http://schemas.microsoft.com/office/drawing/2014/main" val="1243731678"/>
                  </a:ext>
                </a:extLst>
              </a:tr>
              <a:tr h="370840">
                <a:tc>
                  <a:txBody>
                    <a:bodyPr/>
                    <a:lstStyle/>
                    <a:p>
                      <a:r>
                        <a:rPr lang="en-IN" dirty="0" smtClean="0"/>
                        <a:t>7</a:t>
                      </a:r>
                      <a:endParaRPr lang="en-IN" dirty="0"/>
                    </a:p>
                  </a:txBody>
                  <a:tcPr/>
                </a:tc>
                <a:tc>
                  <a:txBody>
                    <a:bodyPr/>
                    <a:lstStyle/>
                    <a:p>
                      <a:r>
                        <a:rPr lang="en-IN" dirty="0" smtClean="0"/>
                        <a:t>80</a:t>
                      </a:r>
                      <a:endParaRPr lang="en-IN" dirty="0"/>
                    </a:p>
                  </a:txBody>
                  <a:tcPr/>
                </a:tc>
                <a:extLst>
                  <a:ext uri="{0D108BD9-81ED-4DB2-BD59-A6C34878D82A}">
                    <a16:rowId xmlns:a16="http://schemas.microsoft.com/office/drawing/2014/main" val="1703292957"/>
                  </a:ext>
                </a:extLst>
              </a:tr>
            </a:tbl>
          </a:graphicData>
        </a:graphic>
      </p:graphicFrame>
    </p:spTree>
    <p:extLst>
      <p:ext uri="{BB962C8B-B14F-4D97-AF65-F5344CB8AC3E}">
        <p14:creationId xmlns:p14="http://schemas.microsoft.com/office/powerpoint/2010/main" val="2085687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98957" y="134078"/>
            <a:ext cx="6710869" cy="6283500"/>
          </a:xfrm>
          <a:prstGeom prst="rect">
            <a:avLst/>
          </a:prstGeom>
        </p:spPr>
      </p:pic>
    </p:spTree>
    <p:extLst>
      <p:ext uri="{BB962C8B-B14F-4D97-AF65-F5344CB8AC3E}">
        <p14:creationId xmlns:p14="http://schemas.microsoft.com/office/powerpoint/2010/main" val="2420127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86855"/>
            <a:ext cx="10515600" cy="4390108"/>
          </a:xfrm>
        </p:spPr>
        <p:txBody>
          <a:bodyPr/>
          <a:lstStyle/>
          <a:p>
            <a:endParaRPr lang="en-IN" dirty="0"/>
          </a:p>
        </p:txBody>
      </p:sp>
      <p:pic>
        <p:nvPicPr>
          <p:cNvPr id="4" name="Picture 3"/>
          <p:cNvPicPr>
            <a:picLocks noChangeAspect="1"/>
          </p:cNvPicPr>
          <p:nvPr/>
        </p:nvPicPr>
        <p:blipFill>
          <a:blip r:embed="rId2"/>
          <a:stretch>
            <a:fillRect/>
          </a:stretch>
        </p:blipFill>
        <p:spPr>
          <a:xfrm>
            <a:off x="380202" y="409153"/>
            <a:ext cx="11431595" cy="6039693"/>
          </a:xfrm>
          <a:prstGeom prst="rect">
            <a:avLst/>
          </a:prstGeom>
        </p:spPr>
      </p:pic>
    </p:spTree>
    <p:extLst>
      <p:ext uri="{BB962C8B-B14F-4D97-AF65-F5344CB8AC3E}">
        <p14:creationId xmlns:p14="http://schemas.microsoft.com/office/powerpoint/2010/main" val="1570104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08683" y="1023457"/>
            <a:ext cx="8412513" cy="4225286"/>
          </a:xfrm>
          <a:prstGeom prst="rect">
            <a:avLst/>
          </a:prstGeom>
        </p:spPr>
      </p:pic>
    </p:spTree>
    <p:extLst>
      <p:ext uri="{BB962C8B-B14F-4D97-AF65-F5344CB8AC3E}">
        <p14:creationId xmlns:p14="http://schemas.microsoft.com/office/powerpoint/2010/main" val="513296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ANOVA</a:t>
            </a:r>
            <a:endParaRPr lang="en-IN" dirty="0"/>
          </a:p>
        </p:txBody>
      </p:sp>
      <p:sp>
        <p:nvSpPr>
          <p:cNvPr id="3" name="Content Placeholder 2"/>
          <p:cNvSpPr>
            <a:spLocks noGrp="1"/>
          </p:cNvSpPr>
          <p:nvPr>
            <p:ph idx="1"/>
          </p:nvPr>
        </p:nvSpPr>
        <p:spPr/>
        <p:txBody>
          <a:bodyPr>
            <a:normAutofit fontScale="55000" lnSpcReduction="20000"/>
          </a:bodyPr>
          <a:lstStyle/>
          <a:p>
            <a:r>
              <a:rPr lang="en-US" dirty="0"/>
              <a:t>ANOVA (Analysis of Variance) is a statistical technique used to compare the means of three or more groups to determine if there are any statistically significant differences between them. It essentially helps to assess whether the observed variance within each group is greater than the variance between groups, which could suggest real differences between them.</a:t>
            </a:r>
          </a:p>
          <a:p>
            <a:r>
              <a:rPr lang="en-US" dirty="0"/>
              <a:t>Here are the key components of ANOVA:</a:t>
            </a:r>
          </a:p>
          <a:p>
            <a:r>
              <a:rPr lang="en-US" b="1" dirty="0"/>
              <a:t>Null Hypothesis (H₀):</a:t>
            </a:r>
            <a:r>
              <a:rPr lang="en-US" dirty="0"/>
              <a:t> The means of all groups are equal (no effect).</a:t>
            </a:r>
          </a:p>
          <a:p>
            <a:r>
              <a:rPr lang="en-US" b="1" dirty="0"/>
              <a:t>Alternative Hypothesis (H₁):</a:t>
            </a:r>
            <a:r>
              <a:rPr lang="en-US" dirty="0"/>
              <a:t> At least one group mean is different from the others.</a:t>
            </a:r>
          </a:p>
          <a:p>
            <a:r>
              <a:rPr lang="en-US" b="1" dirty="0"/>
              <a:t>F-statistic:</a:t>
            </a:r>
            <a:r>
              <a:rPr lang="en-US" dirty="0"/>
              <a:t> This is the ratio of the variance between the groups to the variance within the groups. A higher F-statistic suggests greater differences between the group means.</a:t>
            </a:r>
          </a:p>
          <a:p>
            <a:r>
              <a:rPr lang="en-US" b="1" dirty="0"/>
              <a:t>P-value:</a:t>
            </a:r>
            <a:r>
              <a:rPr lang="en-US" dirty="0"/>
              <a:t> This tells you if the observed differences are statistically significant. If the p-value is less than a chosen significance level (typically 0.05), the null hypothesis is rejected.</a:t>
            </a:r>
          </a:p>
          <a:p>
            <a:r>
              <a:rPr lang="en-US" dirty="0"/>
              <a:t>There are several types of ANOVA, including:</a:t>
            </a:r>
          </a:p>
          <a:p>
            <a:r>
              <a:rPr lang="en-US" b="1" dirty="0"/>
              <a:t>One-way ANOVA:</a:t>
            </a:r>
            <a:r>
              <a:rPr lang="en-US" dirty="0"/>
              <a:t> Compares the means of three or more independent groups based on one factor.</a:t>
            </a:r>
          </a:p>
          <a:p>
            <a:r>
              <a:rPr lang="en-US" b="1" dirty="0"/>
              <a:t>Two-way ANOVA:</a:t>
            </a:r>
            <a:r>
              <a:rPr lang="en-US" dirty="0"/>
              <a:t> Compares the means based on two factors, and also looks at the interaction between these factors.</a:t>
            </a:r>
          </a:p>
          <a:p>
            <a:r>
              <a:rPr lang="en-US" b="1" dirty="0"/>
              <a:t>Repeated measures ANOVA:</a:t>
            </a:r>
            <a:r>
              <a:rPr lang="en-US" dirty="0"/>
              <a:t> Used when the same subjects are measured multiple times under different conditions.</a:t>
            </a:r>
          </a:p>
          <a:p>
            <a:endParaRPr lang="en-IN" dirty="0"/>
          </a:p>
        </p:txBody>
      </p:sp>
    </p:spTree>
    <p:extLst>
      <p:ext uri="{BB962C8B-B14F-4D97-AF65-F5344CB8AC3E}">
        <p14:creationId xmlns:p14="http://schemas.microsoft.com/office/powerpoint/2010/main" val="2453549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ANOVA</a:t>
            </a:r>
            <a:endParaRPr lang="en-IN" dirty="0"/>
          </a:p>
        </p:txBody>
      </p:sp>
      <p:sp>
        <p:nvSpPr>
          <p:cNvPr id="3" name="Content Placeholder 2"/>
          <p:cNvSpPr>
            <a:spLocks noGrp="1"/>
          </p:cNvSpPr>
          <p:nvPr>
            <p:ph idx="1"/>
          </p:nvPr>
        </p:nvSpPr>
        <p:spPr>
          <a:xfrm>
            <a:off x="545284" y="1510018"/>
            <a:ext cx="10808516" cy="5234731"/>
          </a:xfrm>
        </p:spPr>
        <p:txBody>
          <a:bodyPr>
            <a:normAutofit/>
          </a:bodyPr>
          <a:lstStyle/>
          <a:p>
            <a:r>
              <a:rPr lang="en-US" sz="1400" b="1" dirty="0" smtClean="0"/>
              <a:t>Between-group </a:t>
            </a:r>
            <a:r>
              <a:rPr lang="en-US" sz="1400" b="1" dirty="0"/>
              <a:t>variance</a:t>
            </a:r>
            <a:r>
              <a:rPr lang="en-US" sz="1400" dirty="0"/>
              <a:t> (variance caused by the differences in the means of the groups) should be significantly larger than the </a:t>
            </a:r>
            <a:r>
              <a:rPr lang="en-US" sz="1400" b="1" dirty="0"/>
              <a:t>within-group variance</a:t>
            </a:r>
            <a:r>
              <a:rPr lang="en-US" sz="1400" dirty="0"/>
              <a:t> (variance due to individual differences within each group) if the group means are truly different</a:t>
            </a:r>
            <a:r>
              <a:rPr lang="en-US" sz="1400" dirty="0" smtClean="0"/>
              <a:t>.</a:t>
            </a:r>
          </a:p>
          <a:p>
            <a:endParaRPr lang="en-IN" sz="1400" dirty="0" smtClean="0"/>
          </a:p>
          <a:p>
            <a:endParaRPr lang="en-IN" sz="1400" dirty="0"/>
          </a:p>
          <a:p>
            <a:endParaRPr lang="en-IN" sz="1400" dirty="0" smtClean="0"/>
          </a:p>
          <a:p>
            <a:endParaRPr lang="en-IN" sz="1400" dirty="0"/>
          </a:p>
          <a:p>
            <a:endParaRPr lang="en-IN" sz="1400" dirty="0" smtClean="0"/>
          </a:p>
          <a:p>
            <a:r>
              <a:rPr lang="en-IN" sz="1400" dirty="0" smtClean="0"/>
              <a:t>Steps </a:t>
            </a:r>
            <a:r>
              <a:rPr lang="en-IN" sz="1400" dirty="0"/>
              <a:t>in ANOVA</a:t>
            </a:r>
            <a:r>
              <a:rPr lang="en-IN" sz="1400" dirty="0" smtClean="0"/>
              <a:t>:</a:t>
            </a:r>
          </a:p>
          <a:p>
            <a:r>
              <a:rPr lang="en-US" sz="1400" b="1" dirty="0"/>
              <a:t>Calculate the Mean for Each Group</a:t>
            </a:r>
            <a:r>
              <a:rPr lang="en-US" sz="1400" dirty="0"/>
              <a:t>: The average of the values within each group</a:t>
            </a:r>
            <a:r>
              <a:rPr lang="en-US" sz="1400" dirty="0" smtClean="0"/>
              <a:t>.</a:t>
            </a:r>
          </a:p>
          <a:p>
            <a:r>
              <a:rPr lang="en-US" sz="1400" b="1" dirty="0"/>
              <a:t>Calculate the Grand Mean</a:t>
            </a:r>
            <a:r>
              <a:rPr lang="en-US" sz="1400" dirty="0"/>
              <a:t>: The overall mean of all the data combined, treating all the groups as </a:t>
            </a:r>
            <a:r>
              <a:rPr lang="en-US" sz="1400" dirty="0" smtClean="0"/>
              <a:t>one.</a:t>
            </a:r>
          </a:p>
          <a:p>
            <a:r>
              <a:rPr lang="en-US" sz="1400" b="1" dirty="0"/>
              <a:t>Calculate the Between-Group Variance</a:t>
            </a:r>
            <a:r>
              <a:rPr lang="en-US" sz="1400" dirty="0"/>
              <a:t>: How much the group means </a:t>
            </a:r>
            <a:r>
              <a:rPr lang="en-US" sz="1400" dirty="0" smtClean="0"/>
              <a:t>differs </a:t>
            </a:r>
            <a:r>
              <a:rPr lang="en-US" sz="1400" dirty="0"/>
              <a:t>from the grand </a:t>
            </a:r>
            <a:r>
              <a:rPr lang="en-US" sz="1400" dirty="0" smtClean="0"/>
              <a:t>mean.</a:t>
            </a:r>
          </a:p>
          <a:p>
            <a:r>
              <a:rPr lang="en-US" sz="1400" b="1" dirty="0"/>
              <a:t>Calculate the Within-Group Variance</a:t>
            </a:r>
            <a:r>
              <a:rPr lang="en-US" sz="1400" dirty="0"/>
              <a:t>: How much the values within each group deviate from the group mean</a:t>
            </a:r>
            <a:r>
              <a:rPr lang="en-US" sz="1400" dirty="0" smtClean="0"/>
              <a:t>.</a:t>
            </a:r>
          </a:p>
          <a:p>
            <a:r>
              <a:rPr lang="en-US" sz="1400" b="1" dirty="0"/>
              <a:t>Calculate the F-statistic</a:t>
            </a:r>
            <a:r>
              <a:rPr lang="en-US" sz="1400" dirty="0"/>
              <a:t>: A ratio of the between-group </a:t>
            </a:r>
            <a:r>
              <a:rPr lang="en-US" sz="1400" dirty="0" smtClean="0"/>
              <a:t>variable.</a:t>
            </a:r>
          </a:p>
          <a:p>
            <a:r>
              <a:rPr lang="en-US" sz="1400" b="1" dirty="0"/>
              <a:t>Compare the F-statistic to the Critical Value</a:t>
            </a:r>
            <a:r>
              <a:rPr lang="en-US" sz="1400" dirty="0"/>
              <a:t>: If the F-statistic is larger than the critical value (from the F-distribution table), we reject the null hypothesis</a:t>
            </a:r>
            <a:r>
              <a:rPr lang="en-US" sz="1400" dirty="0" smtClean="0"/>
              <a:t>.</a:t>
            </a:r>
            <a:endParaRPr lang="en-IN" sz="1400" dirty="0"/>
          </a:p>
        </p:txBody>
      </p:sp>
      <p:pic>
        <p:nvPicPr>
          <p:cNvPr id="6" name="Picture 5"/>
          <p:cNvPicPr>
            <a:picLocks noChangeAspect="1"/>
          </p:cNvPicPr>
          <p:nvPr/>
        </p:nvPicPr>
        <p:blipFill>
          <a:blip r:embed="rId2"/>
          <a:stretch>
            <a:fillRect/>
          </a:stretch>
        </p:blipFill>
        <p:spPr>
          <a:xfrm>
            <a:off x="2589241" y="1996578"/>
            <a:ext cx="6677957" cy="1843181"/>
          </a:xfrm>
          <a:prstGeom prst="rect">
            <a:avLst/>
          </a:prstGeom>
        </p:spPr>
      </p:pic>
    </p:spTree>
    <p:extLst>
      <p:ext uri="{BB962C8B-B14F-4D97-AF65-F5344CB8AC3E}">
        <p14:creationId xmlns:p14="http://schemas.microsoft.com/office/powerpoint/2010/main" val="21855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Analysis</a:t>
            </a:r>
            <a:endParaRPr lang="en-IN" dirty="0"/>
          </a:p>
        </p:txBody>
      </p:sp>
      <p:sp>
        <p:nvSpPr>
          <p:cNvPr id="3" name="Content Placeholder 2"/>
          <p:cNvSpPr>
            <a:spLocks noGrp="1"/>
          </p:cNvSpPr>
          <p:nvPr>
            <p:ph idx="1"/>
          </p:nvPr>
        </p:nvSpPr>
        <p:spPr>
          <a:xfrm>
            <a:off x="838200" y="1493240"/>
            <a:ext cx="10515600" cy="4790114"/>
          </a:xfrm>
        </p:spPr>
        <p:txBody>
          <a:bodyPr>
            <a:normAutofit/>
          </a:bodyPr>
          <a:lstStyle/>
          <a:p>
            <a:r>
              <a:rPr lang="en-US" dirty="0" smtClean="0"/>
              <a:t>The goal of the analysis is to explore the data, uncover patterns, identify relationships, and gain insights that inform decision-making or hypothesis testing. It's about understanding the "why" behind the data.</a:t>
            </a:r>
          </a:p>
          <a:p>
            <a:r>
              <a:rPr lang="en-IN" dirty="0" smtClean="0"/>
              <a:t>Activities</a:t>
            </a:r>
          </a:p>
          <a:p>
            <a:pPr lvl="1"/>
            <a:r>
              <a:rPr lang="en-IN" b="1" i="1" dirty="0" smtClean="0">
                <a:solidFill>
                  <a:srgbClr val="FF0000"/>
                </a:solidFill>
              </a:rPr>
              <a:t>Data cleaning and pre-processing:</a:t>
            </a:r>
            <a:r>
              <a:rPr lang="en-US" b="1" i="1" dirty="0" smtClean="0">
                <a:solidFill>
                  <a:srgbClr val="FF0000"/>
                </a:solidFill>
              </a:rPr>
              <a:t> </a:t>
            </a:r>
            <a:r>
              <a:rPr lang="en-US" dirty="0" smtClean="0"/>
              <a:t>The raw data contains missing values for some customers' ages and some entries where the date of purchase is incorrect</a:t>
            </a:r>
            <a:endParaRPr lang="en-IN" dirty="0" smtClean="0"/>
          </a:p>
          <a:p>
            <a:pPr lvl="1"/>
            <a:r>
              <a:rPr lang="en-US" dirty="0" smtClean="0"/>
              <a:t>In this step, you'd clean the data by filling in missing age values (perhaps using the median value for those missing entries) and correcting date anomalies (e.g., correcting purchase dates that are in the future).</a:t>
            </a:r>
          </a:p>
          <a:p>
            <a:pPr lvl="1"/>
            <a:endParaRPr lang="en-IN" dirty="0" smtClean="0"/>
          </a:p>
        </p:txBody>
      </p:sp>
    </p:spTree>
    <p:extLst>
      <p:ext uri="{BB962C8B-B14F-4D97-AF65-F5344CB8AC3E}">
        <p14:creationId xmlns:p14="http://schemas.microsoft.com/office/powerpoint/2010/main" val="3772128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138" y="147012"/>
            <a:ext cx="10515600" cy="641554"/>
          </a:xfrm>
        </p:spPr>
        <p:txBody>
          <a:bodyPr>
            <a:normAutofit fontScale="90000"/>
          </a:bodyPr>
          <a:lstStyle/>
          <a:p>
            <a:r>
              <a:rPr lang="en-IN" dirty="0"/>
              <a:t>Example of One-Way ANOVA</a:t>
            </a:r>
          </a:p>
        </p:txBody>
      </p:sp>
      <p:pic>
        <p:nvPicPr>
          <p:cNvPr id="5" name="Picture 4"/>
          <p:cNvPicPr>
            <a:picLocks noChangeAspect="1"/>
          </p:cNvPicPr>
          <p:nvPr/>
        </p:nvPicPr>
        <p:blipFill>
          <a:blip r:embed="rId2"/>
          <a:stretch>
            <a:fillRect/>
          </a:stretch>
        </p:blipFill>
        <p:spPr>
          <a:xfrm>
            <a:off x="1266738" y="1149368"/>
            <a:ext cx="8903401" cy="5163271"/>
          </a:xfrm>
          <a:prstGeom prst="rect">
            <a:avLst/>
          </a:prstGeom>
        </p:spPr>
      </p:pic>
    </p:spTree>
    <p:extLst>
      <p:ext uri="{BB962C8B-B14F-4D97-AF65-F5344CB8AC3E}">
        <p14:creationId xmlns:p14="http://schemas.microsoft.com/office/powerpoint/2010/main" val="1514055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32861" y="1490392"/>
            <a:ext cx="9326277" cy="3877216"/>
          </a:xfrm>
          <a:prstGeom prst="rect">
            <a:avLst/>
          </a:prstGeom>
        </p:spPr>
      </p:pic>
    </p:spTree>
    <p:extLst>
      <p:ext uri="{BB962C8B-B14F-4D97-AF65-F5344CB8AC3E}">
        <p14:creationId xmlns:p14="http://schemas.microsoft.com/office/powerpoint/2010/main" val="1637345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09424" y="258476"/>
            <a:ext cx="10469436" cy="6354062"/>
          </a:xfrm>
          <a:prstGeom prst="rect">
            <a:avLst/>
          </a:prstGeom>
        </p:spPr>
      </p:pic>
    </p:spTree>
    <p:extLst>
      <p:ext uri="{BB962C8B-B14F-4D97-AF65-F5344CB8AC3E}">
        <p14:creationId xmlns:p14="http://schemas.microsoft.com/office/powerpoint/2010/main" val="3003230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90378" y="394283"/>
            <a:ext cx="8440328" cy="6107186"/>
          </a:xfrm>
          <a:prstGeom prst="rect">
            <a:avLst/>
          </a:prstGeom>
        </p:spPr>
      </p:pic>
    </p:spTree>
    <p:extLst>
      <p:ext uri="{BB962C8B-B14F-4D97-AF65-F5344CB8AC3E}">
        <p14:creationId xmlns:p14="http://schemas.microsoft.com/office/powerpoint/2010/main" val="833411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13809" y="132890"/>
            <a:ext cx="9364382" cy="6494413"/>
          </a:xfrm>
          <a:prstGeom prst="rect">
            <a:avLst/>
          </a:prstGeom>
        </p:spPr>
      </p:pic>
    </p:spTree>
    <p:extLst>
      <p:ext uri="{BB962C8B-B14F-4D97-AF65-F5344CB8AC3E}">
        <p14:creationId xmlns:p14="http://schemas.microsoft.com/office/powerpoint/2010/main" val="2153288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Chi-square Test</a:t>
            </a:r>
            <a:endParaRPr lang="en-IN" dirty="0"/>
          </a:p>
        </p:txBody>
      </p:sp>
      <p:sp>
        <p:nvSpPr>
          <p:cNvPr id="3" name="Content Placeholder 2"/>
          <p:cNvSpPr>
            <a:spLocks noGrp="1"/>
          </p:cNvSpPr>
          <p:nvPr>
            <p:ph idx="1"/>
          </p:nvPr>
        </p:nvSpPr>
        <p:spPr/>
        <p:txBody>
          <a:bodyPr>
            <a:normAutofit lnSpcReduction="10000"/>
          </a:bodyPr>
          <a:lstStyle/>
          <a:p>
            <a:r>
              <a:rPr lang="en-US" dirty="0"/>
              <a:t>The </a:t>
            </a:r>
            <a:r>
              <a:rPr lang="en-US" b="1" dirty="0"/>
              <a:t>Chi-Square Test</a:t>
            </a:r>
            <a:r>
              <a:rPr lang="en-US" dirty="0"/>
              <a:t> is a statistical method used to determine if there is a significant association between two categorical variables. It is commonly used in hypothesis testing. There are two main types:</a:t>
            </a:r>
          </a:p>
          <a:p>
            <a:r>
              <a:rPr lang="en-US" b="1" dirty="0"/>
              <a:t>Chi-Square Goodness of Fit Test</a:t>
            </a:r>
            <a:r>
              <a:rPr lang="en-US" dirty="0"/>
              <a:t> – Checks if a sample distribution matches an expected distribution.</a:t>
            </a:r>
          </a:p>
          <a:p>
            <a:r>
              <a:rPr lang="en-US" b="1" dirty="0"/>
              <a:t>Chi-Square Test for Independence</a:t>
            </a:r>
            <a:r>
              <a:rPr lang="en-US" dirty="0"/>
              <a:t> – Determines if two categorical variables are independent.</a:t>
            </a:r>
          </a:p>
          <a:p>
            <a:r>
              <a:rPr lang="en-US" dirty="0"/>
              <a:t>Example: Chi-Square Test for </a:t>
            </a:r>
            <a:r>
              <a:rPr lang="en-US" dirty="0" smtClean="0"/>
              <a:t>Independence</a:t>
            </a:r>
          </a:p>
          <a:p>
            <a:r>
              <a:rPr lang="en-US" dirty="0"/>
              <a:t>Let's say a researcher wants to know if </a:t>
            </a:r>
            <a:r>
              <a:rPr lang="en-US" b="1" dirty="0"/>
              <a:t>gender (Male/Female)</a:t>
            </a:r>
            <a:r>
              <a:rPr lang="en-US" dirty="0"/>
              <a:t> is associated with </a:t>
            </a:r>
            <a:r>
              <a:rPr lang="en-US" b="1" dirty="0"/>
              <a:t>preference for a product (Like/Dislike)</a:t>
            </a:r>
            <a:r>
              <a:rPr lang="en-US" dirty="0"/>
              <a:t>.</a:t>
            </a:r>
            <a:endParaRPr lang="en-IN" dirty="0"/>
          </a:p>
        </p:txBody>
      </p:sp>
    </p:spTree>
    <p:extLst>
      <p:ext uri="{BB962C8B-B14F-4D97-AF65-F5344CB8AC3E}">
        <p14:creationId xmlns:p14="http://schemas.microsoft.com/office/powerpoint/2010/main" val="1695151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0831"/>
            <a:ext cx="7718571" cy="4351338"/>
          </a:xfrm>
        </p:spPr>
        <p:txBody>
          <a:bodyPr/>
          <a:lstStyle/>
          <a:p>
            <a:r>
              <a:rPr lang="en-US" b="1" dirty="0"/>
              <a:t>Step 1: Define Hypotheses</a:t>
            </a:r>
          </a:p>
          <a:p>
            <a:r>
              <a:rPr lang="en-US" b="1" dirty="0"/>
              <a:t>Null Hypothesis (H₀):</a:t>
            </a:r>
            <a:r>
              <a:rPr lang="en-US" dirty="0"/>
              <a:t> Gender and preference for the product are independent.</a:t>
            </a:r>
          </a:p>
          <a:p>
            <a:r>
              <a:rPr lang="en-US" b="1" dirty="0"/>
              <a:t>Alternative Hypothesis (H₁):</a:t>
            </a:r>
            <a:r>
              <a:rPr lang="en-US" dirty="0"/>
              <a:t> Gender and preference for the product are dependent.</a:t>
            </a:r>
          </a:p>
          <a:p>
            <a:endParaRPr lang="en-IN" dirty="0"/>
          </a:p>
        </p:txBody>
      </p:sp>
      <p:pic>
        <p:nvPicPr>
          <p:cNvPr id="4" name="Picture 3"/>
          <p:cNvPicPr>
            <a:picLocks noChangeAspect="1"/>
          </p:cNvPicPr>
          <p:nvPr/>
        </p:nvPicPr>
        <p:blipFill>
          <a:blip r:embed="rId2"/>
          <a:stretch>
            <a:fillRect/>
          </a:stretch>
        </p:blipFill>
        <p:spPr>
          <a:xfrm>
            <a:off x="778433" y="2776500"/>
            <a:ext cx="7430537" cy="381053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839102582"/>
              </p:ext>
            </p:extLst>
          </p:nvPr>
        </p:nvGraphicFramePr>
        <p:xfrm>
          <a:off x="8783268" y="1090568"/>
          <a:ext cx="2877428" cy="1838588"/>
        </p:xfrm>
        <a:graphic>
          <a:graphicData uri="http://schemas.openxmlformats.org/drawingml/2006/table">
            <a:tbl>
              <a:tblPr>
                <a:tableStyleId>{5C22544A-7EE6-4342-B048-85BDC9FD1C3A}</a:tableStyleId>
              </a:tblPr>
              <a:tblGrid>
                <a:gridCol w="719357">
                  <a:extLst>
                    <a:ext uri="{9D8B030D-6E8A-4147-A177-3AD203B41FA5}">
                      <a16:colId xmlns:a16="http://schemas.microsoft.com/office/drawing/2014/main" val="4085719345"/>
                    </a:ext>
                  </a:extLst>
                </a:gridCol>
                <a:gridCol w="719357">
                  <a:extLst>
                    <a:ext uri="{9D8B030D-6E8A-4147-A177-3AD203B41FA5}">
                      <a16:colId xmlns:a16="http://schemas.microsoft.com/office/drawing/2014/main" val="2851731461"/>
                    </a:ext>
                  </a:extLst>
                </a:gridCol>
                <a:gridCol w="719357">
                  <a:extLst>
                    <a:ext uri="{9D8B030D-6E8A-4147-A177-3AD203B41FA5}">
                      <a16:colId xmlns:a16="http://schemas.microsoft.com/office/drawing/2014/main" val="1995541551"/>
                    </a:ext>
                  </a:extLst>
                </a:gridCol>
                <a:gridCol w="719357">
                  <a:extLst>
                    <a:ext uri="{9D8B030D-6E8A-4147-A177-3AD203B41FA5}">
                      <a16:colId xmlns:a16="http://schemas.microsoft.com/office/drawing/2014/main" val="3081972313"/>
                    </a:ext>
                  </a:extLst>
                </a:gridCol>
              </a:tblGrid>
              <a:tr h="459647">
                <a:tc>
                  <a:txBody>
                    <a:bodyPr/>
                    <a:lstStyle/>
                    <a:p>
                      <a:pPr algn="l" fontAlgn="ctr"/>
                      <a:r>
                        <a:rPr lang="en-IN" sz="1100" u="none" strike="noStrike" dirty="0">
                          <a:effectLst/>
                        </a:rPr>
                        <a:t>Gender</a:t>
                      </a:r>
                      <a:endParaRPr lang="en-IN"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u="none" strike="noStrike">
                          <a:effectLst/>
                        </a:rPr>
                        <a:t>Like</a:t>
                      </a:r>
                      <a:endParaRPr lang="en-IN"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u="none" strike="noStrike">
                          <a:effectLst/>
                        </a:rPr>
                        <a:t>Dislike</a:t>
                      </a:r>
                      <a:endParaRPr lang="en-IN"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u="none" strike="noStrike">
                          <a:effectLst/>
                        </a:rPr>
                        <a:t>Total</a:t>
                      </a:r>
                      <a:endParaRPr lang="en-IN"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66405752"/>
                  </a:ext>
                </a:extLst>
              </a:tr>
              <a:tr h="459647">
                <a:tc>
                  <a:txBody>
                    <a:bodyPr/>
                    <a:lstStyle/>
                    <a:p>
                      <a:pPr algn="l" fontAlgn="ctr"/>
                      <a:r>
                        <a:rPr lang="en-IN" sz="1100" u="none" strike="noStrike" dirty="0">
                          <a:effectLst/>
                        </a:rPr>
                        <a:t>Male</a:t>
                      </a:r>
                      <a:endParaRPr lang="en-IN"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dirty="0">
                          <a:effectLst/>
                        </a:rPr>
                        <a:t>30</a:t>
                      </a:r>
                      <a:endParaRPr lang="en-IN"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10</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40</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54104750"/>
                  </a:ext>
                </a:extLst>
              </a:tr>
              <a:tr h="459647">
                <a:tc>
                  <a:txBody>
                    <a:bodyPr/>
                    <a:lstStyle/>
                    <a:p>
                      <a:pPr algn="l" fontAlgn="ctr"/>
                      <a:r>
                        <a:rPr lang="en-IN" sz="1100" u="none" strike="noStrike">
                          <a:effectLst/>
                        </a:rPr>
                        <a:t>Female</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20</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30</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50</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9812518"/>
                  </a:ext>
                </a:extLst>
              </a:tr>
              <a:tr h="459647">
                <a:tc>
                  <a:txBody>
                    <a:bodyPr/>
                    <a:lstStyle/>
                    <a:p>
                      <a:pPr algn="l" fontAlgn="ctr"/>
                      <a:r>
                        <a:rPr lang="en-IN" sz="1100" u="none" strike="noStrike">
                          <a:effectLst/>
                        </a:rPr>
                        <a:t>Total</a:t>
                      </a:r>
                      <a:endParaRPr lang="en-IN" sz="1100" b="1"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dirty="0">
                          <a:effectLst/>
                        </a:rPr>
                        <a:t>50</a:t>
                      </a:r>
                      <a:endParaRPr lang="en-IN"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40</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dirty="0">
                          <a:effectLst/>
                        </a:rPr>
                        <a:t>90</a:t>
                      </a:r>
                      <a:endParaRPr lang="en-IN"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33015867"/>
                  </a:ext>
                </a:extLst>
              </a:tr>
            </a:tbl>
          </a:graphicData>
        </a:graphic>
      </p:graphicFrame>
    </p:spTree>
    <p:extLst>
      <p:ext uri="{BB962C8B-B14F-4D97-AF65-F5344CB8AC3E}">
        <p14:creationId xmlns:p14="http://schemas.microsoft.com/office/powerpoint/2010/main" val="1779930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37096" y="0"/>
            <a:ext cx="7490126" cy="6439799"/>
          </a:xfrm>
          <a:prstGeom prst="rect">
            <a:avLst/>
          </a:prstGeom>
        </p:spPr>
      </p:pic>
    </p:spTree>
    <p:extLst>
      <p:ext uri="{BB962C8B-B14F-4D97-AF65-F5344CB8AC3E}">
        <p14:creationId xmlns:p14="http://schemas.microsoft.com/office/powerpoint/2010/main" val="4582118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Series Analysis in Data Science</a:t>
            </a:r>
            <a:endParaRPr lang="en-IN" dirty="0"/>
          </a:p>
        </p:txBody>
      </p:sp>
      <p:sp>
        <p:nvSpPr>
          <p:cNvPr id="3" name="Content Placeholder 2"/>
          <p:cNvSpPr>
            <a:spLocks noGrp="1"/>
          </p:cNvSpPr>
          <p:nvPr>
            <p:ph idx="1"/>
          </p:nvPr>
        </p:nvSpPr>
        <p:spPr/>
        <p:txBody>
          <a:bodyPr>
            <a:normAutofit fontScale="70000" lnSpcReduction="20000"/>
          </a:bodyPr>
          <a:lstStyle/>
          <a:p>
            <a:r>
              <a:rPr lang="en-US" dirty="0"/>
              <a:t>What is Time Series Analysis</a:t>
            </a:r>
            <a:r>
              <a:rPr lang="en-US" dirty="0" smtClean="0"/>
              <a:t>? 	</a:t>
            </a:r>
          </a:p>
          <a:p>
            <a:r>
              <a:rPr lang="en-US" dirty="0"/>
              <a:t>Time series analysis is a statistical technique used to analyze </a:t>
            </a:r>
            <a:r>
              <a:rPr lang="en-US" b="1" dirty="0"/>
              <a:t>time-ordered data</a:t>
            </a:r>
            <a:r>
              <a:rPr lang="en-US" dirty="0"/>
              <a:t> points. The goal is to extract meaningful insights, detect trends, seasonality, and forecast future values. Time series data is commonly found in domains like finance, economics, weather forecasting, and stock market analysis.</a:t>
            </a:r>
          </a:p>
          <a:p>
            <a:r>
              <a:rPr lang="en-US" b="1" dirty="0"/>
              <a:t>Key Characteristics of Time Series Data</a:t>
            </a:r>
          </a:p>
          <a:p>
            <a:r>
              <a:rPr lang="en-US" b="1" dirty="0"/>
              <a:t>Temporal Ordering:</a:t>
            </a:r>
            <a:r>
              <a:rPr lang="en-US" dirty="0"/>
              <a:t> Data points are collected sequentially over time (e.g., daily sales, monthly </a:t>
            </a:r>
            <a:r>
              <a:rPr lang="en-US" dirty="0" smtClean="0"/>
              <a:t>temperature</a:t>
            </a:r>
          </a:p>
          <a:p>
            <a:r>
              <a:rPr lang="en-US" b="1" dirty="0"/>
              <a:t>Trends:</a:t>
            </a:r>
            <a:r>
              <a:rPr lang="en-US" dirty="0"/>
              <a:t> Long-term upward or downward movement in </a:t>
            </a:r>
            <a:r>
              <a:rPr lang="en-US" dirty="0" smtClean="0"/>
              <a:t>data</a:t>
            </a:r>
          </a:p>
          <a:p>
            <a:r>
              <a:rPr lang="en-US" b="1" dirty="0"/>
              <a:t>Seasonality:</a:t>
            </a:r>
            <a:r>
              <a:rPr lang="en-US" dirty="0"/>
              <a:t> Periodic patterns occurring at regular intervals (e.g., higher sales during </a:t>
            </a:r>
            <a:r>
              <a:rPr lang="en-US" dirty="0" smtClean="0"/>
              <a:t>holidays</a:t>
            </a:r>
          </a:p>
          <a:p>
            <a:r>
              <a:rPr lang="en-US" b="1" dirty="0"/>
              <a:t>Cyclic Patterns:</a:t>
            </a:r>
            <a:r>
              <a:rPr lang="en-US" dirty="0"/>
              <a:t> Fluctuations that do not have a fixed period, influenced by economic or business </a:t>
            </a:r>
            <a:r>
              <a:rPr lang="en-US" dirty="0" smtClean="0"/>
              <a:t>cycles</a:t>
            </a:r>
          </a:p>
          <a:p>
            <a:r>
              <a:rPr lang="en-US" b="1" dirty="0"/>
              <a:t>Stationarity:</a:t>
            </a:r>
            <a:r>
              <a:rPr lang="en-US" dirty="0"/>
              <a:t> A time series is stationary if its statistical properties (mean, variance) remain constant over time.</a:t>
            </a:r>
            <a:endParaRPr lang="en-IN" dirty="0"/>
          </a:p>
        </p:txBody>
      </p:sp>
    </p:spTree>
    <p:extLst>
      <p:ext uri="{BB962C8B-B14F-4D97-AF65-F5344CB8AC3E}">
        <p14:creationId xmlns:p14="http://schemas.microsoft.com/office/powerpoint/2010/main" val="144830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Series Analysis in Data Science</a:t>
            </a:r>
            <a:endParaRPr lang="en-IN" dirty="0"/>
          </a:p>
        </p:txBody>
      </p:sp>
      <p:sp>
        <p:nvSpPr>
          <p:cNvPr id="3" name="Content Placeholder 2"/>
          <p:cNvSpPr>
            <a:spLocks noGrp="1"/>
          </p:cNvSpPr>
          <p:nvPr>
            <p:ph idx="1"/>
          </p:nvPr>
        </p:nvSpPr>
        <p:spPr>
          <a:xfrm>
            <a:off x="1039536" y="1917904"/>
            <a:ext cx="10515600" cy="4351338"/>
          </a:xfrm>
        </p:spPr>
        <p:txBody>
          <a:bodyPr>
            <a:normAutofit fontScale="92500"/>
          </a:bodyPr>
          <a:lstStyle/>
          <a:p>
            <a:r>
              <a:rPr lang="en-US" dirty="0"/>
              <a:t>A time series typically consists of the following components:</a:t>
            </a:r>
          </a:p>
          <a:p>
            <a:r>
              <a:rPr lang="en-US" b="1" dirty="0"/>
              <a:t>Trend (T):</a:t>
            </a:r>
            <a:r>
              <a:rPr lang="en-US" dirty="0"/>
              <a:t> The general direction in which the data is moving over time.</a:t>
            </a:r>
          </a:p>
          <a:p>
            <a:r>
              <a:rPr lang="en-US" b="1" dirty="0"/>
              <a:t>Seasonality (S):</a:t>
            </a:r>
            <a:r>
              <a:rPr lang="en-US" dirty="0"/>
              <a:t> Regular and predictable patterns occurring at fixed intervals.</a:t>
            </a:r>
          </a:p>
          <a:p>
            <a:r>
              <a:rPr lang="en-US" b="1" dirty="0"/>
              <a:t>Cyclic (C):</a:t>
            </a:r>
            <a:r>
              <a:rPr lang="en-US" dirty="0"/>
              <a:t> Long-term oscillations influenced by economic or business factors.</a:t>
            </a:r>
          </a:p>
          <a:p>
            <a:r>
              <a:rPr lang="en-US" b="1" dirty="0"/>
              <a:t>Irregular/Residual (R):</a:t>
            </a:r>
            <a:r>
              <a:rPr lang="en-US" dirty="0"/>
              <a:t> Random noise or unexpected variations in the data.</a:t>
            </a:r>
          </a:p>
          <a:p>
            <a:r>
              <a:rPr lang="fr-FR" dirty="0"/>
              <a:t>The time </a:t>
            </a:r>
            <a:r>
              <a:rPr lang="fr-FR" dirty="0" err="1"/>
              <a:t>series</a:t>
            </a:r>
            <a:r>
              <a:rPr lang="fr-FR" dirty="0"/>
              <a:t> </a:t>
            </a:r>
            <a:r>
              <a:rPr lang="fr-FR" dirty="0" err="1"/>
              <a:t>can</a:t>
            </a:r>
            <a:r>
              <a:rPr lang="fr-FR" dirty="0"/>
              <a:t> </a:t>
            </a:r>
            <a:r>
              <a:rPr lang="fr-FR" dirty="0" err="1"/>
              <a:t>be</a:t>
            </a:r>
            <a:r>
              <a:rPr lang="fr-FR" dirty="0"/>
              <a:t> </a:t>
            </a:r>
            <a:r>
              <a:rPr lang="fr-FR" dirty="0" err="1"/>
              <a:t>represented</a:t>
            </a:r>
            <a:r>
              <a:rPr lang="fr-FR" dirty="0"/>
              <a:t> as:</a:t>
            </a:r>
          </a:p>
          <a:p>
            <a:pPr lvl="1"/>
            <a:r>
              <a:rPr lang="fr-FR" dirty="0"/>
              <a:t>Y(t)=T(t)+S(t)+C(t)+</a:t>
            </a:r>
            <a:r>
              <a:rPr lang="fr-FR" dirty="0" smtClean="0"/>
              <a:t>R(t)</a:t>
            </a:r>
            <a:endParaRPr lang="en-IN" dirty="0"/>
          </a:p>
        </p:txBody>
      </p:sp>
    </p:spTree>
    <p:extLst>
      <p:ext uri="{BB962C8B-B14F-4D97-AF65-F5344CB8AC3E}">
        <p14:creationId xmlns:p14="http://schemas.microsoft.com/office/powerpoint/2010/main" val="2782312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Analysis</a:t>
            </a:r>
            <a:endParaRPr lang="en-IN" dirty="0"/>
          </a:p>
        </p:txBody>
      </p:sp>
      <p:sp>
        <p:nvSpPr>
          <p:cNvPr id="3" name="Content Placeholder 2"/>
          <p:cNvSpPr>
            <a:spLocks noGrp="1"/>
          </p:cNvSpPr>
          <p:nvPr>
            <p:ph idx="1"/>
          </p:nvPr>
        </p:nvSpPr>
        <p:spPr>
          <a:xfrm>
            <a:off x="838200" y="1493240"/>
            <a:ext cx="10515600" cy="4790114"/>
          </a:xfrm>
        </p:spPr>
        <p:txBody>
          <a:bodyPr>
            <a:normAutofit fontScale="92500" lnSpcReduction="10000"/>
          </a:bodyPr>
          <a:lstStyle/>
          <a:p>
            <a:pPr marL="457200" lvl="1" indent="0">
              <a:buNone/>
            </a:pPr>
            <a:r>
              <a:rPr lang="en-IN" dirty="0" smtClean="0">
                <a:latin typeface="Courier New" panose="02070309020205020404" pitchFamily="49" charset="0"/>
                <a:ea typeface="Calibri" panose="020F0502020204030204" pitchFamily="34" charset="0"/>
                <a:cs typeface="Courier New" panose="02070309020205020404" pitchFamily="49" charset="0"/>
              </a:rPr>
              <a:t>import pandas as </a:t>
            </a:r>
            <a:r>
              <a:rPr lang="en-IN" dirty="0" err="1" smtClean="0">
                <a:latin typeface="Courier New" panose="02070309020205020404" pitchFamily="49" charset="0"/>
                <a:ea typeface="Calibri" panose="020F0502020204030204" pitchFamily="34" charset="0"/>
                <a:cs typeface="Courier New" panose="02070309020205020404" pitchFamily="49" charset="0"/>
              </a:rPr>
              <a:t>pd</a:t>
            </a:r>
            <a:endParaRPr lang="en-IN" dirty="0" smtClean="0">
              <a:latin typeface="Courier New" panose="02070309020205020404" pitchFamily="49" charset="0"/>
              <a:ea typeface="Calibri" panose="020F0502020204030204" pitchFamily="34" charset="0"/>
              <a:cs typeface="Courier New" panose="02070309020205020404" pitchFamily="49" charset="0"/>
            </a:endParaRPr>
          </a:p>
          <a:p>
            <a:pPr marL="457200" lvl="1" indent="0">
              <a:buNone/>
            </a:pPr>
            <a:r>
              <a:rPr lang="en-IN" dirty="0" smtClean="0">
                <a:latin typeface="Courier New" panose="02070309020205020404" pitchFamily="49" charset="0"/>
                <a:ea typeface="Calibri" panose="020F0502020204030204" pitchFamily="34" charset="0"/>
                <a:cs typeface="Courier New" panose="02070309020205020404" pitchFamily="49" charset="0"/>
              </a:rPr>
              <a:t># Example dataset</a:t>
            </a:r>
          </a:p>
          <a:p>
            <a:pPr marL="457200" lvl="1" indent="0">
              <a:buNone/>
            </a:pPr>
            <a:r>
              <a:rPr lang="en-IN" dirty="0" err="1" smtClean="0">
                <a:latin typeface="Courier New" panose="02070309020205020404" pitchFamily="49" charset="0"/>
                <a:ea typeface="Calibri" panose="020F0502020204030204" pitchFamily="34" charset="0"/>
                <a:cs typeface="Courier New" panose="02070309020205020404" pitchFamily="49" charset="0"/>
              </a:rPr>
              <a:t>df</a:t>
            </a:r>
            <a:r>
              <a:rPr lang="en-IN" dirty="0" smtClean="0">
                <a:latin typeface="Courier New" panose="02070309020205020404" pitchFamily="49" charset="0"/>
                <a:ea typeface="Calibri" panose="020F0502020204030204" pitchFamily="34" charset="0"/>
                <a:cs typeface="Courier New" panose="02070309020205020404" pitchFamily="49" charset="0"/>
              </a:rPr>
              <a:t> = </a:t>
            </a:r>
            <a:r>
              <a:rPr lang="en-IN" dirty="0" err="1" smtClean="0">
                <a:latin typeface="Courier New" panose="02070309020205020404" pitchFamily="49" charset="0"/>
                <a:ea typeface="Calibri" panose="020F0502020204030204" pitchFamily="34" charset="0"/>
                <a:cs typeface="Courier New" panose="02070309020205020404" pitchFamily="49" charset="0"/>
              </a:rPr>
              <a:t>pd.DataFrame</a:t>
            </a:r>
            <a:r>
              <a:rPr lang="en-IN" dirty="0" smtClean="0">
                <a:latin typeface="Courier New" panose="02070309020205020404" pitchFamily="49" charset="0"/>
                <a:ea typeface="Calibri" panose="020F0502020204030204" pitchFamily="34" charset="0"/>
                <a:cs typeface="Courier New" panose="02070309020205020404" pitchFamily="49" charset="0"/>
              </a:rPr>
              <a:t>({ '</a:t>
            </a:r>
            <a:r>
              <a:rPr lang="en-IN" dirty="0" err="1" smtClean="0">
                <a:latin typeface="Courier New" panose="02070309020205020404" pitchFamily="49" charset="0"/>
                <a:ea typeface="Calibri" panose="020F0502020204030204" pitchFamily="34" charset="0"/>
                <a:cs typeface="Courier New" panose="02070309020205020404" pitchFamily="49" charset="0"/>
              </a:rPr>
              <a:t>CustomerID</a:t>
            </a:r>
            <a:r>
              <a:rPr lang="en-IN" dirty="0" smtClean="0">
                <a:latin typeface="Courier New" panose="02070309020205020404" pitchFamily="49" charset="0"/>
                <a:ea typeface="Calibri" panose="020F0502020204030204" pitchFamily="34" charset="0"/>
                <a:cs typeface="Courier New" panose="02070309020205020404" pitchFamily="49" charset="0"/>
              </a:rPr>
              <a:t>': [1, 2, 3, 4, 5],    </a:t>
            </a:r>
          </a:p>
          <a:p>
            <a:pPr marL="457200" lvl="1" indent="0">
              <a:buNone/>
            </a:pPr>
            <a:r>
              <a:rPr lang="en-IN" dirty="0" smtClean="0">
                <a:latin typeface="Courier New" panose="02070309020205020404" pitchFamily="49" charset="0"/>
                <a:ea typeface="Calibri" panose="020F0502020204030204" pitchFamily="34" charset="0"/>
                <a:cs typeface="Courier New" panose="02070309020205020404" pitchFamily="49" charset="0"/>
              </a:rPr>
              <a:t>'Name': ['Alice', 'Bob', 'Charlie', 'David', 'Eva'], </a:t>
            </a:r>
          </a:p>
          <a:p>
            <a:pPr marL="457200" lvl="1" indent="0">
              <a:buNone/>
            </a:pPr>
            <a:r>
              <a:rPr lang="en-IN" dirty="0" smtClean="0">
                <a:latin typeface="Courier New" panose="02070309020205020404" pitchFamily="49" charset="0"/>
                <a:ea typeface="Calibri" panose="020F0502020204030204" pitchFamily="34" charset="0"/>
                <a:cs typeface="Courier New" panose="02070309020205020404" pitchFamily="49" charset="0"/>
              </a:rPr>
              <a:t>'Age': [25, None, 30, None, 22]})</a:t>
            </a:r>
          </a:p>
          <a:p>
            <a:pPr marL="457200" lvl="1" indent="0">
              <a:buNone/>
            </a:pPr>
            <a:r>
              <a:rPr lang="en-IN" dirty="0" smtClean="0">
                <a:latin typeface="Courier New" panose="02070309020205020404" pitchFamily="49" charset="0"/>
                <a:ea typeface="Calibri" panose="020F0502020204030204" pitchFamily="34" charset="0"/>
                <a:cs typeface="Courier New" panose="02070309020205020404" pitchFamily="49" charset="0"/>
              </a:rPr>
              <a:t># Drop rows with missing values in the 'Age' column</a:t>
            </a:r>
          </a:p>
          <a:p>
            <a:pPr marL="457200" lvl="1" indent="0">
              <a:buNone/>
            </a:pPr>
            <a:r>
              <a:rPr lang="en-IN" dirty="0" err="1" smtClean="0">
                <a:latin typeface="Courier New" panose="02070309020205020404" pitchFamily="49" charset="0"/>
                <a:ea typeface="Calibri" panose="020F0502020204030204" pitchFamily="34" charset="0"/>
                <a:cs typeface="Courier New" panose="02070309020205020404" pitchFamily="49" charset="0"/>
              </a:rPr>
              <a:t>df_cleaned</a:t>
            </a:r>
            <a:r>
              <a:rPr lang="en-IN" dirty="0" smtClean="0">
                <a:latin typeface="Courier New" panose="02070309020205020404" pitchFamily="49" charset="0"/>
                <a:ea typeface="Calibri" panose="020F0502020204030204" pitchFamily="34" charset="0"/>
                <a:cs typeface="Courier New" panose="02070309020205020404" pitchFamily="49" charset="0"/>
              </a:rPr>
              <a:t> = </a:t>
            </a:r>
            <a:r>
              <a:rPr lang="en-IN" dirty="0" err="1" smtClean="0">
                <a:latin typeface="Courier New" panose="02070309020205020404" pitchFamily="49" charset="0"/>
                <a:ea typeface="Calibri" panose="020F0502020204030204" pitchFamily="34" charset="0"/>
                <a:cs typeface="Courier New" panose="02070309020205020404" pitchFamily="49" charset="0"/>
              </a:rPr>
              <a:t>df.dropna</a:t>
            </a:r>
            <a:r>
              <a:rPr lang="en-IN" dirty="0" smtClean="0">
                <a:latin typeface="Courier New" panose="02070309020205020404" pitchFamily="49" charset="0"/>
                <a:ea typeface="Calibri" panose="020F0502020204030204" pitchFamily="34" charset="0"/>
                <a:cs typeface="Courier New" panose="02070309020205020404" pitchFamily="49" charset="0"/>
              </a:rPr>
              <a:t>(subset=['Age'])</a:t>
            </a:r>
          </a:p>
          <a:p>
            <a:pPr marL="457200" lvl="1" indent="0">
              <a:buNone/>
            </a:pPr>
            <a:r>
              <a:rPr lang="en-IN" dirty="0" smtClean="0">
                <a:latin typeface="Courier New" panose="02070309020205020404" pitchFamily="49" charset="0"/>
                <a:ea typeface="Calibri" panose="020F0502020204030204" pitchFamily="34" charset="0"/>
                <a:cs typeface="Courier New" panose="02070309020205020404" pitchFamily="49" charset="0"/>
              </a:rPr>
              <a:t>print(</a:t>
            </a:r>
            <a:r>
              <a:rPr lang="en-IN" dirty="0" err="1" smtClean="0">
                <a:latin typeface="Courier New" panose="02070309020205020404" pitchFamily="49" charset="0"/>
                <a:ea typeface="Calibri" panose="020F0502020204030204" pitchFamily="34" charset="0"/>
                <a:cs typeface="Courier New" panose="02070309020205020404" pitchFamily="49" charset="0"/>
              </a:rPr>
              <a:t>df_cleaned</a:t>
            </a:r>
            <a:r>
              <a:rPr lang="en-IN" dirty="0" smtClean="0">
                <a:latin typeface="Courier New" panose="02070309020205020404" pitchFamily="49" charset="0"/>
                <a:ea typeface="Calibri" panose="020F0502020204030204" pitchFamily="34" charset="0"/>
                <a:cs typeface="Courier New" panose="02070309020205020404" pitchFamily="49" charset="0"/>
              </a:rPr>
              <a:t>)</a:t>
            </a:r>
          </a:p>
          <a:p>
            <a:r>
              <a:rPr lang="en-US" b="1" dirty="0" smtClean="0"/>
              <a:t>Filling missing values</a:t>
            </a:r>
            <a:r>
              <a:rPr lang="en-US" dirty="0" smtClean="0"/>
              <a:t>: When removing rows or columns with missing data is not a good option (for example, if the missing data is too widespread), filling missing values with a specific value can help.</a:t>
            </a:r>
          </a:p>
          <a:p>
            <a:r>
              <a:rPr lang="en-US" b="1" dirty="0" smtClean="0"/>
              <a:t>Example</a:t>
            </a:r>
            <a:r>
              <a:rPr lang="en-US" dirty="0" smtClean="0"/>
              <a:t>: For missing "Age" values, you might fill in the missing data with the mean or median value of the existing data.</a:t>
            </a:r>
          </a:p>
          <a:p>
            <a:pPr lvl="1"/>
            <a:endParaRPr lang="en-IN" dirty="0" smtClean="0"/>
          </a:p>
        </p:txBody>
      </p:sp>
    </p:spTree>
    <p:extLst>
      <p:ext uri="{BB962C8B-B14F-4D97-AF65-F5344CB8AC3E}">
        <p14:creationId xmlns:p14="http://schemas.microsoft.com/office/powerpoint/2010/main" val="39365244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Time Series Models</a:t>
            </a:r>
            <a:endParaRPr lang="en-IN" dirty="0"/>
          </a:p>
        </p:txBody>
      </p:sp>
      <p:sp>
        <p:nvSpPr>
          <p:cNvPr id="3" name="Content Placeholder 2"/>
          <p:cNvSpPr>
            <a:spLocks noGrp="1"/>
          </p:cNvSpPr>
          <p:nvPr>
            <p:ph idx="1"/>
          </p:nvPr>
        </p:nvSpPr>
        <p:spPr/>
        <p:txBody>
          <a:bodyPr>
            <a:normAutofit fontScale="85000" lnSpcReduction="20000"/>
          </a:bodyPr>
          <a:lstStyle/>
          <a:p>
            <a:r>
              <a:rPr lang="en-IN" b="1" dirty="0"/>
              <a:t>Moving Averages (MA)</a:t>
            </a:r>
          </a:p>
          <a:p>
            <a:pPr lvl="1"/>
            <a:r>
              <a:rPr lang="en-IN" dirty="0"/>
              <a:t>Used to smooth out short-term fluctuations.</a:t>
            </a:r>
          </a:p>
          <a:p>
            <a:pPr lvl="1"/>
            <a:r>
              <a:rPr lang="en-IN" dirty="0"/>
              <a:t>Helps identify trends.</a:t>
            </a:r>
          </a:p>
          <a:p>
            <a:pPr lvl="1"/>
            <a:r>
              <a:rPr lang="en-IN" dirty="0"/>
              <a:t>Types: Simple Moving Average (SMA) and Exponential Moving Average (EMA).</a:t>
            </a:r>
          </a:p>
          <a:p>
            <a:r>
              <a:rPr lang="en-IN" b="1" dirty="0"/>
              <a:t>2. Autoregressive (AR) Model</a:t>
            </a:r>
          </a:p>
          <a:p>
            <a:pPr lvl="1"/>
            <a:r>
              <a:rPr lang="en-IN" dirty="0"/>
              <a:t>Future values depend on past values.</a:t>
            </a:r>
          </a:p>
          <a:p>
            <a:pPr lvl="1"/>
            <a:r>
              <a:rPr lang="en-IN" dirty="0"/>
              <a:t>Example: </a:t>
            </a:r>
            <a:r>
              <a:rPr lang="en-IN" dirty="0" err="1"/>
              <a:t>Yt</a:t>
            </a:r>
            <a:r>
              <a:rPr lang="en-IN" dirty="0"/>
              <a:t>=</a:t>
            </a:r>
            <a:r>
              <a:rPr lang="el-GR" dirty="0"/>
              <a:t>ϕ1</a:t>
            </a:r>
            <a:r>
              <a:rPr lang="en-IN" dirty="0"/>
              <a:t>Yt−1+</a:t>
            </a:r>
            <a:r>
              <a:rPr lang="el-GR" dirty="0"/>
              <a:t>ϵ</a:t>
            </a:r>
            <a:r>
              <a:rPr lang="en-IN" dirty="0" smtClean="0"/>
              <a:t>t​</a:t>
            </a:r>
            <a:endParaRPr lang="en-IN" dirty="0"/>
          </a:p>
          <a:p>
            <a:r>
              <a:rPr lang="en-IN" b="1" dirty="0"/>
              <a:t>3. Moving Average (MA) Model</a:t>
            </a:r>
          </a:p>
          <a:p>
            <a:pPr lvl="1"/>
            <a:r>
              <a:rPr lang="en-IN" dirty="0"/>
              <a:t>Future values depend on past forecast errors.</a:t>
            </a:r>
          </a:p>
          <a:p>
            <a:pPr lvl="1"/>
            <a:r>
              <a:rPr lang="en-IN" dirty="0"/>
              <a:t>Example: </a:t>
            </a:r>
            <a:r>
              <a:rPr lang="en-IN" dirty="0" err="1" smtClean="0"/>
              <a:t>Yt</a:t>
            </a:r>
            <a:r>
              <a:rPr lang="en-IN" dirty="0"/>
              <a:t>​=</a:t>
            </a:r>
            <a:r>
              <a:rPr lang="el-GR" dirty="0"/>
              <a:t>θ1​ϵ</a:t>
            </a:r>
            <a:r>
              <a:rPr lang="en-IN" dirty="0"/>
              <a:t>t−1​+</a:t>
            </a:r>
            <a:r>
              <a:rPr lang="el-GR" dirty="0"/>
              <a:t>ϵ</a:t>
            </a:r>
            <a:r>
              <a:rPr lang="en-IN" dirty="0"/>
              <a:t>t​</a:t>
            </a:r>
          </a:p>
          <a:p>
            <a:r>
              <a:rPr lang="en-IN" b="1" dirty="0"/>
              <a:t>4. ARMA (Autoregressive Moving Average) Model</a:t>
            </a:r>
          </a:p>
          <a:p>
            <a:pPr lvl="1"/>
            <a:r>
              <a:rPr lang="en-IN" dirty="0"/>
              <a:t>Combines AR and MA models.</a:t>
            </a:r>
          </a:p>
          <a:p>
            <a:pPr lvl="1"/>
            <a:r>
              <a:rPr lang="en-IN" dirty="0"/>
              <a:t>Useful for stationary time series.</a:t>
            </a:r>
          </a:p>
          <a:p>
            <a:endParaRPr lang="en-IN" dirty="0"/>
          </a:p>
        </p:txBody>
      </p:sp>
    </p:spTree>
    <p:extLst>
      <p:ext uri="{BB962C8B-B14F-4D97-AF65-F5344CB8AC3E}">
        <p14:creationId xmlns:p14="http://schemas.microsoft.com/office/powerpoint/2010/main" val="19231530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b="1" dirty="0" smtClean="0"/>
              <a:t>5</a:t>
            </a:r>
            <a:r>
              <a:rPr lang="en-IN" b="1" dirty="0"/>
              <a:t>. ARIMA (Autoregressive Integrated Moving Average) Model</a:t>
            </a:r>
          </a:p>
          <a:p>
            <a:pPr lvl="1"/>
            <a:r>
              <a:rPr lang="en-IN" dirty="0"/>
              <a:t>Extension of ARMA, used for non-stationary data.</a:t>
            </a:r>
          </a:p>
          <a:p>
            <a:pPr lvl="1"/>
            <a:r>
              <a:rPr lang="en-IN" dirty="0"/>
              <a:t>Involves differencing to make the series stationary.</a:t>
            </a:r>
          </a:p>
          <a:p>
            <a:pPr lvl="1"/>
            <a:r>
              <a:rPr lang="en-IN" dirty="0"/>
              <a:t>Represented as ARIMA(</a:t>
            </a:r>
            <a:r>
              <a:rPr lang="en-IN" dirty="0" err="1"/>
              <a:t>p,d,q</a:t>
            </a:r>
            <a:r>
              <a:rPr lang="en-IN" dirty="0"/>
              <a:t>)ARIMA(p, d, q)ARIMA(</a:t>
            </a:r>
            <a:r>
              <a:rPr lang="en-IN" dirty="0" err="1"/>
              <a:t>p,d,q</a:t>
            </a:r>
            <a:r>
              <a:rPr lang="en-IN" dirty="0"/>
              <a:t>):</a:t>
            </a:r>
          </a:p>
          <a:p>
            <a:pPr lvl="2"/>
            <a:r>
              <a:rPr lang="en-IN" dirty="0" err="1"/>
              <a:t>ppp</a:t>
            </a:r>
            <a:r>
              <a:rPr lang="en-IN" dirty="0"/>
              <a:t>: Order of </a:t>
            </a:r>
            <a:r>
              <a:rPr lang="en-IN" dirty="0" err="1"/>
              <a:t>autoregression</a:t>
            </a:r>
            <a:endParaRPr lang="en-IN" dirty="0"/>
          </a:p>
          <a:p>
            <a:pPr lvl="2"/>
            <a:r>
              <a:rPr lang="en-IN" dirty="0" err="1"/>
              <a:t>ddd</a:t>
            </a:r>
            <a:r>
              <a:rPr lang="en-IN" dirty="0"/>
              <a:t>: Degree of differencing</a:t>
            </a:r>
          </a:p>
          <a:p>
            <a:pPr lvl="2"/>
            <a:r>
              <a:rPr lang="en-IN" dirty="0" err="1"/>
              <a:t>qqq</a:t>
            </a:r>
            <a:r>
              <a:rPr lang="en-IN" dirty="0"/>
              <a:t>: Order of moving average</a:t>
            </a:r>
          </a:p>
          <a:p>
            <a:r>
              <a:rPr lang="en-IN" b="1" dirty="0"/>
              <a:t>6. Seasonal ARIMA (SARIMA)</a:t>
            </a:r>
          </a:p>
          <a:p>
            <a:pPr lvl="1"/>
            <a:r>
              <a:rPr lang="en-IN" dirty="0"/>
              <a:t>ARIMA extended to handle seasonal effects.</a:t>
            </a:r>
          </a:p>
          <a:p>
            <a:pPr lvl="1"/>
            <a:r>
              <a:rPr lang="en-IN" dirty="0"/>
              <a:t>Represented as SARIMA(</a:t>
            </a:r>
            <a:r>
              <a:rPr lang="en-IN" dirty="0" err="1"/>
              <a:t>p,d,q</a:t>
            </a:r>
            <a:r>
              <a:rPr lang="en-IN" dirty="0"/>
              <a:t>)×(</a:t>
            </a:r>
            <a:r>
              <a:rPr lang="en-IN" dirty="0" smtClean="0"/>
              <a:t>P,D,Q,s)</a:t>
            </a:r>
            <a:endParaRPr lang="en-IN" dirty="0"/>
          </a:p>
          <a:p>
            <a:r>
              <a:rPr lang="en-IN" b="1" dirty="0"/>
              <a:t>7. Exponential Smoothing Methods</a:t>
            </a:r>
          </a:p>
          <a:p>
            <a:pPr lvl="1"/>
            <a:r>
              <a:rPr lang="en-IN" b="1" dirty="0"/>
              <a:t>Simple Exponential Smoothing:</a:t>
            </a:r>
            <a:r>
              <a:rPr lang="en-IN" dirty="0"/>
              <a:t> Suitable for non-trending data.</a:t>
            </a:r>
          </a:p>
          <a:p>
            <a:pPr lvl="1"/>
            <a:r>
              <a:rPr lang="en-IN" b="1" dirty="0"/>
              <a:t>Holt’s Linear Trend Model:</a:t>
            </a:r>
            <a:r>
              <a:rPr lang="en-IN" dirty="0"/>
              <a:t> Handles trends.</a:t>
            </a:r>
          </a:p>
          <a:p>
            <a:pPr lvl="1"/>
            <a:r>
              <a:rPr lang="en-IN" b="1" dirty="0"/>
              <a:t>Holt-Winters Method:</a:t>
            </a:r>
            <a:r>
              <a:rPr lang="en-IN" dirty="0"/>
              <a:t> Handles both trend and seasonality.</a:t>
            </a:r>
          </a:p>
          <a:p>
            <a:endParaRPr lang="en-IN" dirty="0"/>
          </a:p>
        </p:txBody>
      </p:sp>
    </p:spTree>
    <p:extLst>
      <p:ext uri="{BB962C8B-B14F-4D97-AF65-F5344CB8AC3E}">
        <p14:creationId xmlns:p14="http://schemas.microsoft.com/office/powerpoint/2010/main" val="41488542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 of </a:t>
            </a:r>
            <a:r>
              <a:rPr lang="en-US" b="1" dirty="0"/>
              <a:t>Time Series Analysis</a:t>
            </a:r>
            <a:br>
              <a:rPr lang="en-US" b="1" dirty="0"/>
            </a:br>
            <a:endParaRPr lang="en-IN" dirty="0"/>
          </a:p>
        </p:txBody>
      </p:sp>
      <p:sp>
        <p:nvSpPr>
          <p:cNvPr id="3" name="Content Placeholder 2"/>
          <p:cNvSpPr>
            <a:spLocks noGrp="1"/>
          </p:cNvSpPr>
          <p:nvPr>
            <p:ph idx="1"/>
          </p:nvPr>
        </p:nvSpPr>
        <p:spPr/>
        <p:txBody>
          <a:bodyPr/>
          <a:lstStyle/>
          <a:p>
            <a:r>
              <a:rPr lang="en-US" b="1" dirty="0" smtClean="0"/>
              <a:t>Stock </a:t>
            </a:r>
            <a:r>
              <a:rPr lang="en-US" b="1" dirty="0"/>
              <a:t>Market Prediction:</a:t>
            </a:r>
            <a:r>
              <a:rPr lang="en-US" dirty="0"/>
              <a:t> Predicting future stock prices and trends.</a:t>
            </a:r>
          </a:p>
          <a:p>
            <a:r>
              <a:rPr lang="en-US" b="1" dirty="0"/>
              <a:t>Weather Forecasting:</a:t>
            </a:r>
            <a:r>
              <a:rPr lang="en-US" dirty="0"/>
              <a:t> Analyzing temperature, precipitation, and climate changes.</a:t>
            </a:r>
          </a:p>
          <a:p>
            <a:r>
              <a:rPr lang="en-US" b="1" dirty="0"/>
              <a:t>Sales Forecasting:</a:t>
            </a:r>
            <a:r>
              <a:rPr lang="en-US" dirty="0"/>
              <a:t> Predicting future demand for a product.</a:t>
            </a:r>
          </a:p>
          <a:p>
            <a:r>
              <a:rPr lang="en-US" b="1" dirty="0"/>
              <a:t>Economic Analysis:</a:t>
            </a:r>
            <a:r>
              <a:rPr lang="en-US" dirty="0"/>
              <a:t> Studying inflation, GDP growth, and unemployment rates.</a:t>
            </a:r>
          </a:p>
          <a:p>
            <a:r>
              <a:rPr lang="en-US" b="1" dirty="0"/>
              <a:t>Anomaly Detection:</a:t>
            </a:r>
            <a:r>
              <a:rPr lang="en-US" dirty="0"/>
              <a:t> Identifying fraud in transactions, network intrusions, and quality control in manufacturing.</a:t>
            </a:r>
          </a:p>
          <a:p>
            <a:endParaRPr lang="en-IN" dirty="0"/>
          </a:p>
        </p:txBody>
      </p:sp>
    </p:spTree>
    <p:extLst>
      <p:ext uri="{BB962C8B-B14F-4D97-AF65-F5344CB8AC3E}">
        <p14:creationId xmlns:p14="http://schemas.microsoft.com/office/powerpoint/2010/main" val="35573383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Correlation</a:t>
            </a:r>
            <a:r>
              <a:rPr lang="en-IN" dirty="0" smtClean="0"/>
              <a:t>? 	</a:t>
            </a:r>
            <a:endParaRPr lang="en-IN" dirty="0"/>
          </a:p>
        </p:txBody>
      </p:sp>
      <p:sp>
        <p:nvSpPr>
          <p:cNvPr id="3" name="Content Placeholder 2"/>
          <p:cNvSpPr>
            <a:spLocks noGrp="1"/>
          </p:cNvSpPr>
          <p:nvPr>
            <p:ph idx="1"/>
          </p:nvPr>
        </p:nvSpPr>
        <p:spPr/>
        <p:txBody>
          <a:bodyPr>
            <a:normAutofit fontScale="55000" lnSpcReduction="20000"/>
          </a:bodyPr>
          <a:lstStyle/>
          <a:p>
            <a:r>
              <a:rPr lang="en-US" dirty="0"/>
              <a:t>Correlation is a statistical measure that expresses the </a:t>
            </a:r>
            <a:r>
              <a:rPr lang="en-US" b="1" dirty="0"/>
              <a:t>degree of relationship</a:t>
            </a:r>
            <a:r>
              <a:rPr lang="en-US" dirty="0"/>
              <a:t> between two numerical variables. It helps determine whether an increase in one variable is associated with an increase or decrease in another.</a:t>
            </a:r>
          </a:p>
          <a:p>
            <a:r>
              <a:rPr lang="en-US" dirty="0"/>
              <a:t>In data science, correlation is widely used in </a:t>
            </a:r>
            <a:r>
              <a:rPr lang="en-US" b="1" dirty="0"/>
              <a:t>feature selection, exploratory data analysis (EDA), and predictive modeling</a:t>
            </a:r>
            <a:r>
              <a:rPr lang="en-US" dirty="0"/>
              <a:t>.</a:t>
            </a:r>
          </a:p>
          <a:p>
            <a:r>
              <a:rPr lang="en-US" b="1" dirty="0"/>
              <a:t>Types of Correlation</a:t>
            </a:r>
          </a:p>
          <a:p>
            <a:r>
              <a:rPr lang="en-US" b="1" dirty="0"/>
              <a:t>Positive Correlation</a:t>
            </a:r>
            <a:endParaRPr lang="en-US" dirty="0"/>
          </a:p>
          <a:p>
            <a:pPr lvl="1"/>
            <a:r>
              <a:rPr lang="en-US" dirty="0"/>
              <a:t>As one variable increases, the other also increases.</a:t>
            </a:r>
          </a:p>
          <a:p>
            <a:pPr lvl="1"/>
            <a:r>
              <a:rPr lang="en-US" dirty="0"/>
              <a:t>Example: Higher advertising spend leads to higher sales.</a:t>
            </a:r>
          </a:p>
          <a:p>
            <a:pPr lvl="1"/>
            <a:r>
              <a:rPr lang="en-US" b="1" dirty="0"/>
              <a:t>Correlation coefficient (</a:t>
            </a:r>
            <a:r>
              <a:rPr lang="en-US" b="1" dirty="0" err="1"/>
              <a:t>rrr</a:t>
            </a:r>
            <a:r>
              <a:rPr lang="en-US" b="1" dirty="0"/>
              <a:t>) is between 0 and 1</a:t>
            </a:r>
            <a:r>
              <a:rPr lang="en-US" dirty="0"/>
              <a:t>.</a:t>
            </a:r>
          </a:p>
          <a:p>
            <a:r>
              <a:rPr lang="en-US" b="1" dirty="0"/>
              <a:t>Negative Correlation</a:t>
            </a:r>
            <a:endParaRPr lang="en-US" dirty="0"/>
          </a:p>
          <a:p>
            <a:pPr lvl="1"/>
            <a:r>
              <a:rPr lang="en-US" dirty="0"/>
              <a:t>As one variable increases, the other decreases.</a:t>
            </a:r>
          </a:p>
          <a:p>
            <a:pPr lvl="1"/>
            <a:r>
              <a:rPr lang="en-US" dirty="0"/>
              <a:t>Example: Higher speed in a car leads to lower fuel efficiency.</a:t>
            </a:r>
          </a:p>
          <a:p>
            <a:pPr lvl="1"/>
            <a:r>
              <a:rPr lang="en-US" b="1" dirty="0"/>
              <a:t>Correlation coefficient (</a:t>
            </a:r>
            <a:r>
              <a:rPr lang="en-US" b="1" dirty="0" err="1"/>
              <a:t>rrr</a:t>
            </a:r>
            <a:r>
              <a:rPr lang="en-US" b="1" dirty="0"/>
              <a:t>) is between -1 and 0</a:t>
            </a:r>
            <a:r>
              <a:rPr lang="en-US" dirty="0"/>
              <a:t>.</a:t>
            </a:r>
          </a:p>
          <a:p>
            <a:r>
              <a:rPr lang="en-US" b="1" dirty="0"/>
              <a:t>No Correlation</a:t>
            </a:r>
            <a:endParaRPr lang="en-US" dirty="0"/>
          </a:p>
          <a:p>
            <a:pPr lvl="1"/>
            <a:r>
              <a:rPr lang="en-US" dirty="0"/>
              <a:t>No relationship between variables.</a:t>
            </a:r>
          </a:p>
          <a:p>
            <a:pPr lvl="1"/>
            <a:r>
              <a:rPr lang="en-US" dirty="0"/>
              <a:t>Example: The number of hours slept does not affect a person's favorite movie.</a:t>
            </a:r>
          </a:p>
          <a:p>
            <a:pPr lvl="1"/>
            <a:r>
              <a:rPr lang="en-US" b="1" dirty="0"/>
              <a:t>Correlation coefficient (</a:t>
            </a:r>
            <a:r>
              <a:rPr lang="en-US" b="1" dirty="0" err="1"/>
              <a:t>rrr</a:t>
            </a:r>
            <a:r>
              <a:rPr lang="en-US" b="1" dirty="0"/>
              <a:t>) is close to 0</a:t>
            </a:r>
            <a:r>
              <a:rPr lang="en-US" dirty="0"/>
              <a:t>.</a:t>
            </a:r>
          </a:p>
          <a:p>
            <a:endParaRPr lang="en-IN" dirty="0"/>
          </a:p>
        </p:txBody>
      </p:sp>
    </p:spTree>
    <p:extLst>
      <p:ext uri="{BB962C8B-B14F-4D97-AF65-F5344CB8AC3E}">
        <p14:creationId xmlns:p14="http://schemas.microsoft.com/office/powerpoint/2010/main" val="2818696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Correlation</a:t>
            </a:r>
            <a:r>
              <a:rPr lang="en-IN" dirty="0" smtClean="0"/>
              <a:t>? 	</a:t>
            </a:r>
            <a:endParaRPr lang="en-IN" dirty="0"/>
          </a:p>
        </p:txBody>
      </p:sp>
      <p:sp>
        <p:nvSpPr>
          <p:cNvPr id="3" name="Content Placeholder 2"/>
          <p:cNvSpPr>
            <a:spLocks noGrp="1"/>
          </p:cNvSpPr>
          <p:nvPr>
            <p:ph idx="1"/>
          </p:nvPr>
        </p:nvSpPr>
        <p:spPr>
          <a:xfrm>
            <a:off x="5805183" y="1582344"/>
            <a:ext cx="6202958" cy="4566786"/>
          </a:xfrm>
        </p:spPr>
        <p:txBody>
          <a:bodyPr>
            <a:normAutofit fontScale="55000" lnSpcReduction="20000"/>
          </a:bodyPr>
          <a:lstStyle/>
          <a:p>
            <a:r>
              <a:rPr lang="en-US" b="1" dirty="0"/>
              <a:t>Types of Correlation Methods in Data Science</a:t>
            </a:r>
          </a:p>
          <a:p>
            <a:r>
              <a:rPr lang="en-US" b="1" dirty="0"/>
              <a:t>1. Pearson Correlation (Linear Relationship)</a:t>
            </a:r>
          </a:p>
          <a:p>
            <a:r>
              <a:rPr lang="en-US" dirty="0"/>
              <a:t>Measures the strength and direction of a </a:t>
            </a:r>
            <a:r>
              <a:rPr lang="en-US" b="1" dirty="0"/>
              <a:t>linear</a:t>
            </a:r>
            <a:r>
              <a:rPr lang="en-US" dirty="0"/>
              <a:t> relationship.</a:t>
            </a:r>
          </a:p>
          <a:p>
            <a:r>
              <a:rPr lang="en-US" dirty="0"/>
              <a:t>Works well when data is </a:t>
            </a:r>
            <a:r>
              <a:rPr lang="en-US" b="1" dirty="0"/>
              <a:t>normally distributed</a:t>
            </a:r>
            <a:r>
              <a:rPr lang="en-US" dirty="0"/>
              <a:t>.</a:t>
            </a:r>
          </a:p>
          <a:p>
            <a:r>
              <a:rPr lang="en-US" b="1" dirty="0"/>
              <a:t>2. Spearman's Rank Correlation</a:t>
            </a:r>
          </a:p>
          <a:p>
            <a:r>
              <a:rPr lang="en-US" dirty="0"/>
              <a:t>Measures </a:t>
            </a:r>
            <a:r>
              <a:rPr lang="en-US" b="1" dirty="0"/>
              <a:t>monotonic</a:t>
            </a:r>
            <a:r>
              <a:rPr lang="en-US" dirty="0"/>
              <a:t> relationships (not necessarily linear).</a:t>
            </a:r>
          </a:p>
          <a:p>
            <a:r>
              <a:rPr lang="en-US" dirty="0"/>
              <a:t>Useful when data is </a:t>
            </a:r>
            <a:r>
              <a:rPr lang="en-US" b="1" dirty="0"/>
              <a:t>not normally distributed</a:t>
            </a:r>
            <a:r>
              <a:rPr lang="en-US" dirty="0"/>
              <a:t> or has </a:t>
            </a:r>
            <a:r>
              <a:rPr lang="en-US" b="1" dirty="0"/>
              <a:t>outliers</a:t>
            </a:r>
            <a:r>
              <a:rPr lang="en-US" dirty="0"/>
              <a:t>.</a:t>
            </a:r>
          </a:p>
          <a:p>
            <a:r>
              <a:rPr lang="en-US" b="1" dirty="0"/>
              <a:t>3. Kendall’s Tau Correlation</a:t>
            </a:r>
          </a:p>
          <a:p>
            <a:r>
              <a:rPr lang="en-US" dirty="0"/>
              <a:t>Measures the strength of association between two ranked variables.</a:t>
            </a:r>
          </a:p>
          <a:p>
            <a:r>
              <a:rPr lang="en-US" dirty="0"/>
              <a:t>More robust when dealing with </a:t>
            </a:r>
            <a:r>
              <a:rPr lang="en-US" b="1" dirty="0"/>
              <a:t>small datasets</a:t>
            </a:r>
            <a:r>
              <a:rPr lang="en-US" dirty="0"/>
              <a:t>.</a:t>
            </a:r>
          </a:p>
          <a:p>
            <a:r>
              <a:rPr lang="en-US" b="1" dirty="0"/>
              <a:t>4. Point-</a:t>
            </a:r>
            <a:r>
              <a:rPr lang="en-US" b="1" dirty="0" err="1"/>
              <a:t>Biserial</a:t>
            </a:r>
            <a:r>
              <a:rPr lang="en-US" b="1" dirty="0"/>
              <a:t> Correlation</a:t>
            </a:r>
          </a:p>
          <a:p>
            <a:r>
              <a:rPr lang="en-US" dirty="0"/>
              <a:t>Used when one variable is </a:t>
            </a:r>
            <a:r>
              <a:rPr lang="en-US" b="1" dirty="0"/>
              <a:t>continuous</a:t>
            </a:r>
            <a:r>
              <a:rPr lang="en-US" dirty="0"/>
              <a:t> and the other is </a:t>
            </a:r>
            <a:r>
              <a:rPr lang="en-US" b="1" dirty="0"/>
              <a:t>binary</a:t>
            </a:r>
            <a:r>
              <a:rPr lang="en-US" dirty="0"/>
              <a:t> (e.g., pass/fail, yes/no).</a:t>
            </a:r>
          </a:p>
          <a:p>
            <a:r>
              <a:rPr lang="en-US" b="1" dirty="0"/>
              <a:t>5. Phi Coefficient (ϕ)</a:t>
            </a:r>
          </a:p>
          <a:p>
            <a:r>
              <a:rPr lang="en-US" dirty="0"/>
              <a:t>Used to </a:t>
            </a:r>
            <a:r>
              <a:rPr lang="en-US" dirty="0" err="1" smtClean="0"/>
              <a:t>measurethe</a:t>
            </a:r>
            <a:r>
              <a:rPr lang="en-US" dirty="0" smtClean="0"/>
              <a:t>  </a:t>
            </a:r>
            <a:r>
              <a:rPr lang="en-US" dirty="0"/>
              <a:t>correlation between </a:t>
            </a:r>
            <a:r>
              <a:rPr lang="en-US" b="1" dirty="0"/>
              <a:t>two binary variables</a:t>
            </a:r>
            <a:r>
              <a:rPr lang="en-US" dirty="0"/>
              <a:t>.</a:t>
            </a:r>
          </a:p>
        </p:txBody>
      </p:sp>
      <p:pic>
        <p:nvPicPr>
          <p:cNvPr id="4" name="Picture 3"/>
          <p:cNvPicPr>
            <a:picLocks noChangeAspect="1"/>
          </p:cNvPicPr>
          <p:nvPr/>
        </p:nvPicPr>
        <p:blipFill>
          <a:blip r:embed="rId2"/>
          <a:stretch>
            <a:fillRect/>
          </a:stretch>
        </p:blipFill>
        <p:spPr>
          <a:xfrm>
            <a:off x="313832" y="1582344"/>
            <a:ext cx="5399071" cy="2505425"/>
          </a:xfrm>
          <a:prstGeom prst="rect">
            <a:avLst/>
          </a:prstGeom>
        </p:spPr>
      </p:pic>
    </p:spTree>
    <p:extLst>
      <p:ext uri="{BB962C8B-B14F-4D97-AF65-F5344CB8AC3E}">
        <p14:creationId xmlns:p14="http://schemas.microsoft.com/office/powerpoint/2010/main" val="15224302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Data: Hours Studied vs. Exam Score</a:t>
            </a:r>
            <a:endParaRPr lang="en-IN"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39311995"/>
              </p:ext>
            </p:extLst>
          </p:nvPr>
        </p:nvGraphicFramePr>
        <p:xfrm>
          <a:off x="8746921" y="1415387"/>
          <a:ext cx="1828800" cy="228600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78359721"/>
                    </a:ext>
                  </a:extLst>
                </a:gridCol>
                <a:gridCol w="609600">
                  <a:extLst>
                    <a:ext uri="{9D8B030D-6E8A-4147-A177-3AD203B41FA5}">
                      <a16:colId xmlns:a16="http://schemas.microsoft.com/office/drawing/2014/main" val="144409666"/>
                    </a:ext>
                  </a:extLst>
                </a:gridCol>
                <a:gridCol w="609600">
                  <a:extLst>
                    <a:ext uri="{9D8B030D-6E8A-4147-A177-3AD203B41FA5}">
                      <a16:colId xmlns:a16="http://schemas.microsoft.com/office/drawing/2014/main" val="890603866"/>
                    </a:ext>
                  </a:extLst>
                </a:gridCol>
              </a:tblGrid>
              <a:tr h="381000">
                <a:tc>
                  <a:txBody>
                    <a:bodyPr/>
                    <a:lstStyle/>
                    <a:p>
                      <a:pPr algn="ctr" fontAlgn="ctr"/>
                      <a:r>
                        <a:rPr lang="en-IN" sz="1100" u="none" strike="noStrike" dirty="0">
                          <a:effectLst/>
                        </a:rPr>
                        <a:t>Student</a:t>
                      </a:r>
                      <a:endParaRPr lang="en-IN"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u="none" strike="noStrike">
                          <a:effectLst/>
                        </a:rPr>
                        <a:t>Hours Studied</a:t>
                      </a:r>
                      <a:endParaRPr lang="en-IN" sz="11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100" u="none" strike="noStrike">
                          <a:effectLst/>
                        </a:rPr>
                        <a:t>Exam Score</a:t>
                      </a:r>
                      <a:endParaRPr lang="en-IN" sz="11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52314819"/>
                  </a:ext>
                </a:extLst>
              </a:tr>
              <a:tr h="190500">
                <a:tc>
                  <a:txBody>
                    <a:bodyPr/>
                    <a:lstStyle/>
                    <a:p>
                      <a:pPr algn="r" fontAlgn="ctr"/>
                      <a:r>
                        <a:rPr lang="en-IN" sz="1100" u="none" strike="noStrike">
                          <a:effectLst/>
                        </a:rPr>
                        <a:t>1</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1</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50</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12481131"/>
                  </a:ext>
                </a:extLst>
              </a:tr>
              <a:tr h="190500">
                <a:tc>
                  <a:txBody>
                    <a:bodyPr/>
                    <a:lstStyle/>
                    <a:p>
                      <a:pPr algn="r" fontAlgn="ctr"/>
                      <a:r>
                        <a:rPr lang="en-IN" sz="1100" u="none" strike="noStrike">
                          <a:effectLst/>
                        </a:rPr>
                        <a:t>2</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2</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55</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92248080"/>
                  </a:ext>
                </a:extLst>
              </a:tr>
              <a:tr h="190500">
                <a:tc>
                  <a:txBody>
                    <a:bodyPr/>
                    <a:lstStyle/>
                    <a:p>
                      <a:pPr algn="r" fontAlgn="ctr"/>
                      <a:r>
                        <a:rPr lang="en-IN" sz="1100" u="none" strike="noStrike">
                          <a:effectLst/>
                        </a:rPr>
                        <a:t>3</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3</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65</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79792679"/>
                  </a:ext>
                </a:extLst>
              </a:tr>
              <a:tr h="190500">
                <a:tc>
                  <a:txBody>
                    <a:bodyPr/>
                    <a:lstStyle/>
                    <a:p>
                      <a:pPr algn="r" fontAlgn="ctr"/>
                      <a:r>
                        <a:rPr lang="en-IN" sz="1100" u="none" strike="noStrike" dirty="0">
                          <a:effectLst/>
                        </a:rPr>
                        <a:t>4</a:t>
                      </a:r>
                      <a:endParaRPr lang="en-IN"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4</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70</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74077630"/>
                  </a:ext>
                </a:extLst>
              </a:tr>
              <a:tr h="190500">
                <a:tc>
                  <a:txBody>
                    <a:bodyPr/>
                    <a:lstStyle/>
                    <a:p>
                      <a:pPr algn="r" fontAlgn="ctr"/>
                      <a:r>
                        <a:rPr lang="en-IN" sz="1100" u="none" strike="noStrike">
                          <a:effectLst/>
                        </a:rPr>
                        <a:t>5</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5</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72</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97742822"/>
                  </a:ext>
                </a:extLst>
              </a:tr>
              <a:tr h="190500">
                <a:tc>
                  <a:txBody>
                    <a:bodyPr/>
                    <a:lstStyle/>
                    <a:p>
                      <a:pPr algn="r" fontAlgn="ctr"/>
                      <a:r>
                        <a:rPr lang="en-IN" sz="1100" u="none" strike="noStrike">
                          <a:effectLst/>
                        </a:rPr>
                        <a:t>6</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6</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75</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52695786"/>
                  </a:ext>
                </a:extLst>
              </a:tr>
              <a:tr h="190500">
                <a:tc>
                  <a:txBody>
                    <a:bodyPr/>
                    <a:lstStyle/>
                    <a:p>
                      <a:pPr algn="r" fontAlgn="ctr"/>
                      <a:r>
                        <a:rPr lang="en-IN" sz="1100" u="none" strike="noStrike">
                          <a:effectLst/>
                        </a:rPr>
                        <a:t>7</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7</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78</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37713684"/>
                  </a:ext>
                </a:extLst>
              </a:tr>
              <a:tr h="190500">
                <a:tc>
                  <a:txBody>
                    <a:bodyPr/>
                    <a:lstStyle/>
                    <a:p>
                      <a:pPr algn="r" fontAlgn="ctr"/>
                      <a:r>
                        <a:rPr lang="en-IN" sz="1100" u="none" strike="noStrike">
                          <a:effectLst/>
                        </a:rPr>
                        <a:t>8</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8</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85</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38953875"/>
                  </a:ext>
                </a:extLst>
              </a:tr>
              <a:tr h="190500">
                <a:tc>
                  <a:txBody>
                    <a:bodyPr/>
                    <a:lstStyle/>
                    <a:p>
                      <a:pPr algn="r" fontAlgn="ctr"/>
                      <a:r>
                        <a:rPr lang="en-IN" sz="1100" u="none" strike="noStrike">
                          <a:effectLst/>
                        </a:rPr>
                        <a:t>9</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9</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88</a:t>
                      </a:r>
                      <a:endParaRPr lang="en-IN"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71170542"/>
                  </a:ext>
                </a:extLst>
              </a:tr>
              <a:tr h="190500">
                <a:tc>
                  <a:txBody>
                    <a:bodyPr/>
                    <a:lstStyle/>
                    <a:p>
                      <a:pPr algn="r" fontAlgn="ctr"/>
                      <a:r>
                        <a:rPr lang="en-IN" sz="1100" u="none" strike="noStrike">
                          <a:effectLst/>
                        </a:rPr>
                        <a:t>10</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a:effectLst/>
                        </a:rPr>
                        <a:t>10</a:t>
                      </a:r>
                      <a:endParaRPr lang="en-IN"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IN" sz="1100" u="none" strike="noStrike" dirty="0">
                          <a:effectLst/>
                        </a:rPr>
                        <a:t>95</a:t>
                      </a:r>
                      <a:endParaRPr lang="en-IN"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4247084"/>
                  </a:ext>
                </a:extLst>
              </a:tr>
            </a:tbl>
          </a:graphicData>
        </a:graphic>
      </p:graphicFrame>
    </p:spTree>
    <p:extLst>
      <p:ext uri="{BB962C8B-B14F-4D97-AF65-F5344CB8AC3E}">
        <p14:creationId xmlns:p14="http://schemas.microsoft.com/office/powerpoint/2010/main" val="10118161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Correlation Methods in Data Science</a:t>
            </a:r>
            <a:endParaRPr lang="en-IN" dirty="0"/>
          </a:p>
        </p:txBody>
      </p:sp>
      <p:sp>
        <p:nvSpPr>
          <p:cNvPr id="3" name="Content Placeholder 2"/>
          <p:cNvSpPr>
            <a:spLocks noGrp="1"/>
          </p:cNvSpPr>
          <p:nvPr>
            <p:ph idx="1"/>
          </p:nvPr>
        </p:nvSpPr>
        <p:spPr/>
        <p:txBody>
          <a:bodyPr>
            <a:normAutofit fontScale="55000" lnSpcReduction="20000"/>
          </a:bodyPr>
          <a:lstStyle/>
          <a:p>
            <a:r>
              <a:rPr lang="en-US" dirty="0"/>
              <a:t>The </a:t>
            </a:r>
            <a:r>
              <a:rPr lang="en-US" b="1" dirty="0"/>
              <a:t>Pearson correlation coefficient</a:t>
            </a:r>
            <a:r>
              <a:rPr lang="en-US" dirty="0"/>
              <a:t> between "Hours Studied" and "Exam Score" is </a:t>
            </a:r>
            <a:r>
              <a:rPr lang="en-US" b="1" dirty="0"/>
              <a:t>0.9878</a:t>
            </a:r>
            <a:r>
              <a:rPr lang="en-US" dirty="0" smtClean="0"/>
              <a:t>.</a:t>
            </a:r>
          </a:p>
          <a:p>
            <a:r>
              <a:rPr lang="en-US" b="1" dirty="0" smtClean="0"/>
              <a:t>1. Pearson </a:t>
            </a:r>
            <a:r>
              <a:rPr lang="en-US" b="1" dirty="0"/>
              <a:t>Correlation (Linear Relationship)</a:t>
            </a:r>
          </a:p>
          <a:p>
            <a:r>
              <a:rPr lang="en-US" dirty="0"/>
              <a:t>Measures the strength and direction of a </a:t>
            </a:r>
            <a:r>
              <a:rPr lang="en-US" b="1" dirty="0"/>
              <a:t>linear</a:t>
            </a:r>
            <a:r>
              <a:rPr lang="en-US" dirty="0"/>
              <a:t> relationship.</a:t>
            </a:r>
          </a:p>
          <a:p>
            <a:r>
              <a:rPr lang="en-US" dirty="0"/>
              <a:t>Works well when data is </a:t>
            </a:r>
            <a:r>
              <a:rPr lang="en-US" b="1" dirty="0"/>
              <a:t>normally distributed</a:t>
            </a:r>
            <a:r>
              <a:rPr lang="en-US" dirty="0"/>
              <a:t>.</a:t>
            </a:r>
          </a:p>
          <a:p>
            <a:r>
              <a:rPr lang="en-US" b="1" dirty="0"/>
              <a:t>2. Spearman's Rank Correlation</a:t>
            </a:r>
          </a:p>
          <a:p>
            <a:r>
              <a:rPr lang="en-US" dirty="0"/>
              <a:t>Measures </a:t>
            </a:r>
            <a:r>
              <a:rPr lang="en-US" b="1" dirty="0"/>
              <a:t>monotonic</a:t>
            </a:r>
            <a:r>
              <a:rPr lang="en-US" dirty="0"/>
              <a:t> relationships (not necessarily linear).</a:t>
            </a:r>
          </a:p>
          <a:p>
            <a:r>
              <a:rPr lang="en-US" dirty="0"/>
              <a:t>Useful when data is </a:t>
            </a:r>
            <a:r>
              <a:rPr lang="en-US" b="1" dirty="0"/>
              <a:t>not normally distributed</a:t>
            </a:r>
            <a:r>
              <a:rPr lang="en-US" dirty="0"/>
              <a:t> or has </a:t>
            </a:r>
            <a:r>
              <a:rPr lang="en-US" b="1" dirty="0"/>
              <a:t>outliers</a:t>
            </a:r>
            <a:r>
              <a:rPr lang="en-US" dirty="0"/>
              <a:t>.</a:t>
            </a:r>
          </a:p>
          <a:p>
            <a:r>
              <a:rPr lang="en-US" b="1" dirty="0"/>
              <a:t>3. Kendall’s Tau Correlation</a:t>
            </a:r>
          </a:p>
          <a:p>
            <a:r>
              <a:rPr lang="en-US" dirty="0"/>
              <a:t>Measures the strength of association between two ranked variables.</a:t>
            </a:r>
          </a:p>
          <a:p>
            <a:r>
              <a:rPr lang="en-US" dirty="0"/>
              <a:t>More robust when dealing with </a:t>
            </a:r>
            <a:r>
              <a:rPr lang="en-US" b="1" dirty="0"/>
              <a:t>small datasets</a:t>
            </a:r>
            <a:r>
              <a:rPr lang="en-US" dirty="0"/>
              <a:t>.</a:t>
            </a:r>
          </a:p>
          <a:p>
            <a:r>
              <a:rPr lang="en-US" b="1" dirty="0"/>
              <a:t>4. Point-</a:t>
            </a:r>
            <a:r>
              <a:rPr lang="en-US" b="1" dirty="0" err="1"/>
              <a:t>Biserial</a:t>
            </a:r>
            <a:r>
              <a:rPr lang="en-US" b="1" dirty="0"/>
              <a:t> Correlation</a:t>
            </a:r>
          </a:p>
          <a:p>
            <a:r>
              <a:rPr lang="en-US" dirty="0"/>
              <a:t>Used when one variable is </a:t>
            </a:r>
            <a:r>
              <a:rPr lang="en-US" b="1" dirty="0"/>
              <a:t>continuous</a:t>
            </a:r>
            <a:r>
              <a:rPr lang="en-US" dirty="0"/>
              <a:t> and the other is </a:t>
            </a:r>
            <a:r>
              <a:rPr lang="en-US" b="1" dirty="0"/>
              <a:t>binary</a:t>
            </a:r>
            <a:r>
              <a:rPr lang="en-US" dirty="0"/>
              <a:t> (e.g., pass/fail, yes/no).</a:t>
            </a:r>
          </a:p>
          <a:p>
            <a:r>
              <a:rPr lang="en-US" b="1" dirty="0"/>
              <a:t>5. Phi Coefficient (ϕ)</a:t>
            </a:r>
          </a:p>
          <a:p>
            <a:r>
              <a:rPr lang="en-US" dirty="0"/>
              <a:t>Used to measure correlation between </a:t>
            </a:r>
            <a:r>
              <a:rPr lang="en-US" b="1" dirty="0"/>
              <a:t>two binary variables</a:t>
            </a:r>
            <a:r>
              <a:rPr lang="en-US" dirty="0"/>
              <a:t>.</a:t>
            </a:r>
          </a:p>
          <a:p>
            <a:r>
              <a:rPr lang="en-US" dirty="0" smtClean="0"/>
              <a:t> </a:t>
            </a:r>
            <a:r>
              <a:rPr lang="en-US" dirty="0"/>
              <a:t>Correlation Methods in Data Science</a:t>
            </a:r>
            <a:endParaRPr lang="en-IN" dirty="0"/>
          </a:p>
        </p:txBody>
      </p:sp>
      <p:pic>
        <p:nvPicPr>
          <p:cNvPr id="4" name="Picture 3"/>
          <p:cNvPicPr>
            <a:picLocks noChangeAspect="1"/>
          </p:cNvPicPr>
          <p:nvPr/>
        </p:nvPicPr>
        <p:blipFill>
          <a:blip r:embed="rId2"/>
          <a:stretch>
            <a:fillRect/>
          </a:stretch>
        </p:blipFill>
        <p:spPr>
          <a:xfrm>
            <a:off x="6727971" y="2351815"/>
            <a:ext cx="5464029" cy="2305372"/>
          </a:xfrm>
          <a:prstGeom prst="rect">
            <a:avLst/>
          </a:prstGeom>
        </p:spPr>
      </p:pic>
    </p:spTree>
    <p:extLst>
      <p:ext uri="{BB962C8B-B14F-4D97-AF65-F5344CB8AC3E}">
        <p14:creationId xmlns:p14="http://schemas.microsoft.com/office/powerpoint/2010/main" val="30233721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lstStyle/>
          <a:p>
            <a:r>
              <a:rPr lang="en-US" b="1" dirty="0"/>
              <a:t>Step 4: Compute Pearson Correlation Using Python</a:t>
            </a:r>
          </a:p>
          <a:p>
            <a:r>
              <a:rPr lang="en-US" dirty="0"/>
              <a:t>We use </a:t>
            </a:r>
            <a:r>
              <a:rPr lang="en-US" b="1" dirty="0"/>
              <a:t>Pandas</a:t>
            </a:r>
            <a:r>
              <a:rPr lang="en-US" dirty="0"/>
              <a:t> to calculate the correlation matrix. The result is:</a:t>
            </a:r>
          </a:p>
          <a:p>
            <a:pPr lvl="1"/>
            <a:r>
              <a:rPr lang="en-US" dirty="0" smtClean="0"/>
              <a:t>r=0.9878</a:t>
            </a:r>
            <a:endParaRPr lang="en-US" b="1" dirty="0" smtClean="0"/>
          </a:p>
          <a:p>
            <a:r>
              <a:rPr lang="en-US" b="1" dirty="0" smtClean="0"/>
              <a:t>Step </a:t>
            </a:r>
            <a:r>
              <a:rPr lang="en-US" b="1" dirty="0"/>
              <a:t>5: Interpretation</a:t>
            </a:r>
          </a:p>
          <a:p>
            <a:r>
              <a:rPr lang="en-US" dirty="0"/>
              <a:t>Since r=0.9878r = 0.9878r=0.9878, which is </a:t>
            </a:r>
            <a:r>
              <a:rPr lang="en-US" b="1" dirty="0"/>
              <a:t>very close to 1</a:t>
            </a:r>
            <a:r>
              <a:rPr lang="en-US" dirty="0"/>
              <a:t>, there is a </a:t>
            </a:r>
            <a:r>
              <a:rPr lang="en-US" b="1" dirty="0"/>
              <a:t>strong positive correlation</a:t>
            </a:r>
            <a:r>
              <a:rPr lang="en-US" dirty="0"/>
              <a:t> between "Hours Studied" and "Exam Score".</a:t>
            </a:r>
          </a:p>
          <a:p>
            <a:r>
              <a:rPr lang="en-US" dirty="0"/>
              <a:t>This means that </a:t>
            </a:r>
            <a:r>
              <a:rPr lang="en-US" b="1" dirty="0"/>
              <a:t>students who study more tend to score higher on exams</a:t>
            </a:r>
            <a:r>
              <a:rPr lang="en-US" dirty="0"/>
              <a:t>.</a:t>
            </a:r>
          </a:p>
          <a:p>
            <a:endParaRPr lang="en-IN" dirty="0"/>
          </a:p>
        </p:txBody>
      </p:sp>
    </p:spTree>
    <p:extLst>
      <p:ext uri="{BB962C8B-B14F-4D97-AF65-F5344CB8AC3E}">
        <p14:creationId xmlns:p14="http://schemas.microsoft.com/office/powerpoint/2010/main" val="41804340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Applications of Correlation in Data Science</a:t>
            </a:r>
            <a:br>
              <a:rPr lang="en-US" b="1" dirty="0"/>
            </a:br>
            <a:endParaRPr lang="en-IN" dirty="0"/>
          </a:p>
        </p:txBody>
      </p:sp>
      <p:sp>
        <p:nvSpPr>
          <p:cNvPr id="3" name="Content Placeholder 2"/>
          <p:cNvSpPr>
            <a:spLocks noGrp="1"/>
          </p:cNvSpPr>
          <p:nvPr>
            <p:ph idx="1"/>
          </p:nvPr>
        </p:nvSpPr>
        <p:spPr/>
        <p:txBody>
          <a:bodyPr>
            <a:normAutofit fontScale="70000" lnSpcReduction="20000"/>
          </a:bodyPr>
          <a:lstStyle/>
          <a:p>
            <a:r>
              <a:rPr lang="en-US" b="1" dirty="0" smtClean="0"/>
              <a:t>Feature </a:t>
            </a:r>
            <a:r>
              <a:rPr lang="en-US" b="1" dirty="0"/>
              <a:t>Selection in Machine Learning:</a:t>
            </a:r>
            <a:endParaRPr lang="en-US" dirty="0"/>
          </a:p>
          <a:p>
            <a:pPr lvl="1"/>
            <a:r>
              <a:rPr lang="en-US" dirty="0"/>
              <a:t>Identifying highly correlated features to remove redundancy.</a:t>
            </a:r>
          </a:p>
          <a:p>
            <a:r>
              <a:rPr lang="en-US" b="1" dirty="0"/>
              <a:t>Finance and Economics:</a:t>
            </a:r>
            <a:endParaRPr lang="en-US" dirty="0"/>
          </a:p>
          <a:p>
            <a:pPr lvl="1"/>
            <a:r>
              <a:rPr lang="en-US" dirty="0"/>
              <a:t>Finding relationships between stock prices and economic indicators.</a:t>
            </a:r>
          </a:p>
          <a:p>
            <a:r>
              <a:rPr lang="en-US" b="1" dirty="0"/>
              <a:t>Healthcare and Medicine:</a:t>
            </a:r>
            <a:endParaRPr lang="en-US" dirty="0"/>
          </a:p>
          <a:p>
            <a:pPr lvl="1"/>
            <a:r>
              <a:rPr lang="en-US" dirty="0"/>
              <a:t>Examining correlations between smoking and lung disease.</a:t>
            </a:r>
          </a:p>
          <a:p>
            <a:r>
              <a:rPr lang="en-US" b="1" dirty="0"/>
              <a:t>Marketing Analytics:</a:t>
            </a:r>
            <a:endParaRPr lang="en-US" dirty="0"/>
          </a:p>
          <a:p>
            <a:pPr lvl="1"/>
            <a:r>
              <a:rPr lang="en-US" dirty="0"/>
              <a:t>Understanding the correlation between advertising spend and sales.</a:t>
            </a:r>
          </a:p>
          <a:p>
            <a:r>
              <a:rPr lang="en-US" b="1" dirty="0"/>
              <a:t>Limitations of Correlation</a:t>
            </a:r>
          </a:p>
          <a:p>
            <a:r>
              <a:rPr lang="en-US" b="1" dirty="0"/>
              <a:t>Correlation does not imply causation:</a:t>
            </a:r>
            <a:r>
              <a:rPr lang="en-US" dirty="0"/>
              <a:t> Just because two variables are correlated doesn’t mean one causes the other.</a:t>
            </a:r>
          </a:p>
          <a:p>
            <a:r>
              <a:rPr lang="en-US" b="1" dirty="0"/>
              <a:t>Outliers can distort correlation:</a:t>
            </a:r>
            <a:r>
              <a:rPr lang="en-US" dirty="0"/>
              <a:t> Extreme values can strongly influence the results.</a:t>
            </a:r>
          </a:p>
          <a:p>
            <a:r>
              <a:rPr lang="en-US" b="1" dirty="0"/>
              <a:t>Only captures linear relationships:</a:t>
            </a:r>
            <a:r>
              <a:rPr lang="en-US" dirty="0"/>
              <a:t> Pearson’s correlation does not detect non-linear associations.</a:t>
            </a:r>
          </a:p>
          <a:p>
            <a:endParaRPr lang="en-IN" dirty="0"/>
          </a:p>
        </p:txBody>
      </p:sp>
    </p:spTree>
    <p:extLst>
      <p:ext uri="{BB962C8B-B14F-4D97-AF65-F5344CB8AC3E}">
        <p14:creationId xmlns:p14="http://schemas.microsoft.com/office/powerpoint/2010/main" val="33861969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Predictive </a:t>
            </a:r>
            <a:r>
              <a:rPr lang="en-IN" dirty="0" err="1" smtClean="0"/>
              <a:t>Modeling</a:t>
            </a:r>
            <a:r>
              <a:rPr lang="en-IN" dirty="0" smtClean="0"/>
              <a:t> (Optional)</a:t>
            </a:r>
            <a:endParaRPr lang="en-IN" dirty="0"/>
          </a:p>
        </p:txBody>
      </p:sp>
      <p:sp>
        <p:nvSpPr>
          <p:cNvPr id="3" name="Content Placeholder 2"/>
          <p:cNvSpPr>
            <a:spLocks noGrp="1"/>
          </p:cNvSpPr>
          <p:nvPr>
            <p:ph idx="1"/>
          </p:nvPr>
        </p:nvSpPr>
        <p:spPr/>
        <p:txBody>
          <a:bodyPr/>
          <a:lstStyle/>
          <a:p>
            <a:r>
              <a:rPr lang="en-US" dirty="0" smtClean="0"/>
              <a:t>If the company wants to predict future behavior (e.g., customer churn or future spending), you might build a predictive model using machine learning. For instance:</a:t>
            </a:r>
          </a:p>
          <a:p>
            <a:r>
              <a:rPr lang="en-US" b="1" dirty="0" smtClean="0"/>
              <a:t>Modeling Customer Churn</a:t>
            </a:r>
            <a:r>
              <a:rPr lang="en-US" dirty="0" smtClean="0"/>
              <a:t>: You could use a logistic regression or decision tree to predict whether a customer is likely to churn (i.e., stop purchasing) based on their activity history, demographics, and other factors.</a:t>
            </a:r>
          </a:p>
          <a:p>
            <a:pPr lvl="1"/>
            <a:r>
              <a:rPr lang="en-US" dirty="0" smtClean="0"/>
              <a:t>This model might show that customers who haven't made a purchase in the last 3 months are 40% more likely to churn.</a:t>
            </a:r>
            <a:endParaRPr lang="en-IN" dirty="0"/>
          </a:p>
        </p:txBody>
      </p:sp>
    </p:spTree>
    <p:extLst>
      <p:ext uri="{BB962C8B-B14F-4D97-AF65-F5344CB8AC3E}">
        <p14:creationId xmlns:p14="http://schemas.microsoft.com/office/powerpoint/2010/main" val="420799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marL="457200" lvl="1" indent="0">
              <a:buNone/>
            </a:pPr>
            <a:r>
              <a:rPr lang="en-US" dirty="0" err="1" smtClean="0">
                <a:latin typeface="Courier New" panose="02070309020205020404" pitchFamily="49" charset="0"/>
                <a:cs typeface="Courier New" panose="02070309020205020404" pitchFamily="49" charset="0"/>
              </a:rPr>
              <a:t>median_age</a:t>
            </a:r>
            <a:r>
              <a:rPr lang="en-US" dirty="0" smtClean="0">
                <a:latin typeface="Courier New" panose="02070309020205020404" pitchFamily="49" charset="0"/>
                <a:cs typeface="Courier New" panose="02070309020205020404" pitchFamily="49" charset="0"/>
              </a:rPr>
              <a:t> = </a:t>
            </a:r>
            <a:r>
              <a:rPr lang="en-US" dirty="0" err="1" smtClean="0">
                <a:latin typeface="Courier New" panose="02070309020205020404" pitchFamily="49" charset="0"/>
                <a:cs typeface="Courier New" panose="02070309020205020404" pitchFamily="49" charset="0"/>
              </a:rPr>
              <a:t>df</a:t>
            </a:r>
            <a:r>
              <a:rPr lang="en-US" dirty="0" smtClean="0">
                <a:latin typeface="Courier New" panose="02070309020205020404" pitchFamily="49" charset="0"/>
                <a:cs typeface="Courier New" panose="02070309020205020404" pitchFamily="49" charset="0"/>
              </a:rPr>
              <a:t>['Age'].median() </a:t>
            </a:r>
          </a:p>
          <a:p>
            <a:pPr marL="457200" lvl="1" indent="0">
              <a:buNone/>
            </a:pPr>
            <a:r>
              <a:rPr lang="en-US" dirty="0" err="1" smtClean="0">
                <a:latin typeface="Courier New" panose="02070309020205020404" pitchFamily="49" charset="0"/>
                <a:cs typeface="Courier New" panose="02070309020205020404" pitchFamily="49" charset="0"/>
              </a:rPr>
              <a:t>df</a:t>
            </a:r>
            <a:r>
              <a:rPr lang="en-US" dirty="0" smtClean="0">
                <a:latin typeface="Courier New" panose="02070309020205020404" pitchFamily="49" charset="0"/>
                <a:cs typeface="Courier New" panose="02070309020205020404" pitchFamily="49" charset="0"/>
              </a:rPr>
              <a:t>['Age'] = </a:t>
            </a:r>
            <a:r>
              <a:rPr lang="en-US" dirty="0" err="1" smtClean="0">
                <a:latin typeface="Courier New" panose="02070309020205020404" pitchFamily="49" charset="0"/>
                <a:cs typeface="Courier New" panose="02070309020205020404" pitchFamily="49" charset="0"/>
              </a:rPr>
              <a:t>df</a:t>
            </a:r>
            <a:r>
              <a:rPr lang="en-US" dirty="0" smtClean="0">
                <a:latin typeface="Courier New" panose="02070309020205020404" pitchFamily="49" charset="0"/>
                <a:cs typeface="Courier New" panose="02070309020205020404" pitchFamily="49" charset="0"/>
              </a:rPr>
              <a:t>['Age'].</a:t>
            </a:r>
            <a:r>
              <a:rPr lang="en-US" dirty="0" err="1" smtClean="0">
                <a:latin typeface="Courier New" panose="02070309020205020404" pitchFamily="49" charset="0"/>
                <a:cs typeface="Courier New" panose="02070309020205020404" pitchFamily="49" charset="0"/>
              </a:rPr>
              <a:t>fillna</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median_age</a:t>
            </a:r>
            <a:r>
              <a:rPr lang="en-US" dirty="0" smtClean="0">
                <a:latin typeface="Courier New" panose="02070309020205020404" pitchFamily="49" charset="0"/>
                <a:cs typeface="Courier New" panose="02070309020205020404" pitchFamily="49" charset="0"/>
              </a:rPr>
              <a:t>) print(</a:t>
            </a:r>
            <a:r>
              <a:rPr lang="en-US" dirty="0" err="1" smtClean="0">
                <a:latin typeface="Courier New" panose="02070309020205020404" pitchFamily="49" charset="0"/>
                <a:cs typeface="Courier New" panose="02070309020205020404" pitchFamily="49" charset="0"/>
              </a:rPr>
              <a:t>df</a:t>
            </a:r>
            <a:r>
              <a:rPr lang="en-US" dirty="0" smtClean="0">
                <a:latin typeface="Courier New" panose="02070309020205020404" pitchFamily="49" charset="0"/>
                <a:cs typeface="Courier New" panose="02070309020205020404" pitchFamily="49" charset="0"/>
              </a:rPr>
              <a:t>)</a:t>
            </a:r>
          </a:p>
          <a:p>
            <a:r>
              <a:rPr lang="en-IN" sz="2000" b="1" dirty="0" smtClean="0"/>
              <a:t>Removing Duplicates</a:t>
            </a:r>
            <a:r>
              <a:rPr lang="en-IN" dirty="0" smtClean="0"/>
              <a:t>:</a:t>
            </a:r>
            <a:r>
              <a:rPr lang="en-US" dirty="0" smtClean="0"/>
              <a:t> </a:t>
            </a:r>
            <a:r>
              <a:rPr lang="en-US" sz="2000" dirty="0" smtClean="0"/>
              <a:t>Duplicate records are common in large datasets, especially when data is collected from multiple sources. Identifying and removing duplicates ensures the integrity of the dataset.</a:t>
            </a:r>
            <a:endParaRPr lang="en-IN" sz="2000" dirty="0" smtClean="0"/>
          </a:p>
          <a:p>
            <a:pPr marL="457200" lvl="1" indent="0">
              <a:buNone/>
            </a:pPr>
            <a:r>
              <a:rPr lang="en-IN" dirty="0" err="1" smtClean="0">
                <a:latin typeface="Courier New" panose="02070309020205020404" pitchFamily="49" charset="0"/>
                <a:cs typeface="Courier New" panose="02070309020205020404" pitchFamily="49" charset="0"/>
              </a:rPr>
              <a:t>df</a:t>
            </a:r>
            <a:r>
              <a:rPr lang="en-IN" dirty="0" smtClean="0">
                <a:latin typeface="Courier New" panose="02070309020205020404" pitchFamily="49" charset="0"/>
                <a:cs typeface="Courier New" panose="02070309020205020404" pitchFamily="49" charset="0"/>
              </a:rPr>
              <a:t> = </a:t>
            </a:r>
            <a:r>
              <a:rPr lang="en-IN" dirty="0" err="1" smtClean="0">
                <a:latin typeface="Courier New" panose="02070309020205020404" pitchFamily="49" charset="0"/>
                <a:cs typeface="Courier New" panose="02070309020205020404" pitchFamily="49" charset="0"/>
              </a:rPr>
              <a:t>pd.DataFrame</a:t>
            </a:r>
            <a:r>
              <a:rPr lang="en-IN" dirty="0" smtClean="0">
                <a:latin typeface="Courier New" panose="02070309020205020404" pitchFamily="49" charset="0"/>
                <a:cs typeface="Courier New" panose="02070309020205020404" pitchFamily="49" charset="0"/>
              </a:rPr>
              <a:t>({ </a:t>
            </a:r>
          </a:p>
          <a:p>
            <a:pPr marL="457200" lvl="1" indent="0">
              <a:buNone/>
            </a:pPr>
            <a:r>
              <a:rPr lang="en-IN" dirty="0" smtClean="0">
                <a:latin typeface="Courier New" panose="02070309020205020404" pitchFamily="49" charset="0"/>
                <a:cs typeface="Courier New" panose="02070309020205020404" pitchFamily="49" charset="0"/>
              </a:rPr>
              <a:t>'</a:t>
            </a:r>
            <a:r>
              <a:rPr lang="en-IN" dirty="0" err="1" smtClean="0">
                <a:latin typeface="Courier New" panose="02070309020205020404" pitchFamily="49" charset="0"/>
                <a:cs typeface="Courier New" panose="02070309020205020404" pitchFamily="49" charset="0"/>
              </a:rPr>
              <a:t>CustomerID</a:t>
            </a:r>
            <a:r>
              <a:rPr lang="en-IN" dirty="0" smtClean="0">
                <a:latin typeface="Courier New" panose="02070309020205020404" pitchFamily="49" charset="0"/>
                <a:cs typeface="Courier New" panose="02070309020205020404" pitchFamily="49" charset="0"/>
              </a:rPr>
              <a:t>': [1, 2, 2, 4, 5], </a:t>
            </a:r>
          </a:p>
          <a:p>
            <a:pPr marL="457200" lvl="1" indent="0">
              <a:buNone/>
            </a:pPr>
            <a:r>
              <a:rPr lang="en-IN" dirty="0" smtClean="0">
                <a:latin typeface="Courier New" panose="02070309020205020404" pitchFamily="49" charset="0"/>
                <a:cs typeface="Courier New" panose="02070309020205020404" pitchFamily="49" charset="0"/>
              </a:rPr>
              <a:t>'Name': ['Alice', 'Bob', 'Bob', 'David', 'Eva'], </a:t>
            </a:r>
          </a:p>
          <a:p>
            <a:pPr marL="457200" lvl="1" indent="0">
              <a:buNone/>
            </a:pPr>
            <a:r>
              <a:rPr lang="en-IN" dirty="0" smtClean="0">
                <a:latin typeface="Courier New" panose="02070309020205020404" pitchFamily="49" charset="0"/>
                <a:cs typeface="Courier New" panose="02070309020205020404" pitchFamily="49" charset="0"/>
              </a:rPr>
              <a:t>'Age': [25, 30, 30, 40, 22] }) # Remove duplicate rows</a:t>
            </a:r>
          </a:p>
          <a:p>
            <a:pPr marL="457200" lvl="1" indent="0">
              <a:buNone/>
            </a:pPr>
            <a:r>
              <a:rPr lang="en-IN" dirty="0" smtClean="0">
                <a:latin typeface="Courier New" panose="02070309020205020404" pitchFamily="49" charset="0"/>
                <a:cs typeface="Courier New" panose="02070309020205020404" pitchFamily="49" charset="0"/>
              </a:rPr>
              <a:t> </a:t>
            </a:r>
            <a:r>
              <a:rPr lang="en-IN" dirty="0" err="1" smtClean="0">
                <a:latin typeface="Courier New" panose="02070309020205020404" pitchFamily="49" charset="0"/>
                <a:cs typeface="Courier New" panose="02070309020205020404" pitchFamily="49" charset="0"/>
              </a:rPr>
              <a:t>df_no_duplicates</a:t>
            </a:r>
            <a:r>
              <a:rPr lang="en-IN" dirty="0" smtClean="0">
                <a:latin typeface="Courier New" panose="02070309020205020404" pitchFamily="49" charset="0"/>
                <a:cs typeface="Courier New" panose="02070309020205020404" pitchFamily="49" charset="0"/>
              </a:rPr>
              <a:t> = </a:t>
            </a:r>
            <a:r>
              <a:rPr lang="en-IN" dirty="0" err="1" smtClean="0">
                <a:latin typeface="Courier New" panose="02070309020205020404" pitchFamily="49" charset="0"/>
                <a:cs typeface="Courier New" panose="02070309020205020404" pitchFamily="49" charset="0"/>
              </a:rPr>
              <a:t>df.drop_duplicates</a:t>
            </a:r>
            <a:r>
              <a:rPr lang="en-IN" dirty="0" smtClean="0">
                <a:latin typeface="Courier New" panose="02070309020205020404" pitchFamily="49" charset="0"/>
                <a:cs typeface="Courier New" panose="02070309020205020404" pitchFamily="49" charset="0"/>
              </a:rPr>
              <a:t>() print(</a:t>
            </a:r>
            <a:r>
              <a:rPr lang="en-IN" dirty="0" err="1" smtClean="0">
                <a:latin typeface="Courier New" panose="02070309020205020404" pitchFamily="49" charset="0"/>
                <a:cs typeface="Courier New" panose="02070309020205020404" pitchFamily="49" charset="0"/>
              </a:rPr>
              <a:t>df_no_duplicates</a:t>
            </a:r>
            <a:r>
              <a:rPr lang="en-IN" dirty="0" smtClean="0">
                <a:latin typeface="Courier New" panose="02070309020205020404" pitchFamily="49" charset="0"/>
                <a:cs typeface="Courier New" panose="02070309020205020404" pitchFamily="49" charset="0"/>
              </a:rPr>
              <a:t>)</a:t>
            </a:r>
            <a:endParaRPr lang="en-IN"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363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Analysis</a:t>
            </a:r>
            <a:endParaRPr lang="en-IN" dirty="0"/>
          </a:p>
        </p:txBody>
      </p:sp>
      <p:sp>
        <p:nvSpPr>
          <p:cNvPr id="3" name="Content Placeholder 2"/>
          <p:cNvSpPr>
            <a:spLocks noGrp="1"/>
          </p:cNvSpPr>
          <p:nvPr>
            <p:ph idx="1"/>
          </p:nvPr>
        </p:nvSpPr>
        <p:spPr>
          <a:xfrm>
            <a:off x="838200" y="1493240"/>
            <a:ext cx="10515600" cy="4790114"/>
          </a:xfrm>
        </p:spPr>
        <p:txBody>
          <a:bodyPr>
            <a:normAutofit/>
          </a:bodyPr>
          <a:lstStyle/>
          <a:p>
            <a:pPr lvl="1"/>
            <a:r>
              <a:rPr lang="en-US" dirty="0" smtClean="0"/>
              <a:t>Building models (e.g., machine learning models) to make predictions or classifications</a:t>
            </a:r>
          </a:p>
          <a:p>
            <a:pPr lvl="1"/>
            <a:r>
              <a:rPr lang="en-US" dirty="0" smtClean="0"/>
              <a:t>Drawing conclusions from the data and testing assumptions</a:t>
            </a:r>
          </a:p>
          <a:p>
            <a:r>
              <a:rPr lang="en-IN" dirty="0" smtClean="0"/>
              <a:t>Key Findings from Analysis:</a:t>
            </a:r>
          </a:p>
          <a:p>
            <a:r>
              <a:rPr lang="en-US" dirty="0" smtClean="0"/>
              <a:t>A significant portion of purchases comes from a specific age group (18-34).</a:t>
            </a:r>
          </a:p>
          <a:p>
            <a:r>
              <a:rPr lang="en-US" dirty="0" smtClean="0"/>
              <a:t>Time-of-day patterns suggest evening promotions could be more effective</a:t>
            </a:r>
          </a:p>
          <a:p>
            <a:r>
              <a:rPr lang="en-US" dirty="0" smtClean="0"/>
              <a:t>There’s a moderate correlation between website visits and spending</a:t>
            </a:r>
          </a:p>
          <a:p>
            <a:r>
              <a:rPr lang="en-US" dirty="0" smtClean="0"/>
              <a:t>Younger customers tend to spend less than older customers.</a:t>
            </a:r>
          </a:p>
          <a:p>
            <a:endParaRPr lang="en-US" dirty="0" smtClean="0"/>
          </a:p>
        </p:txBody>
      </p:sp>
    </p:spTree>
    <p:extLst>
      <p:ext uri="{BB962C8B-B14F-4D97-AF65-F5344CB8AC3E}">
        <p14:creationId xmlns:p14="http://schemas.microsoft.com/office/powerpoint/2010/main" val="4277291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Analysis</a:t>
            </a:r>
            <a:endParaRPr lang="en-IN" dirty="0"/>
          </a:p>
        </p:txBody>
      </p:sp>
      <p:sp>
        <p:nvSpPr>
          <p:cNvPr id="3" name="Content Placeholder 2"/>
          <p:cNvSpPr>
            <a:spLocks noGrp="1"/>
          </p:cNvSpPr>
          <p:nvPr>
            <p:ph idx="1"/>
          </p:nvPr>
        </p:nvSpPr>
        <p:spPr/>
        <p:txBody>
          <a:bodyPr/>
          <a:lstStyle/>
          <a:p>
            <a:r>
              <a:rPr lang="en-US" b="1" dirty="0" smtClean="0"/>
              <a:t>Outcome</a:t>
            </a:r>
            <a:r>
              <a:rPr lang="en-US" dirty="0" smtClean="0"/>
              <a:t>: Actionable insights, predictions, or recommendations that help solve a business problem or guide decision-making</a:t>
            </a:r>
          </a:p>
          <a:p>
            <a:r>
              <a:rPr lang="en-US" b="1" dirty="0" smtClean="0"/>
              <a:t>Tools</a:t>
            </a:r>
            <a:r>
              <a:rPr lang="en-US" dirty="0" smtClean="0"/>
              <a:t>: Programming languages like Python or R (using libraries like pandas, </a:t>
            </a:r>
            <a:r>
              <a:rPr lang="en-US" dirty="0" err="1" smtClean="0"/>
              <a:t>NumPy</a:t>
            </a:r>
            <a:r>
              <a:rPr lang="en-US" dirty="0" smtClean="0"/>
              <a:t>, </a:t>
            </a:r>
            <a:r>
              <a:rPr lang="en-US" dirty="0" err="1" smtClean="0"/>
              <a:t>matplotlib</a:t>
            </a:r>
            <a:r>
              <a:rPr lang="en-US" dirty="0" smtClean="0"/>
              <a:t>, etc.), statistical tools, and machine learning frameworks</a:t>
            </a:r>
            <a:endParaRPr lang="en-IN" dirty="0"/>
          </a:p>
        </p:txBody>
      </p:sp>
    </p:spTree>
    <p:extLst>
      <p:ext uri="{BB962C8B-B14F-4D97-AF65-F5344CB8AC3E}">
        <p14:creationId xmlns:p14="http://schemas.microsoft.com/office/powerpoint/2010/main" val="1996967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Cont..</a:t>
            </a:r>
            <a:endParaRPr lang="en-IN"/>
          </a:p>
        </p:txBody>
      </p:sp>
      <p:sp>
        <p:nvSpPr>
          <p:cNvPr id="3" name="Content Placeholder 2"/>
          <p:cNvSpPr>
            <a:spLocks noGrp="1"/>
          </p:cNvSpPr>
          <p:nvPr>
            <p:ph idx="1"/>
          </p:nvPr>
        </p:nvSpPr>
        <p:spPr/>
        <p:txBody>
          <a:bodyPr/>
          <a:lstStyle/>
          <a:p>
            <a:r>
              <a:rPr lang="en-IN" dirty="0" smtClean="0"/>
              <a:t>Handling Incorrect Data Types</a:t>
            </a:r>
          </a:p>
          <a:p>
            <a:pPr lvl="1"/>
            <a:r>
              <a:rPr lang="en-US" dirty="0" smtClean="0"/>
              <a:t>Sometimes, data might not be in the right format or data type. For instance, numbers might be stored as strings or dates might not be recognized as dates. Converting these into the appropriate types is crucial.</a:t>
            </a:r>
          </a:p>
          <a:p>
            <a:pPr lvl="1"/>
            <a:r>
              <a:rPr lang="en-IN" b="1" dirty="0" smtClean="0"/>
              <a:t>Example</a:t>
            </a:r>
            <a:r>
              <a:rPr lang="en-IN" dirty="0" smtClean="0"/>
              <a:t>:</a:t>
            </a:r>
          </a:p>
          <a:p>
            <a:pPr marL="457200" lvl="1" indent="0">
              <a:buNone/>
            </a:pPr>
            <a:r>
              <a:rPr lang="en-IN" sz="1800" dirty="0" smtClean="0">
                <a:latin typeface="Courier New" panose="02070309020205020404" pitchFamily="49" charset="0"/>
                <a:cs typeface="Courier New" panose="02070309020205020404" pitchFamily="49" charset="0"/>
              </a:rPr>
              <a:t># Example dataset</a:t>
            </a:r>
          </a:p>
          <a:p>
            <a:pPr marL="457200" lvl="1" indent="0">
              <a:buNone/>
            </a:pPr>
            <a:r>
              <a:rPr lang="en-IN" sz="1800" dirty="0" err="1" smtClean="0">
                <a:latin typeface="Courier New" panose="02070309020205020404" pitchFamily="49" charset="0"/>
                <a:cs typeface="Courier New" panose="02070309020205020404" pitchFamily="49" charset="0"/>
              </a:rPr>
              <a:t>df</a:t>
            </a:r>
            <a:r>
              <a:rPr lang="en-IN" sz="1800" dirty="0" smtClean="0">
                <a:latin typeface="Courier New" panose="02070309020205020404" pitchFamily="49" charset="0"/>
                <a:cs typeface="Courier New" panose="02070309020205020404" pitchFamily="49" charset="0"/>
              </a:rPr>
              <a:t> = </a:t>
            </a:r>
            <a:r>
              <a:rPr lang="en-IN" sz="1800" dirty="0" err="1" smtClean="0">
                <a:latin typeface="Courier New" panose="02070309020205020404" pitchFamily="49" charset="0"/>
                <a:cs typeface="Courier New" panose="02070309020205020404" pitchFamily="49" charset="0"/>
              </a:rPr>
              <a:t>pd.DataFrame</a:t>
            </a:r>
            <a:r>
              <a:rPr lang="en-IN" sz="1800" dirty="0" smtClean="0">
                <a:latin typeface="Courier New" panose="02070309020205020404" pitchFamily="49" charset="0"/>
                <a:cs typeface="Courier New" panose="02070309020205020404" pitchFamily="49" charset="0"/>
              </a:rPr>
              <a:t>({    '</a:t>
            </a:r>
            <a:r>
              <a:rPr lang="en-IN" sz="1800" dirty="0" err="1" smtClean="0">
                <a:latin typeface="Courier New" panose="02070309020205020404" pitchFamily="49" charset="0"/>
                <a:cs typeface="Courier New" panose="02070309020205020404" pitchFamily="49" charset="0"/>
              </a:rPr>
              <a:t>CustomerID</a:t>
            </a:r>
            <a:r>
              <a:rPr lang="en-IN" sz="1800" dirty="0" smtClean="0">
                <a:latin typeface="Courier New" panose="02070309020205020404" pitchFamily="49" charset="0"/>
                <a:cs typeface="Courier New" panose="02070309020205020404" pitchFamily="49" charset="0"/>
              </a:rPr>
              <a:t>': [1, 2, 3],    </a:t>
            </a:r>
          </a:p>
          <a:p>
            <a:pPr marL="457200" lvl="1" indent="0">
              <a:buNone/>
            </a:pPr>
            <a:r>
              <a:rPr lang="en-IN" sz="1800" dirty="0" smtClean="0">
                <a:latin typeface="Courier New" panose="02070309020205020404" pitchFamily="49" charset="0"/>
                <a:cs typeface="Courier New" panose="02070309020205020404" pitchFamily="49" charset="0"/>
              </a:rPr>
              <a:t>'</a:t>
            </a:r>
            <a:r>
              <a:rPr lang="en-IN" sz="1800" dirty="0" err="1" smtClean="0">
                <a:latin typeface="Courier New" panose="02070309020205020404" pitchFamily="49" charset="0"/>
                <a:cs typeface="Courier New" panose="02070309020205020404" pitchFamily="49" charset="0"/>
              </a:rPr>
              <a:t>DateOfBirth</a:t>
            </a:r>
            <a:r>
              <a:rPr lang="en-IN" sz="1800" dirty="0" smtClean="0">
                <a:latin typeface="Courier New" panose="02070309020205020404" pitchFamily="49" charset="0"/>
                <a:cs typeface="Courier New" panose="02070309020205020404" pitchFamily="49" charset="0"/>
              </a:rPr>
              <a:t>': ['1990-01-01', '1985-05-15', '2000-11-30']})</a:t>
            </a:r>
          </a:p>
          <a:p>
            <a:pPr marL="457200" lvl="1" indent="0">
              <a:buNone/>
            </a:pPr>
            <a:r>
              <a:rPr lang="en-IN" sz="1800" dirty="0">
                <a:latin typeface="Courier New" panose="02070309020205020404" pitchFamily="49" charset="0"/>
                <a:cs typeface="Courier New" panose="02070309020205020404" pitchFamily="49" charset="0"/>
              </a:rPr>
              <a:t> </a:t>
            </a:r>
            <a:r>
              <a:rPr lang="en-IN" sz="1800" dirty="0" smtClean="0">
                <a:latin typeface="Courier New" panose="02070309020205020404" pitchFamily="49" charset="0"/>
                <a:cs typeface="Courier New" panose="02070309020205020404" pitchFamily="49" charset="0"/>
              </a:rPr>
              <a:t># Convert '</a:t>
            </a:r>
            <a:r>
              <a:rPr lang="en-IN" sz="1800" dirty="0" err="1" smtClean="0">
                <a:latin typeface="Courier New" panose="02070309020205020404" pitchFamily="49" charset="0"/>
                <a:cs typeface="Courier New" panose="02070309020205020404" pitchFamily="49" charset="0"/>
              </a:rPr>
              <a:t>DateOfBirth</a:t>
            </a:r>
            <a:r>
              <a:rPr lang="en-IN" sz="1800" dirty="0" smtClean="0">
                <a:latin typeface="Courier New" panose="02070309020205020404" pitchFamily="49" charset="0"/>
                <a:cs typeface="Courier New" panose="02070309020205020404" pitchFamily="49" charset="0"/>
              </a:rPr>
              <a:t>' to </a:t>
            </a:r>
            <a:r>
              <a:rPr lang="en-IN" sz="1800" dirty="0" err="1" smtClean="0">
                <a:latin typeface="Courier New" panose="02070309020205020404" pitchFamily="49" charset="0"/>
                <a:cs typeface="Courier New" panose="02070309020205020404" pitchFamily="49" charset="0"/>
              </a:rPr>
              <a:t>datetime</a:t>
            </a:r>
            <a:r>
              <a:rPr lang="en-IN" sz="1800" dirty="0" smtClean="0">
                <a:latin typeface="Courier New" panose="02070309020205020404" pitchFamily="49" charset="0"/>
                <a:cs typeface="Courier New" panose="02070309020205020404" pitchFamily="49" charset="0"/>
              </a:rPr>
              <a:t> type</a:t>
            </a:r>
          </a:p>
          <a:p>
            <a:pPr marL="457200" lvl="1" indent="0">
              <a:buNone/>
            </a:pPr>
            <a:r>
              <a:rPr lang="en-IN" sz="1800" dirty="0" err="1" smtClean="0">
                <a:latin typeface="Courier New" panose="02070309020205020404" pitchFamily="49" charset="0"/>
                <a:cs typeface="Courier New" panose="02070309020205020404" pitchFamily="49" charset="0"/>
              </a:rPr>
              <a:t>df</a:t>
            </a:r>
            <a:r>
              <a:rPr lang="en-IN" sz="1800" dirty="0" smtClean="0">
                <a:latin typeface="Courier New" panose="02070309020205020404" pitchFamily="49" charset="0"/>
                <a:cs typeface="Courier New" panose="02070309020205020404" pitchFamily="49" charset="0"/>
              </a:rPr>
              <a:t>['</a:t>
            </a:r>
            <a:r>
              <a:rPr lang="en-IN" sz="1800" dirty="0" err="1" smtClean="0">
                <a:latin typeface="Courier New" panose="02070309020205020404" pitchFamily="49" charset="0"/>
                <a:cs typeface="Courier New" panose="02070309020205020404" pitchFamily="49" charset="0"/>
              </a:rPr>
              <a:t>DateOfBirth</a:t>
            </a:r>
            <a:r>
              <a:rPr lang="en-IN" sz="1800" dirty="0" smtClean="0">
                <a:latin typeface="Courier New" panose="02070309020205020404" pitchFamily="49" charset="0"/>
                <a:cs typeface="Courier New" panose="02070309020205020404" pitchFamily="49" charset="0"/>
              </a:rPr>
              <a:t>'] = </a:t>
            </a:r>
            <a:r>
              <a:rPr lang="en-IN" sz="1800" dirty="0" err="1" smtClean="0">
                <a:latin typeface="Courier New" panose="02070309020205020404" pitchFamily="49" charset="0"/>
                <a:cs typeface="Courier New" panose="02070309020205020404" pitchFamily="49" charset="0"/>
              </a:rPr>
              <a:t>pd.to_datetime</a:t>
            </a:r>
            <a:r>
              <a:rPr lang="en-IN" sz="1800" dirty="0" smtClean="0">
                <a:latin typeface="Courier New" panose="02070309020205020404" pitchFamily="49" charset="0"/>
                <a:cs typeface="Courier New" panose="02070309020205020404" pitchFamily="49" charset="0"/>
              </a:rPr>
              <a:t>(</a:t>
            </a:r>
            <a:r>
              <a:rPr lang="en-IN" sz="1800" dirty="0" err="1" smtClean="0">
                <a:latin typeface="Courier New" panose="02070309020205020404" pitchFamily="49" charset="0"/>
                <a:cs typeface="Courier New" panose="02070309020205020404" pitchFamily="49" charset="0"/>
              </a:rPr>
              <a:t>df</a:t>
            </a:r>
            <a:r>
              <a:rPr lang="en-IN" sz="1800" dirty="0" smtClean="0">
                <a:latin typeface="Courier New" panose="02070309020205020404" pitchFamily="49" charset="0"/>
                <a:cs typeface="Courier New" panose="02070309020205020404" pitchFamily="49" charset="0"/>
              </a:rPr>
              <a:t>['</a:t>
            </a:r>
            <a:r>
              <a:rPr lang="en-IN" sz="1800" dirty="0" err="1" smtClean="0">
                <a:latin typeface="Courier New" panose="02070309020205020404" pitchFamily="49" charset="0"/>
                <a:cs typeface="Courier New" panose="02070309020205020404" pitchFamily="49" charset="0"/>
              </a:rPr>
              <a:t>DateOfBirth</a:t>
            </a:r>
            <a:r>
              <a:rPr lang="en-IN" sz="1800" dirty="0" smtClean="0">
                <a:latin typeface="Courier New" panose="02070309020205020404" pitchFamily="49" charset="0"/>
                <a:cs typeface="Courier New" panose="02070309020205020404" pitchFamily="49" charset="0"/>
              </a:rPr>
              <a:t>'])</a:t>
            </a:r>
          </a:p>
          <a:p>
            <a:pPr marL="457200" lvl="1" indent="0">
              <a:buNone/>
            </a:pPr>
            <a:r>
              <a:rPr lang="en-IN" sz="1800" dirty="0" smtClean="0">
                <a:latin typeface="Courier New" panose="02070309020205020404" pitchFamily="49" charset="0"/>
                <a:cs typeface="Courier New" panose="02070309020205020404" pitchFamily="49" charset="0"/>
              </a:rPr>
              <a:t>print(</a:t>
            </a:r>
            <a:r>
              <a:rPr lang="en-IN" sz="1800" dirty="0" err="1" smtClean="0">
                <a:latin typeface="Courier New" panose="02070309020205020404" pitchFamily="49" charset="0"/>
                <a:cs typeface="Courier New" panose="02070309020205020404" pitchFamily="49" charset="0"/>
              </a:rPr>
              <a:t>df</a:t>
            </a:r>
            <a:r>
              <a:rPr lang="en-IN" sz="1800" dirty="0" smtClean="0">
                <a:latin typeface="Courier New" panose="02070309020205020404" pitchFamily="49" charset="0"/>
                <a:cs typeface="Courier New" panose="02070309020205020404" pitchFamily="49" charset="0"/>
              </a:rPr>
              <a:t>)</a:t>
            </a:r>
            <a:endParaRPr lang="en-IN" sz="1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94924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622"/>
            <a:ext cx="10515600" cy="1325563"/>
          </a:xfrm>
        </p:spPr>
        <p:txBody>
          <a:bodyPr/>
          <a:lstStyle/>
          <a:p>
            <a:r>
              <a:rPr lang="en-IN" u="sng" dirty="0" smtClean="0"/>
              <a:t>Data Pre-processing</a:t>
            </a:r>
            <a:endParaRPr lang="en-IN" u="sng" dirty="0"/>
          </a:p>
        </p:txBody>
      </p:sp>
      <p:sp>
        <p:nvSpPr>
          <p:cNvPr id="3" name="Content Placeholder 2"/>
          <p:cNvSpPr>
            <a:spLocks noGrp="1"/>
          </p:cNvSpPr>
          <p:nvPr>
            <p:ph idx="1"/>
          </p:nvPr>
        </p:nvSpPr>
        <p:spPr/>
        <p:txBody>
          <a:bodyPr>
            <a:normAutofit/>
          </a:bodyPr>
          <a:lstStyle/>
          <a:p>
            <a:r>
              <a:rPr lang="en-US" sz="2000" dirty="0" smtClean="0"/>
              <a:t>Once the data is cleaned, the next step is pre-processing. This step is about transforming data into a format or structure that is suitable for analysis or modeling. Pre-processing can include feature scaling, encoding categorical variables, and feature engineering.</a:t>
            </a:r>
          </a:p>
          <a:p>
            <a:r>
              <a:rPr lang="en-US" sz="2000" dirty="0" smtClean="0"/>
              <a:t>Feature scaling is important when features have different units or ranges. Some machine learning algorithms (e.g., KNN, SVM, or gradient descent-based algorithms) are sensitive to the scale of the data.</a:t>
            </a:r>
          </a:p>
          <a:p>
            <a:r>
              <a:rPr lang="en-IN" sz="2000" dirty="0" smtClean="0"/>
              <a:t>Example: </a:t>
            </a:r>
            <a:r>
              <a:rPr lang="en-US" altLang="en-US" sz="2000" dirty="0" smtClean="0"/>
              <a:t>You </a:t>
            </a:r>
            <a:r>
              <a:rPr lang="en-US" altLang="en-US" sz="2000" dirty="0"/>
              <a:t>have two features: Age (ranging from 18 to 100) and Income (ranging from 30,000 to 200,000) </a:t>
            </a:r>
          </a:p>
          <a:p>
            <a:r>
              <a:rPr lang="en-US" sz="2000" dirty="0" smtClean="0"/>
              <a:t>You can use standardization (scaling features to have mean 0 and standard deviation 1) or normalization (scaling features to a range, usually 0 to 1)</a:t>
            </a:r>
            <a:endParaRPr lang="en-IN" sz="2000" dirty="0" smtClean="0"/>
          </a:p>
          <a:p>
            <a:endParaRPr lang="en-IN" sz="2000" dirty="0" smtClean="0"/>
          </a:p>
          <a:p>
            <a:endParaRPr lang="en-IN" sz="2000" dirty="0"/>
          </a:p>
        </p:txBody>
      </p:sp>
    </p:spTree>
    <p:extLst>
      <p:ext uri="{BB962C8B-B14F-4D97-AF65-F5344CB8AC3E}">
        <p14:creationId xmlns:p14="http://schemas.microsoft.com/office/powerpoint/2010/main" val="1401916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622"/>
            <a:ext cx="10515600" cy="1325563"/>
          </a:xfrm>
        </p:spPr>
        <p:txBody>
          <a:bodyPr/>
          <a:lstStyle/>
          <a:p>
            <a:r>
              <a:rPr lang="en-IN" u="sng" dirty="0" smtClean="0"/>
              <a:t>Data Pre-processing</a:t>
            </a:r>
            <a:endParaRPr lang="en-IN" u="sng" dirty="0"/>
          </a:p>
        </p:txBody>
      </p:sp>
      <p:sp>
        <p:nvSpPr>
          <p:cNvPr id="3" name="Content Placeholder 2"/>
          <p:cNvSpPr>
            <a:spLocks noGrp="1"/>
          </p:cNvSpPr>
          <p:nvPr>
            <p:ph idx="1"/>
          </p:nvPr>
        </p:nvSpPr>
        <p:spPr/>
        <p:txBody>
          <a:bodyPr>
            <a:normAutofit/>
          </a:bodyPr>
          <a:lstStyle/>
          <a:p>
            <a:r>
              <a:rPr lang="en-IN" sz="2000" b="1" i="1" dirty="0" smtClean="0"/>
              <a:t>Encoding Categorical Variables:</a:t>
            </a:r>
            <a:r>
              <a:rPr lang="en-US" sz="2000" dirty="0" smtClean="0"/>
              <a:t>Many machine learning algorithms require numerical input, so categorical variables need to be encoded. Common methods include </a:t>
            </a:r>
            <a:r>
              <a:rPr lang="en-US" sz="2000" b="1" dirty="0" smtClean="0"/>
              <a:t>one-hot encoding</a:t>
            </a:r>
            <a:r>
              <a:rPr lang="en-US" sz="2000" dirty="0" smtClean="0"/>
              <a:t> and </a:t>
            </a:r>
            <a:r>
              <a:rPr lang="en-US" sz="2000" b="1" dirty="0" smtClean="0"/>
              <a:t>label encoding</a:t>
            </a:r>
            <a:r>
              <a:rPr lang="en-US" sz="2000" dirty="0" smtClean="0"/>
              <a:t>.</a:t>
            </a:r>
            <a:endParaRPr lang="en-IN" sz="2000" dirty="0" smtClean="0"/>
          </a:p>
          <a:p>
            <a:r>
              <a:rPr lang="en-IN" sz="2000" dirty="0" smtClean="0"/>
              <a:t>Example:</a:t>
            </a:r>
            <a:r>
              <a:rPr lang="en-US" sz="2000" dirty="0" smtClean="0"/>
              <a:t>Suppose you have a "Gender" column with values "Male" and "Female". You can encode this using one-hot encoding</a:t>
            </a:r>
          </a:p>
          <a:p>
            <a:pPr marL="457200" lvl="1" indent="0">
              <a:buNone/>
            </a:pPr>
            <a:r>
              <a:rPr lang="en-IN" sz="1600" dirty="0" smtClean="0">
                <a:latin typeface="Courier New" panose="02070309020205020404" pitchFamily="49" charset="0"/>
                <a:cs typeface="Courier New" panose="02070309020205020404" pitchFamily="49" charset="0"/>
              </a:rPr>
              <a:t># Example dataset</a:t>
            </a:r>
          </a:p>
          <a:p>
            <a:pPr marL="457200" lvl="1" indent="0">
              <a:buNone/>
            </a:pPr>
            <a:r>
              <a:rPr lang="en-IN" sz="1600" dirty="0" err="1" smtClean="0">
                <a:latin typeface="Courier New" panose="02070309020205020404" pitchFamily="49" charset="0"/>
                <a:cs typeface="Courier New" panose="02070309020205020404" pitchFamily="49" charset="0"/>
              </a:rPr>
              <a:t>df</a:t>
            </a:r>
            <a:r>
              <a:rPr lang="en-IN" sz="1600" dirty="0" smtClean="0">
                <a:latin typeface="Courier New" panose="02070309020205020404" pitchFamily="49" charset="0"/>
                <a:cs typeface="Courier New" panose="02070309020205020404" pitchFamily="49" charset="0"/>
              </a:rPr>
              <a:t> = </a:t>
            </a:r>
            <a:r>
              <a:rPr lang="en-IN" sz="1600" dirty="0" err="1" smtClean="0">
                <a:latin typeface="Courier New" panose="02070309020205020404" pitchFamily="49" charset="0"/>
                <a:cs typeface="Courier New" panose="02070309020205020404" pitchFamily="49" charset="0"/>
              </a:rPr>
              <a:t>pd.DataFrame</a:t>
            </a:r>
            <a:r>
              <a:rPr lang="en-IN" sz="1600" dirty="0" smtClean="0">
                <a:latin typeface="Courier New" panose="02070309020205020404" pitchFamily="49" charset="0"/>
                <a:cs typeface="Courier New" panose="02070309020205020404" pitchFamily="49" charset="0"/>
              </a:rPr>
              <a:t>({'</a:t>
            </a:r>
            <a:r>
              <a:rPr lang="en-IN" sz="1600" dirty="0" err="1" smtClean="0">
                <a:latin typeface="Courier New" panose="02070309020205020404" pitchFamily="49" charset="0"/>
                <a:cs typeface="Courier New" panose="02070309020205020404" pitchFamily="49" charset="0"/>
              </a:rPr>
              <a:t>CustomerID</a:t>
            </a:r>
            <a:r>
              <a:rPr lang="en-IN" sz="1600" dirty="0" smtClean="0">
                <a:latin typeface="Courier New" panose="02070309020205020404" pitchFamily="49" charset="0"/>
                <a:cs typeface="Courier New" panose="02070309020205020404" pitchFamily="49" charset="0"/>
              </a:rPr>
              <a:t>': [1, 2, 3],    </a:t>
            </a:r>
          </a:p>
          <a:p>
            <a:pPr marL="457200" lvl="1" indent="0">
              <a:buNone/>
            </a:pPr>
            <a:r>
              <a:rPr lang="en-IN" sz="1600" dirty="0" smtClean="0">
                <a:latin typeface="Courier New" panose="02070309020205020404" pitchFamily="49" charset="0"/>
                <a:cs typeface="Courier New" panose="02070309020205020404" pitchFamily="49" charset="0"/>
              </a:rPr>
              <a:t>'Gender': ['Male', 'Female', 'Female']})</a:t>
            </a:r>
          </a:p>
          <a:p>
            <a:pPr marL="457200" lvl="1" indent="0">
              <a:buNone/>
            </a:pPr>
            <a:r>
              <a:rPr lang="en-IN" sz="1600" dirty="0" smtClean="0">
                <a:latin typeface="Courier New" panose="02070309020205020404" pitchFamily="49" charset="0"/>
                <a:cs typeface="Courier New" panose="02070309020205020404" pitchFamily="49" charset="0"/>
              </a:rPr>
              <a:t># One-hot encoding the 'Gender' column</a:t>
            </a:r>
          </a:p>
          <a:p>
            <a:pPr marL="457200" lvl="1" indent="0">
              <a:buNone/>
            </a:pPr>
            <a:r>
              <a:rPr lang="en-IN" sz="1600" dirty="0" err="1" smtClean="0">
                <a:latin typeface="Courier New" panose="02070309020205020404" pitchFamily="49" charset="0"/>
                <a:cs typeface="Courier New" panose="02070309020205020404" pitchFamily="49" charset="0"/>
              </a:rPr>
              <a:t>df_encoded</a:t>
            </a:r>
            <a:r>
              <a:rPr lang="en-IN" sz="1600" dirty="0" smtClean="0">
                <a:latin typeface="Courier New" panose="02070309020205020404" pitchFamily="49" charset="0"/>
                <a:cs typeface="Courier New" panose="02070309020205020404" pitchFamily="49" charset="0"/>
              </a:rPr>
              <a:t> = </a:t>
            </a:r>
            <a:r>
              <a:rPr lang="en-IN" sz="1600" dirty="0" err="1" smtClean="0">
                <a:latin typeface="Courier New" panose="02070309020205020404" pitchFamily="49" charset="0"/>
                <a:cs typeface="Courier New" panose="02070309020205020404" pitchFamily="49" charset="0"/>
              </a:rPr>
              <a:t>pd.get_dummies</a:t>
            </a:r>
            <a:r>
              <a:rPr lang="en-IN" sz="1600" dirty="0" smtClean="0">
                <a:latin typeface="Courier New" panose="02070309020205020404" pitchFamily="49" charset="0"/>
                <a:cs typeface="Courier New" panose="02070309020205020404" pitchFamily="49" charset="0"/>
              </a:rPr>
              <a:t>(</a:t>
            </a:r>
            <a:r>
              <a:rPr lang="en-IN" sz="1600" dirty="0" err="1" smtClean="0">
                <a:latin typeface="Courier New" panose="02070309020205020404" pitchFamily="49" charset="0"/>
                <a:cs typeface="Courier New" panose="02070309020205020404" pitchFamily="49" charset="0"/>
              </a:rPr>
              <a:t>df</a:t>
            </a:r>
            <a:r>
              <a:rPr lang="en-IN" sz="1600" dirty="0" smtClean="0">
                <a:latin typeface="Courier New" panose="02070309020205020404" pitchFamily="49" charset="0"/>
                <a:cs typeface="Courier New" panose="02070309020205020404" pitchFamily="49" charset="0"/>
              </a:rPr>
              <a:t>, columns=['Gender'], </a:t>
            </a:r>
            <a:r>
              <a:rPr lang="en-IN" sz="1600" dirty="0" err="1" smtClean="0">
                <a:latin typeface="Courier New" panose="02070309020205020404" pitchFamily="49" charset="0"/>
                <a:cs typeface="Courier New" panose="02070309020205020404" pitchFamily="49" charset="0"/>
              </a:rPr>
              <a:t>drop_first</a:t>
            </a:r>
            <a:r>
              <a:rPr lang="en-IN" sz="1600" dirty="0" smtClean="0">
                <a:latin typeface="Courier New" panose="02070309020205020404" pitchFamily="49" charset="0"/>
                <a:cs typeface="Courier New" panose="02070309020205020404" pitchFamily="49" charset="0"/>
              </a:rPr>
              <a:t>=True)</a:t>
            </a:r>
          </a:p>
          <a:p>
            <a:pPr marL="457200" lvl="1" indent="0">
              <a:buNone/>
            </a:pPr>
            <a:r>
              <a:rPr lang="en-IN" sz="1600" dirty="0" smtClean="0">
                <a:latin typeface="Courier New" panose="02070309020205020404" pitchFamily="49" charset="0"/>
                <a:cs typeface="Courier New" panose="02070309020205020404" pitchFamily="49" charset="0"/>
              </a:rPr>
              <a:t>print(</a:t>
            </a:r>
            <a:r>
              <a:rPr lang="en-IN" sz="1600" dirty="0" err="1" smtClean="0">
                <a:latin typeface="Courier New" panose="02070309020205020404" pitchFamily="49" charset="0"/>
                <a:cs typeface="Courier New" panose="02070309020205020404" pitchFamily="49" charset="0"/>
              </a:rPr>
              <a:t>df_encoded</a:t>
            </a:r>
            <a:r>
              <a:rPr lang="en-IN" sz="1600" dirty="0" smtClean="0">
                <a:latin typeface="Courier New" panose="02070309020205020404" pitchFamily="49" charset="0"/>
                <a:cs typeface="Courier New" panose="02070309020205020404" pitchFamily="49" charset="0"/>
              </a:rPr>
              <a:t>)</a:t>
            </a:r>
            <a:endParaRPr lang="en-IN"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1843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Processing in Data Science</a:t>
            </a:r>
          </a:p>
        </p:txBody>
      </p:sp>
      <p:sp>
        <p:nvSpPr>
          <p:cNvPr id="3" name="Content Placeholder 2"/>
          <p:cNvSpPr>
            <a:spLocks noGrp="1"/>
          </p:cNvSpPr>
          <p:nvPr>
            <p:ph idx="1"/>
          </p:nvPr>
        </p:nvSpPr>
        <p:spPr/>
        <p:txBody>
          <a:bodyPr/>
          <a:lstStyle/>
          <a:p>
            <a:r>
              <a:rPr lang="en-US" b="1" dirty="0"/>
              <a:t>Processing in Data Science</a:t>
            </a:r>
            <a:r>
              <a:rPr lang="en-US" dirty="0"/>
              <a:t> refers to the steps involved in cleaning, transforming, and preparing raw data for analysis and modeling. It ensures that the data is accurate, consistent, and suitable for </a:t>
            </a:r>
            <a:r>
              <a:rPr lang="en-US" dirty="0" smtClean="0"/>
              <a:t>extracting </a:t>
            </a:r>
            <a:r>
              <a:rPr lang="en-US" dirty="0"/>
              <a:t>insights</a:t>
            </a:r>
            <a:endParaRPr lang="en-IN" dirty="0"/>
          </a:p>
        </p:txBody>
      </p:sp>
    </p:spTree>
    <p:extLst>
      <p:ext uri="{BB962C8B-B14F-4D97-AF65-F5344CB8AC3E}">
        <p14:creationId xmlns:p14="http://schemas.microsoft.com/office/powerpoint/2010/main" val="3873126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4096</Words>
  <Application>Microsoft Office PowerPoint</Application>
  <PresentationFormat>Widescreen</PresentationFormat>
  <Paragraphs>418</Paragraphs>
  <Slides>51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Calibri</vt:lpstr>
      <vt:lpstr>Calibri Light</vt:lpstr>
      <vt:lpstr>Courier New</vt:lpstr>
      <vt:lpstr>Times New Roman</vt:lpstr>
      <vt:lpstr>Office Theme</vt:lpstr>
      <vt:lpstr>Analysis</vt:lpstr>
      <vt:lpstr>Introduction</vt:lpstr>
      <vt:lpstr>Analysis</vt:lpstr>
      <vt:lpstr>Analysis</vt:lpstr>
      <vt:lpstr>Cont..</vt:lpstr>
      <vt:lpstr>Cont..</vt:lpstr>
      <vt:lpstr>Data Pre-processing</vt:lpstr>
      <vt:lpstr>Data Pre-processing</vt:lpstr>
      <vt:lpstr>Processing in Data Science</vt:lpstr>
      <vt:lpstr>Stages of Data Processing in Data Science</vt:lpstr>
      <vt:lpstr>Analysis</vt:lpstr>
      <vt:lpstr>Exploratory Data Analysis</vt:lpstr>
      <vt:lpstr>Main key steps of EDA</vt:lpstr>
      <vt:lpstr>Main key steps of EDA</vt:lpstr>
      <vt:lpstr>Statistical analysis</vt:lpstr>
      <vt:lpstr>Statistical analysis</vt:lpstr>
      <vt:lpstr>Statistical analysis</vt:lpstr>
      <vt:lpstr>Descriptive Statistics:</vt:lpstr>
      <vt:lpstr>PowerPoint Presentation</vt:lpstr>
      <vt:lpstr>PowerPoint Presentation</vt:lpstr>
      <vt:lpstr>Inferential statistics</vt:lpstr>
      <vt:lpstr>Cont.</vt:lpstr>
      <vt:lpstr>Regression Analysis</vt:lpstr>
      <vt:lpstr>Cont..</vt:lpstr>
      <vt:lpstr>PowerPoint Presentation</vt:lpstr>
      <vt:lpstr>PowerPoint Presentation</vt:lpstr>
      <vt:lpstr>PowerPoint Presentation</vt:lpstr>
      <vt:lpstr>ANOVA</vt:lpstr>
      <vt:lpstr>ANOVA</vt:lpstr>
      <vt:lpstr>Example of One-Way ANOVA</vt:lpstr>
      <vt:lpstr>PowerPoint Presentation</vt:lpstr>
      <vt:lpstr>PowerPoint Presentation</vt:lpstr>
      <vt:lpstr>PowerPoint Presentation</vt:lpstr>
      <vt:lpstr>PowerPoint Presentation</vt:lpstr>
      <vt:lpstr>Chi-square Test</vt:lpstr>
      <vt:lpstr>PowerPoint Presentation</vt:lpstr>
      <vt:lpstr>PowerPoint Presentation</vt:lpstr>
      <vt:lpstr>Time Series Analysis in Data Science</vt:lpstr>
      <vt:lpstr>Time Series Analysis in Data Science</vt:lpstr>
      <vt:lpstr>Types of Time Series Models</vt:lpstr>
      <vt:lpstr>PowerPoint Presentation</vt:lpstr>
      <vt:lpstr>Applications of Time Series Analysis </vt:lpstr>
      <vt:lpstr>What is Correlation?  </vt:lpstr>
      <vt:lpstr>What is Correlation?  </vt:lpstr>
      <vt:lpstr>Sample Data: Hours Studied vs. Exam Score</vt:lpstr>
      <vt:lpstr>Types of Correlation Methods in Data Science</vt:lpstr>
      <vt:lpstr>Cont..</vt:lpstr>
      <vt:lpstr>Applications of Correlation in Data Science </vt:lpstr>
      <vt:lpstr>Predictive Modeling (Optional)</vt:lpstr>
      <vt:lpstr>Analysis</vt:lpstr>
      <vt:lpstr>Analysis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and Reporting</dc:title>
  <dc:creator>cse</dc:creator>
  <cp:lastModifiedBy>cse</cp:lastModifiedBy>
  <cp:revision>37</cp:revision>
  <dcterms:created xsi:type="dcterms:W3CDTF">2025-01-25T07:13:31Z</dcterms:created>
  <dcterms:modified xsi:type="dcterms:W3CDTF">2025-02-06T05:34:00Z</dcterms:modified>
</cp:coreProperties>
</file>