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5" r:id="rId5"/>
    <p:sldId id="258" r:id="rId6"/>
    <p:sldId id="268" r:id="rId7"/>
    <p:sldId id="266" r:id="rId8"/>
    <p:sldId id="259" r:id="rId9"/>
    <p:sldId id="260" r:id="rId10"/>
    <p:sldId id="272" r:id="rId11"/>
    <p:sldId id="261" r:id="rId12"/>
    <p:sldId id="269" r:id="rId13"/>
    <p:sldId id="262" r:id="rId14"/>
    <p:sldId id="263" r:id="rId15"/>
    <p:sldId id="270" r:id="rId16"/>
    <p:sldId id="264"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4" d="100"/>
          <a:sy n="64" d="100"/>
        </p:scale>
        <p:origin x="680"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97155-79B4-13F0-CB15-E04618C425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B376F2C-29F2-576C-CF5E-3ED1B319C1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6CDA6F3-EF87-C8AB-6FD1-932BD287409E}"/>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AFF0F258-1C66-A7F9-21C6-DAF69BC230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3A62CE-1DE2-A6FF-E110-CC836E4699C6}"/>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174512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B97DB-477F-EABF-26FA-336B585B47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60E1C54-A8BB-C57C-AE83-C1F9B20EE7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D7B84B0-5AC7-520A-A63E-5AA943ABF5EF}"/>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B6E974D2-D892-1776-FC05-47F7865B59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33D12D-832D-6288-3D02-E7B7A81C02EC}"/>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731661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B79599-47BE-DB61-40DF-CC85EAE038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FAE9D1E-0CA4-17CB-6E2E-E17B40EB38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2569D5D-DAA0-166E-82BC-BEBD40AB7D06}"/>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4F1F3008-B8C9-7247-B912-6D477A00FB3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277A12-5A8B-B328-C96A-5656F68A41A0}"/>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336555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665B8-361B-78DB-5E3D-D6DE5566AC4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4634959-D131-55B2-AD7D-43ED6EDF2E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C6103B4-4751-0530-E10E-08E3EF54D8B3}"/>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4F0222F5-BADC-E201-CDE0-C4131BE341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74813F7-0B2B-EC96-F650-398372C6300E}"/>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22173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3F3BF-9234-F23C-C17F-C043A19A70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28D458A-4019-A01A-2114-A0ECF54614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A2A52C-BDBC-AD24-1405-AD68F9E5D383}"/>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91796479-C0D5-330B-6008-5937AA41B8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EDE5700-5008-821F-D100-7CE4A00B3059}"/>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1950360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3E4D7-4C72-F2A5-6577-D6108CC4EA5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9E1E269-92DB-9F77-FA66-7D013C03E2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1884E4F-72A0-B174-75BD-460C0F9C1E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6B466CF-BED8-78F9-AFAF-7A4A1E69EC91}"/>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6" name="Footer Placeholder 5">
            <a:extLst>
              <a:ext uri="{FF2B5EF4-FFF2-40B4-BE49-F238E27FC236}">
                <a16:creationId xmlns:a16="http://schemas.microsoft.com/office/drawing/2014/main" id="{A6712A9F-BADB-4149-C06E-CE728FD0284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39A6D0-CFA5-DBA6-74CF-D6CEB344B236}"/>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401521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34640-F4D4-5331-59A1-F21FBBF22C2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D6A581E-FE48-182D-CA24-03E872ACF9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8EACCF-D3A0-DAD1-F046-E8546C5689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D0B828F-831F-BFB4-82BB-5C4FE51999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F1A910-1024-196A-DF05-FBE5FCA86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1F22B0A-3FEC-A922-0F7C-76385B9918A3}"/>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8" name="Footer Placeholder 7">
            <a:extLst>
              <a:ext uri="{FF2B5EF4-FFF2-40B4-BE49-F238E27FC236}">
                <a16:creationId xmlns:a16="http://schemas.microsoft.com/office/drawing/2014/main" id="{6E8DCC58-756F-6902-7005-E742BA39D07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286B458-2A6E-A119-CDEE-ED7BD2961D0F}"/>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475153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CF03-0111-DD7C-569A-6D38B32C7DD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2DD96CA-F687-9952-8977-F69EF7B6FFF0}"/>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4" name="Footer Placeholder 3">
            <a:extLst>
              <a:ext uri="{FF2B5EF4-FFF2-40B4-BE49-F238E27FC236}">
                <a16:creationId xmlns:a16="http://schemas.microsoft.com/office/drawing/2014/main" id="{CB276950-A835-CF4D-6D1A-24E061E2DA3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004E044-1648-6191-0CF3-162FCD33E2D3}"/>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327826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03BA3-CEA9-3BC5-9B0C-3F0C6202C3A2}"/>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3" name="Footer Placeholder 2">
            <a:extLst>
              <a:ext uri="{FF2B5EF4-FFF2-40B4-BE49-F238E27FC236}">
                <a16:creationId xmlns:a16="http://schemas.microsoft.com/office/drawing/2014/main" id="{AD945B35-6CB3-056A-8945-11D1C4903F2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74329A8-38FE-540C-1963-F183B4DF4289}"/>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345271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FED5B-BC5A-6695-95EB-A83C0CB21B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481148D-2CE0-3203-800B-46B84CCE1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12275EA-F5B0-342C-02C6-34FD19885B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F4DC31-BF42-F46B-5AFB-3F90F006E337}"/>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6" name="Footer Placeholder 5">
            <a:extLst>
              <a:ext uri="{FF2B5EF4-FFF2-40B4-BE49-F238E27FC236}">
                <a16:creationId xmlns:a16="http://schemas.microsoft.com/office/drawing/2014/main" id="{D4055333-F09B-6268-B25E-60FB45ED38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D3E2290-4CCF-6BEE-52EB-F9FD61A1CF44}"/>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3533027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F25EF-A235-FF09-2EB7-00D464A530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887A58B-5D4C-C31D-C0FD-821E4A8C3A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44BDE3D-E435-711E-EF36-3BE875D226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4185DD-F175-90EE-4612-1E5D2DA4D3C2}"/>
              </a:ext>
            </a:extLst>
          </p:cNvPr>
          <p:cNvSpPr>
            <a:spLocks noGrp="1"/>
          </p:cNvSpPr>
          <p:nvPr>
            <p:ph type="dt" sz="half" idx="10"/>
          </p:nvPr>
        </p:nvSpPr>
        <p:spPr/>
        <p:txBody>
          <a:bodyPr/>
          <a:lstStyle/>
          <a:p>
            <a:fld id="{B56FE810-B221-432B-80AE-D7FDE2BB227A}" type="datetimeFigureOut">
              <a:rPr lang="en-IN" smtClean="0"/>
              <a:t>23-01-2025</a:t>
            </a:fld>
            <a:endParaRPr lang="en-IN"/>
          </a:p>
        </p:txBody>
      </p:sp>
      <p:sp>
        <p:nvSpPr>
          <p:cNvPr id="6" name="Footer Placeholder 5">
            <a:extLst>
              <a:ext uri="{FF2B5EF4-FFF2-40B4-BE49-F238E27FC236}">
                <a16:creationId xmlns:a16="http://schemas.microsoft.com/office/drawing/2014/main" id="{D5803972-47A4-20D3-BB94-24AF718E6EB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DEE747-C551-B3D8-6D7A-A33C040DA036}"/>
              </a:ext>
            </a:extLst>
          </p:cNvPr>
          <p:cNvSpPr>
            <a:spLocks noGrp="1"/>
          </p:cNvSpPr>
          <p:nvPr>
            <p:ph type="sldNum" sz="quarter" idx="12"/>
          </p:nvPr>
        </p:nvSpPr>
        <p:spPr/>
        <p:txBody>
          <a:bodyPr/>
          <a:lstStyle/>
          <a:p>
            <a:fld id="{49DCDD38-E473-46B4-B52B-474E775CBE06}" type="slidenum">
              <a:rPr lang="en-IN" smtClean="0"/>
              <a:t>‹#›</a:t>
            </a:fld>
            <a:endParaRPr lang="en-IN"/>
          </a:p>
        </p:txBody>
      </p:sp>
    </p:spTree>
    <p:extLst>
      <p:ext uri="{BB962C8B-B14F-4D97-AF65-F5344CB8AC3E}">
        <p14:creationId xmlns:p14="http://schemas.microsoft.com/office/powerpoint/2010/main" val="4030749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5F2A7A-8A65-45FD-8448-3C3BFA44DC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D6B6814-6B14-3186-3844-8FFD684B13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E9B758E-49D3-72A7-BB0F-C391ABC0E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FE810-B221-432B-80AE-D7FDE2BB227A}" type="datetimeFigureOut">
              <a:rPr lang="en-IN" smtClean="0"/>
              <a:t>23-01-2025</a:t>
            </a:fld>
            <a:endParaRPr lang="en-IN"/>
          </a:p>
        </p:txBody>
      </p:sp>
      <p:sp>
        <p:nvSpPr>
          <p:cNvPr id="5" name="Footer Placeholder 4">
            <a:extLst>
              <a:ext uri="{FF2B5EF4-FFF2-40B4-BE49-F238E27FC236}">
                <a16:creationId xmlns:a16="http://schemas.microsoft.com/office/drawing/2014/main" id="{31B14C16-26B0-5CED-5C45-E26838505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CD62CAE-40B9-BF5B-B76C-9C37B8B1A8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CDD38-E473-46B4-B52B-474E775CBE06}" type="slidenum">
              <a:rPr lang="en-IN" smtClean="0"/>
              <a:t>‹#›</a:t>
            </a:fld>
            <a:endParaRPr lang="en-IN"/>
          </a:p>
        </p:txBody>
      </p:sp>
    </p:spTree>
    <p:extLst>
      <p:ext uri="{BB962C8B-B14F-4D97-AF65-F5344CB8AC3E}">
        <p14:creationId xmlns:p14="http://schemas.microsoft.com/office/powerpoint/2010/main" val="2755530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eeksforgeeks.org/html-parsing-and-process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10DD3-BE45-C906-42FE-538AF7A439C4}"/>
              </a:ext>
            </a:extLst>
          </p:cNvPr>
          <p:cNvSpPr>
            <a:spLocks noGrp="1"/>
          </p:cNvSpPr>
          <p:nvPr>
            <p:ph type="ctrTitle"/>
          </p:nvPr>
        </p:nvSpPr>
        <p:spPr/>
        <p:txBody>
          <a:bodyPr/>
          <a:lstStyle/>
          <a:p>
            <a:r>
              <a:rPr lang="en-IN" dirty="0"/>
              <a:t>Web Scraping</a:t>
            </a:r>
          </a:p>
        </p:txBody>
      </p:sp>
      <p:sp>
        <p:nvSpPr>
          <p:cNvPr id="3" name="Subtitle 2">
            <a:extLst>
              <a:ext uri="{FF2B5EF4-FFF2-40B4-BE49-F238E27FC236}">
                <a16:creationId xmlns:a16="http://schemas.microsoft.com/office/drawing/2014/main" id="{60A0D69B-AA5B-8A82-C6B1-F4A29399920B}"/>
              </a:ext>
            </a:extLst>
          </p:cNvPr>
          <p:cNvSpPr>
            <a:spLocks noGrp="1"/>
          </p:cNvSpPr>
          <p:nvPr>
            <p:ph type="subTitle" idx="1"/>
          </p:nvPr>
        </p:nvSpPr>
        <p:spPr/>
        <p:txBody>
          <a:bodyPr/>
          <a:lstStyle/>
          <a:p>
            <a:r>
              <a:rPr lang="en-IN" dirty="0"/>
              <a:t>Dr. Savita Sheoran</a:t>
            </a:r>
          </a:p>
        </p:txBody>
      </p:sp>
    </p:spTree>
    <p:extLst>
      <p:ext uri="{BB962C8B-B14F-4D97-AF65-F5344CB8AC3E}">
        <p14:creationId xmlns:p14="http://schemas.microsoft.com/office/powerpoint/2010/main" val="240191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3360-33FA-6DC7-F9F7-1F7449FD6430}"/>
              </a:ext>
            </a:extLst>
          </p:cNvPr>
          <p:cNvSpPr>
            <a:spLocks noGrp="1"/>
          </p:cNvSpPr>
          <p:nvPr>
            <p:ph type="title"/>
          </p:nvPr>
        </p:nvSpPr>
        <p:spPr/>
        <p:txBody>
          <a:bodyPr>
            <a:normAutofit/>
          </a:bodyPr>
          <a:lstStyle/>
          <a:p>
            <a:r>
              <a:rPr lang="en-US" b="1" dirty="0">
                <a:solidFill>
                  <a:srgbClr val="273239"/>
                </a:solidFill>
                <a:latin typeface="Nunito" pitchFamily="2" charset="0"/>
              </a:rPr>
              <a:t>Web Scraping Implementation</a:t>
            </a:r>
            <a:endParaRPr lang="en-IN" b="1" dirty="0">
              <a:solidFill>
                <a:srgbClr val="273239"/>
              </a:solidFill>
              <a:latin typeface="Nunito" pitchFamily="2" charset="0"/>
            </a:endParaRPr>
          </a:p>
        </p:txBody>
      </p:sp>
      <p:sp>
        <p:nvSpPr>
          <p:cNvPr id="3" name="Content Placeholder 2">
            <a:extLst>
              <a:ext uri="{FF2B5EF4-FFF2-40B4-BE49-F238E27FC236}">
                <a16:creationId xmlns:a16="http://schemas.microsoft.com/office/drawing/2014/main" id="{545EE5B3-933B-ACBA-170A-FF00965B6E83}"/>
              </a:ext>
            </a:extLst>
          </p:cNvPr>
          <p:cNvSpPr>
            <a:spLocks noGrp="1"/>
          </p:cNvSpPr>
          <p:nvPr>
            <p:ph idx="1"/>
          </p:nvPr>
        </p:nvSpPr>
        <p:spPr>
          <a:xfrm>
            <a:off x="838200" y="1690688"/>
            <a:ext cx="10515600" cy="4351338"/>
          </a:xfrm>
        </p:spPr>
        <p:txBody>
          <a:bodyPr/>
          <a:lstStyle/>
          <a:p>
            <a:r>
              <a:rPr lang="en-US" b="0" i="0" dirty="0">
                <a:solidFill>
                  <a:srgbClr val="333333"/>
                </a:solidFill>
                <a:effectLst/>
                <a:latin typeface="Times New Roman" panose="02020603050405020304" pitchFamily="18" charset="0"/>
                <a:cs typeface="Times New Roman" panose="02020603050405020304" pitchFamily="18" charset="0"/>
              </a:rPr>
              <a:t>Implementation of web scraping can be done via the following process</a:t>
            </a:r>
          </a:p>
          <a:p>
            <a:pPr lvl="1" algn="just"/>
            <a:r>
              <a:rPr lang="en-US" b="0" i="0" dirty="0">
                <a:solidFill>
                  <a:srgbClr val="333333"/>
                </a:solidFill>
                <a:effectLst/>
                <a:latin typeface="Times New Roman" panose="02020603050405020304" pitchFamily="18" charset="0"/>
                <a:cs typeface="Times New Roman" panose="02020603050405020304" pitchFamily="18" charset="0"/>
              </a:rPr>
              <a:t>A small piece of code is used to get information from the website called a scraper bot. The bot sends an HTTP to get a request from the website.</a:t>
            </a:r>
          </a:p>
          <a:p>
            <a:pPr lvl="1" algn="just"/>
            <a:r>
              <a:rPr lang="en-US" b="0" i="0" dirty="0">
                <a:solidFill>
                  <a:srgbClr val="333333"/>
                </a:solidFill>
                <a:effectLst/>
                <a:latin typeface="Times New Roman" panose="02020603050405020304" pitchFamily="18" charset="0"/>
                <a:cs typeface="Times New Roman" panose="02020603050405020304" pitchFamily="18" charset="0"/>
              </a:rPr>
              <a:t>When we get a response from the website, the scraper parses the HTML document for a specific data pattern.</a:t>
            </a:r>
          </a:p>
          <a:p>
            <a:pPr lvl="1" algn="just"/>
            <a:r>
              <a:rPr lang="en-US" b="0" i="0" dirty="0">
                <a:solidFill>
                  <a:srgbClr val="333333"/>
                </a:solidFill>
                <a:effectLst/>
                <a:latin typeface="Times New Roman" panose="02020603050405020304" pitchFamily="18" charset="0"/>
                <a:cs typeface="Times New Roman" panose="02020603050405020304" pitchFamily="18" charset="0"/>
              </a:rPr>
              <a:t>After parsing, the bot converts the data into whatever formats the programmer has designed the bot.</a:t>
            </a:r>
          </a:p>
          <a:p>
            <a:pPr lvl="1"/>
            <a:endParaRPr lang="en-IN" dirty="0"/>
          </a:p>
        </p:txBody>
      </p:sp>
    </p:spTree>
    <p:extLst>
      <p:ext uri="{BB962C8B-B14F-4D97-AF65-F5344CB8AC3E}">
        <p14:creationId xmlns:p14="http://schemas.microsoft.com/office/powerpoint/2010/main" val="609986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1781E-F64D-654A-8E82-C75FD7DC0B4C}"/>
              </a:ext>
            </a:extLst>
          </p:cNvPr>
          <p:cNvSpPr>
            <a:spLocks noGrp="1"/>
          </p:cNvSpPr>
          <p:nvPr>
            <p:ph type="title"/>
          </p:nvPr>
        </p:nvSpPr>
        <p:spPr>
          <a:xfrm>
            <a:off x="838200" y="265735"/>
            <a:ext cx="10515600" cy="767935"/>
          </a:xfrm>
        </p:spPr>
        <p:txBody>
          <a:bodyPr>
            <a:normAutofit fontScale="90000"/>
          </a:bodyPr>
          <a:lstStyle/>
          <a:p>
            <a:r>
              <a:rPr lang="en-IN" b="1" i="0" dirty="0">
                <a:solidFill>
                  <a:srgbClr val="273239"/>
                </a:solidFill>
                <a:effectLst/>
                <a:latin typeface="Nunito" pitchFamily="2" charset="0"/>
              </a:rPr>
              <a:t>Tool for Web Scraping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0EE317B4-D22F-D299-D577-9C93C1EBEF53}"/>
              </a:ext>
            </a:extLst>
          </p:cNvPr>
          <p:cNvSpPr>
            <a:spLocks noGrp="1"/>
          </p:cNvSpPr>
          <p:nvPr>
            <p:ph idx="1"/>
          </p:nvPr>
        </p:nvSpPr>
        <p:spPr>
          <a:xfrm>
            <a:off x="616225" y="685799"/>
            <a:ext cx="11469757" cy="5906466"/>
          </a:xfrm>
        </p:spPr>
        <p:txBody>
          <a:bodyPr>
            <a:normAutofit fontScale="47500" lnSpcReduction="20000"/>
          </a:bodyPr>
          <a:lstStyle/>
          <a:p>
            <a:pPr marL="0" indent="0" algn="just" rtl="0" fontAlgn="base">
              <a:lnSpc>
                <a:spcPct val="120000"/>
              </a:lnSpc>
              <a:spcBef>
                <a:spcPts val="600"/>
              </a:spcBef>
              <a:spcAft>
                <a:spcPts val="600"/>
              </a:spcAft>
              <a:buNone/>
            </a:pPr>
            <a:r>
              <a:rPr lang="en-US" sz="3800" b="0" i="0" dirty="0">
                <a:solidFill>
                  <a:srgbClr val="273239"/>
                </a:solidFill>
                <a:effectLst/>
                <a:latin typeface="Times New Roman" panose="02020603050405020304" pitchFamily="18" charset="0"/>
                <a:cs typeface="Times New Roman" panose="02020603050405020304" pitchFamily="18" charset="0"/>
              </a:rPr>
              <a:t>Web Scraping tools are specifically developed for extracting data from the internet. Also, known as web harvesting tools or data extraction tools, they are useful for anyone trying to collect specific data from websites as they provide the user with structured data extracting data from a number of websites. Some of the most popular Web Scraping tools are:</a:t>
            </a:r>
          </a:p>
          <a:p>
            <a:pPr algn="l" fontAlgn="base">
              <a:lnSpc>
                <a:spcPct val="120000"/>
              </a:lnSpc>
              <a:spcBef>
                <a:spcPts val="600"/>
              </a:spcBef>
              <a:spcAft>
                <a:spcPts val="600"/>
              </a:spcAft>
              <a:buFont typeface="Arial" panose="020B0604020202020204" pitchFamily="34" charset="0"/>
              <a:buChar char="•"/>
            </a:pPr>
            <a:r>
              <a:rPr lang="en-US" sz="3800" b="1" dirty="0">
                <a:solidFill>
                  <a:srgbClr val="273239"/>
                </a:solidFill>
                <a:latin typeface="Times New Roman" panose="02020603050405020304" pitchFamily="18" charset="0"/>
                <a:cs typeface="Times New Roman" panose="02020603050405020304" pitchFamily="18" charset="0"/>
              </a:rPr>
              <a:t>Bright Data</a:t>
            </a:r>
            <a:r>
              <a:rPr lang="en-US" sz="3800" dirty="0">
                <a:solidFill>
                  <a:srgbClr val="273239"/>
                </a:solidFill>
                <a:latin typeface="Times New Roman" panose="02020603050405020304" pitchFamily="18" charset="0"/>
                <a:cs typeface="Times New Roman" panose="02020603050405020304" pitchFamily="18" charset="0"/>
              </a:rPr>
              <a:t>: Bright Data (formerly known as </a:t>
            </a:r>
            <a:r>
              <a:rPr lang="en-US" sz="3800" dirty="0" err="1">
                <a:solidFill>
                  <a:srgbClr val="273239"/>
                </a:solidFill>
                <a:latin typeface="Times New Roman" panose="02020603050405020304" pitchFamily="18" charset="0"/>
                <a:cs typeface="Times New Roman" panose="02020603050405020304" pitchFamily="18" charset="0"/>
              </a:rPr>
              <a:t>Luminati</a:t>
            </a:r>
            <a:r>
              <a:rPr lang="en-US" sz="3800" dirty="0">
                <a:solidFill>
                  <a:srgbClr val="273239"/>
                </a:solidFill>
                <a:latin typeface="Times New Roman" panose="02020603050405020304" pitchFamily="18" charset="0"/>
                <a:cs typeface="Times New Roman" panose="02020603050405020304" pitchFamily="18" charset="0"/>
              </a:rPr>
              <a:t>) is a robust platform designed for advanced web scraping and proxy management. It is widely recognized for its proxy network and tools to help developers scrape data efficiently and ethically.</a:t>
            </a:r>
          </a:p>
          <a:p>
            <a:pPr algn="l" fontAlgn="base">
              <a:lnSpc>
                <a:spcPct val="120000"/>
              </a:lnSpc>
              <a:spcBef>
                <a:spcPts val="600"/>
              </a:spcBef>
              <a:spcAft>
                <a:spcPts val="600"/>
              </a:spcAft>
              <a:buFont typeface="Arial" panose="020B0604020202020204" pitchFamily="34" charset="0"/>
              <a:buChar char="•"/>
            </a:pPr>
            <a:r>
              <a:rPr lang="en-US" sz="3800" b="1" dirty="0">
                <a:solidFill>
                  <a:srgbClr val="273239"/>
                </a:solidFill>
                <a:latin typeface="Times New Roman" panose="02020603050405020304" pitchFamily="18" charset="0"/>
                <a:cs typeface="Times New Roman" panose="02020603050405020304" pitchFamily="18" charset="0"/>
              </a:rPr>
              <a:t>Import.io: </a:t>
            </a:r>
            <a:r>
              <a:rPr lang="en-US" sz="3800" dirty="0">
                <a:solidFill>
                  <a:srgbClr val="273239"/>
                </a:solidFill>
                <a:latin typeface="Times New Roman" panose="02020603050405020304" pitchFamily="18" charset="0"/>
                <a:cs typeface="Times New Roman" panose="02020603050405020304" pitchFamily="18" charset="0"/>
              </a:rPr>
              <a:t>it is a no-code/low-code data extraction platform designed for users to gather structured data from websites efficiently. It simplifies the web scraping process by allowing users to extract data without needing to write complex code</a:t>
            </a:r>
            <a:r>
              <a:rPr lang="en-US" sz="3800" b="0" i="0" dirty="0">
                <a:solidFill>
                  <a:srgbClr val="273239"/>
                </a:solidFill>
                <a:effectLst/>
                <a:latin typeface="Times New Roman" panose="02020603050405020304" pitchFamily="18" charset="0"/>
                <a:cs typeface="Times New Roman" panose="02020603050405020304" pitchFamily="18" charset="0"/>
              </a:rPr>
              <a:t>.</a:t>
            </a:r>
          </a:p>
          <a:p>
            <a:pPr algn="l" fontAlgn="base">
              <a:lnSpc>
                <a:spcPct val="120000"/>
              </a:lnSpc>
              <a:spcBef>
                <a:spcPts val="600"/>
              </a:spcBef>
              <a:spcAft>
                <a:spcPts val="600"/>
              </a:spcAft>
              <a:buFont typeface="Arial" panose="020B0604020202020204" pitchFamily="34" charset="0"/>
              <a:buChar char="•"/>
            </a:pPr>
            <a:r>
              <a:rPr lang="en-US" sz="3800" b="1" dirty="0">
                <a:solidFill>
                  <a:srgbClr val="273239"/>
                </a:solidFill>
                <a:latin typeface="Times New Roman" panose="02020603050405020304" pitchFamily="18" charset="0"/>
                <a:cs typeface="Times New Roman" panose="02020603050405020304" pitchFamily="18" charset="0"/>
              </a:rPr>
              <a:t>Webhose.io </a:t>
            </a:r>
            <a:r>
              <a:rPr lang="en-US" sz="3800" dirty="0">
                <a:solidFill>
                  <a:srgbClr val="273239"/>
                </a:solidFill>
                <a:latin typeface="Times New Roman" panose="02020603050405020304" pitchFamily="18" charset="0"/>
                <a:cs typeface="Times New Roman" panose="02020603050405020304" pitchFamily="18" charset="0"/>
              </a:rPr>
              <a:t>: It is a platform that aggregates and provides access to structured data from various online sources, such as news sites, blogs, forums, e-commerce websites, and more. Instead of building your own web scrapers, Webhose.io delivers clean, ready-to-use data in real-time or on demand.</a:t>
            </a:r>
          </a:p>
          <a:p>
            <a:pPr algn="l" fontAlgn="base">
              <a:lnSpc>
                <a:spcPct val="120000"/>
              </a:lnSpc>
              <a:spcBef>
                <a:spcPts val="600"/>
              </a:spcBef>
              <a:spcAft>
                <a:spcPts val="600"/>
              </a:spcAft>
              <a:buFont typeface="Arial" panose="020B0604020202020204" pitchFamily="34" charset="0"/>
              <a:buChar char="•"/>
            </a:pPr>
            <a:r>
              <a:rPr lang="en-US" sz="3800" b="1" dirty="0">
                <a:solidFill>
                  <a:srgbClr val="273239"/>
                </a:solidFill>
                <a:latin typeface="Times New Roman" panose="02020603050405020304" pitchFamily="18" charset="0"/>
                <a:cs typeface="Times New Roman" panose="02020603050405020304" pitchFamily="18" charset="0"/>
              </a:rPr>
              <a:t>Dexi.io</a:t>
            </a:r>
            <a:r>
              <a:rPr lang="en-US" sz="3800" dirty="0">
                <a:solidFill>
                  <a:srgbClr val="273239"/>
                </a:solidFill>
                <a:latin typeface="Times New Roman" panose="02020603050405020304" pitchFamily="18" charset="0"/>
                <a:cs typeface="Times New Roman" panose="02020603050405020304" pitchFamily="18" charset="0"/>
              </a:rPr>
              <a:t>: It is a powerful web scraping and data automation platform designed for businesses and individuals to extract, process, and manage data from websites. It's a cloud-based solution, making it accessible directly from your browser without the need for local installations</a:t>
            </a:r>
            <a:r>
              <a:rPr lang="en-US" sz="3800" b="0" i="0" dirty="0">
                <a:solidFill>
                  <a:srgbClr val="273239"/>
                </a:solidFill>
                <a:effectLst/>
                <a:latin typeface="Times New Roman" panose="02020603050405020304" pitchFamily="18" charset="0"/>
                <a:cs typeface="Times New Roman" panose="02020603050405020304" pitchFamily="18" charset="0"/>
              </a:rPr>
              <a:t>.</a:t>
            </a:r>
          </a:p>
          <a:p>
            <a:pPr algn="l" fontAlgn="base">
              <a:lnSpc>
                <a:spcPct val="120000"/>
              </a:lnSpc>
              <a:spcBef>
                <a:spcPts val="600"/>
              </a:spcBef>
              <a:spcAft>
                <a:spcPts val="600"/>
              </a:spcAft>
              <a:buFont typeface="Arial" panose="020B0604020202020204" pitchFamily="34" charset="0"/>
              <a:buChar char="•"/>
            </a:pPr>
            <a:r>
              <a:rPr lang="en-US" sz="3800" b="1" dirty="0" err="1">
                <a:solidFill>
                  <a:srgbClr val="273239"/>
                </a:solidFill>
                <a:latin typeface="Times New Roman" panose="02020603050405020304" pitchFamily="18" charset="0"/>
                <a:cs typeface="Times New Roman" panose="02020603050405020304" pitchFamily="18" charset="0"/>
              </a:rPr>
              <a:t>Scrapinghub</a:t>
            </a:r>
            <a:r>
              <a:rPr lang="en-US" sz="3800" b="1" dirty="0">
                <a:solidFill>
                  <a:srgbClr val="273239"/>
                </a:solidFill>
                <a:latin typeface="Times New Roman" panose="02020603050405020304" pitchFamily="18" charset="0"/>
                <a:cs typeface="Times New Roman" panose="02020603050405020304" pitchFamily="18" charset="0"/>
              </a:rPr>
              <a:t>:</a:t>
            </a:r>
            <a:r>
              <a:rPr lang="en-US" sz="3800" dirty="0">
                <a:solidFill>
                  <a:srgbClr val="273239"/>
                </a:solidFill>
                <a:latin typeface="Times New Roman" panose="02020603050405020304" pitchFamily="18" charset="0"/>
                <a:cs typeface="Times New Roman" panose="02020603050405020304" pitchFamily="18" charset="0"/>
              </a:rPr>
              <a:t> </a:t>
            </a:r>
            <a:r>
              <a:rPr lang="en-IN" sz="3800" dirty="0">
                <a:solidFill>
                  <a:srgbClr val="273239"/>
                </a:solidFill>
                <a:latin typeface="Times New Roman" panose="02020603050405020304" pitchFamily="18" charset="0"/>
                <a:cs typeface="Times New Roman" panose="02020603050405020304" pitchFamily="18" charset="0"/>
              </a:rPr>
              <a:t>It’s</a:t>
            </a:r>
            <a:r>
              <a:rPr lang="en-US" sz="3800" dirty="0">
                <a:solidFill>
                  <a:srgbClr val="273239"/>
                </a:solidFill>
                <a:latin typeface="Times New Roman" panose="02020603050405020304" pitchFamily="18" charset="0"/>
                <a:cs typeface="Times New Roman" panose="02020603050405020304" pitchFamily="18" charset="0"/>
              </a:rPr>
              <a:t> (now known as </a:t>
            </a:r>
            <a:r>
              <a:rPr lang="en-US" sz="3800" dirty="0" err="1">
                <a:solidFill>
                  <a:srgbClr val="273239"/>
                </a:solidFill>
                <a:latin typeface="Times New Roman" panose="02020603050405020304" pitchFamily="18" charset="0"/>
                <a:cs typeface="Times New Roman" panose="02020603050405020304" pitchFamily="18" charset="0"/>
              </a:rPr>
              <a:t>Zyte</a:t>
            </a:r>
            <a:r>
              <a:rPr lang="en-US" sz="3800" dirty="0">
                <a:solidFill>
                  <a:srgbClr val="273239"/>
                </a:solidFill>
                <a:latin typeface="Times New Roman" panose="02020603050405020304" pitchFamily="18" charset="0"/>
                <a:cs typeface="Times New Roman" panose="02020603050405020304" pitchFamily="18" charset="0"/>
              </a:rPr>
              <a:t>) is a leading platform for web scraping and data extraction. It provides a suite of tools and services for building, managing, and scaling web scraping projects, making it a popular choice for developers and enterprises.</a:t>
            </a:r>
          </a:p>
          <a:p>
            <a:endParaRPr lang="en-IN" sz="2900" dirty="0">
              <a:solidFill>
                <a:srgbClr val="27323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27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279FE-917C-FC2E-ACCB-AFDADCF0E396}"/>
              </a:ext>
            </a:extLst>
          </p:cNvPr>
          <p:cNvSpPr>
            <a:spLocks noGrp="1"/>
          </p:cNvSpPr>
          <p:nvPr>
            <p:ph type="title"/>
          </p:nvPr>
        </p:nvSpPr>
        <p:spPr/>
        <p:txBody>
          <a:bodyPr/>
          <a:lstStyle/>
          <a:p>
            <a:r>
              <a:rPr lang="en-IN" b="1" dirty="0">
                <a:solidFill>
                  <a:srgbClr val="273239"/>
                </a:solidFill>
                <a:latin typeface="Nunito" pitchFamily="2" charset="0"/>
              </a:rPr>
              <a:t>Tools and Libraries for Web Scraping</a:t>
            </a:r>
          </a:p>
        </p:txBody>
      </p:sp>
      <p:sp>
        <p:nvSpPr>
          <p:cNvPr id="3" name="Content Placeholder 2">
            <a:extLst>
              <a:ext uri="{FF2B5EF4-FFF2-40B4-BE49-F238E27FC236}">
                <a16:creationId xmlns:a16="http://schemas.microsoft.com/office/drawing/2014/main" id="{6105CBD6-70FB-05EE-3265-4B3EBCC4F237}"/>
              </a:ext>
            </a:extLst>
          </p:cNvPr>
          <p:cNvSpPr>
            <a:spLocks noGrp="1"/>
          </p:cNvSpPr>
          <p:nvPr>
            <p:ph idx="1"/>
          </p:nvPr>
        </p:nvSpPr>
        <p:spPr>
          <a:xfrm>
            <a:off x="838200" y="1435395"/>
            <a:ext cx="10515600" cy="4741568"/>
          </a:xfrm>
        </p:spPr>
        <p:txBody>
          <a:bodyPr>
            <a:normAutofit lnSpcReduction="10000"/>
          </a:bodyPr>
          <a:lstStyle/>
          <a:p>
            <a:pPr>
              <a:lnSpc>
                <a:spcPct val="107000"/>
              </a:lnSpc>
              <a:spcAft>
                <a:spcPts val="800"/>
              </a:spcAf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Several tools and libraries make web scraping efficient and accessible:</a:t>
            </a:r>
          </a:p>
          <a:p>
            <a:pPr>
              <a:lnSpc>
                <a:spcPct val="107000"/>
              </a:lnSpc>
              <a:spcAft>
                <a:spcPts val="800"/>
              </a:spcAft>
            </a:pPr>
            <a:r>
              <a:rPr lang="en-IN" sz="2400" b="1" kern="100" dirty="0">
                <a:effectLst/>
                <a:latin typeface="Times New Roman" panose="02020603050405020304" pitchFamily="18" charset="0"/>
                <a:ea typeface="Calibri" panose="020F0502020204030204" pitchFamily="34" charset="0"/>
                <a:cs typeface="Times New Roman" panose="02020603050405020304" pitchFamily="18" charset="0"/>
              </a:rPr>
              <a:t> Python Libraries</a:t>
            </a:r>
          </a:p>
          <a:p>
            <a:pPr lvl="1">
              <a:lnSpc>
                <a:spcPct val="107000"/>
              </a:lnSpc>
              <a:spcAft>
                <a:spcPts val="800"/>
              </a:spcAft>
            </a:pP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Requests</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 For sending HTTP requests and fetching webpage content.</a:t>
            </a:r>
          </a:p>
          <a:p>
            <a:pPr lvl="1">
              <a:lnSpc>
                <a:spcPct val="107000"/>
              </a:lnSpc>
              <a:spcAft>
                <a:spcPts val="800"/>
              </a:spcAft>
            </a:pPr>
            <a:r>
              <a:rPr lang="en-IN" b="1" kern="100" dirty="0" err="1">
                <a:effectLst/>
                <a:latin typeface="Times New Roman" panose="02020603050405020304" pitchFamily="18" charset="0"/>
                <a:ea typeface="Calibri" panose="020F0502020204030204" pitchFamily="34" charset="0"/>
                <a:cs typeface="Times New Roman" panose="02020603050405020304" pitchFamily="18" charset="0"/>
              </a:rPr>
              <a:t>BeautifulSoup</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 Simplifies parsing HTML and XML. </a:t>
            </a:r>
            <a:r>
              <a:rPr lang="en-US" dirty="0"/>
              <a:t>A library for parsing HTML and XML documents. It allows easy navigation and extraction of data.</a:t>
            </a:r>
          </a:p>
          <a:p>
            <a:pPr lvl="1">
              <a:lnSpc>
                <a:spcPct val="107000"/>
              </a:lnSpc>
              <a:spcAft>
                <a:spcPts val="800"/>
              </a:spcAft>
            </a:pP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Scrapy: </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A robust framework for large-scale web scraping projects.</a:t>
            </a:r>
          </a:p>
          <a:p>
            <a:pPr lvl="1">
              <a:lnSpc>
                <a:spcPct val="107000"/>
              </a:lnSpc>
              <a:spcAft>
                <a:spcPts val="800"/>
              </a:spcAft>
            </a:pP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Selenium:</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 Automates browsers to scrape dynamic, JavaScript-heavy websites.</a:t>
            </a:r>
          </a:p>
          <a:p>
            <a:pPr lvl="1">
              <a:lnSpc>
                <a:spcPct val="107000"/>
              </a:lnSpc>
              <a:spcAft>
                <a:spcPts val="800"/>
              </a:spcAft>
            </a:pP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Pandas</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 For organizing and </a:t>
            </a:r>
            <a:r>
              <a:rPr lang="en-IN" kern="100" dirty="0" err="1">
                <a:effectLst/>
                <a:latin typeface="Times New Roman" panose="02020603050405020304" pitchFamily="18" charset="0"/>
                <a:ea typeface="Calibri" panose="020F0502020204030204" pitchFamily="34" charset="0"/>
                <a:cs typeface="Times New Roman" panose="02020603050405020304" pitchFamily="18" charset="0"/>
              </a:rPr>
              <a:t>analyzing</a:t>
            </a:r>
            <a:r>
              <a:rPr lang="en-IN" kern="100" dirty="0">
                <a:effectLst/>
                <a:latin typeface="Times New Roman" panose="02020603050405020304" pitchFamily="18" charset="0"/>
                <a:ea typeface="Calibri" panose="020F0502020204030204" pitchFamily="34" charset="0"/>
                <a:cs typeface="Times New Roman" panose="02020603050405020304" pitchFamily="18" charset="0"/>
              </a:rPr>
              <a:t> scraped data. </a:t>
            </a:r>
            <a:r>
              <a:rPr lang="en-US" dirty="0"/>
              <a:t>While not a scraping tool, it is often used to clean and analyze the data collected.</a:t>
            </a:r>
          </a:p>
          <a:p>
            <a:pPr lvl="1">
              <a:lnSpc>
                <a:spcPct val="107000"/>
              </a:lnSpc>
              <a:spcAft>
                <a:spcPts val="800"/>
              </a:spcAft>
            </a:pPr>
            <a:endParaRPr lang="en-IN"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4400" b="1" dirty="0">
              <a:solidFill>
                <a:srgbClr val="273239"/>
              </a:solidFill>
              <a:latin typeface="Nunito" pitchFamily="2" charset="0"/>
              <a:ea typeface="+mj-ea"/>
              <a:cs typeface="+mj-cs"/>
            </a:endParaRPr>
          </a:p>
        </p:txBody>
      </p:sp>
    </p:spTree>
    <p:extLst>
      <p:ext uri="{BB962C8B-B14F-4D97-AF65-F5344CB8AC3E}">
        <p14:creationId xmlns:p14="http://schemas.microsoft.com/office/powerpoint/2010/main" val="44258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E5829-20AD-6D8B-670C-87D977529B5C}"/>
              </a:ext>
            </a:extLst>
          </p:cNvPr>
          <p:cNvSpPr>
            <a:spLocks noGrp="1"/>
          </p:cNvSpPr>
          <p:nvPr>
            <p:ph type="title"/>
          </p:nvPr>
        </p:nvSpPr>
        <p:spPr/>
        <p:txBody>
          <a:bodyPr/>
          <a:lstStyle/>
          <a:p>
            <a:r>
              <a:rPr lang="en-IN" b="1" i="0" dirty="0">
                <a:solidFill>
                  <a:srgbClr val="273239"/>
                </a:solidFill>
                <a:effectLst/>
                <a:latin typeface="Nunito" pitchFamily="2" charset="0"/>
              </a:rPr>
              <a:t>Legalization of Web Scraping</a:t>
            </a:r>
            <a:endParaRPr lang="en-IN" dirty="0"/>
          </a:p>
        </p:txBody>
      </p:sp>
      <p:sp>
        <p:nvSpPr>
          <p:cNvPr id="3" name="Content Placeholder 2">
            <a:extLst>
              <a:ext uri="{FF2B5EF4-FFF2-40B4-BE49-F238E27FC236}">
                <a16:creationId xmlns:a16="http://schemas.microsoft.com/office/drawing/2014/main" id="{A40B18AA-8F2E-4D94-6941-0B1B80261F4C}"/>
              </a:ext>
            </a:extLst>
          </p:cNvPr>
          <p:cNvSpPr>
            <a:spLocks noGrp="1"/>
          </p:cNvSpPr>
          <p:nvPr>
            <p:ph idx="1"/>
          </p:nvPr>
        </p:nvSpPr>
        <p:spPr/>
        <p:txBody>
          <a:bodyPr>
            <a:normAutofit fontScale="70000" lnSpcReduction="20000"/>
          </a:bodyPr>
          <a:lstStyle/>
          <a:p>
            <a:pPr>
              <a:lnSpc>
                <a:spcPct val="120000"/>
              </a:lnSpc>
              <a:spcBef>
                <a:spcPts val="600"/>
              </a:spcBef>
              <a:spcAft>
                <a:spcPts val="600"/>
              </a:spcAft>
            </a:pPr>
            <a:r>
              <a:rPr lang="en-US" dirty="0">
                <a:solidFill>
                  <a:srgbClr val="273239"/>
                </a:solidFill>
                <a:latin typeface="Times New Roman" panose="02020603050405020304" pitchFamily="18" charset="0"/>
                <a:cs typeface="Times New Roman" panose="02020603050405020304" pitchFamily="18" charset="0"/>
              </a:rPr>
              <a:t>The legalization of web scraping is a sensitive topic; depending on how it is used, it can either be a boon or a bane. On one hand, web scraping with good bot enables search engines to index web content, price comparison services to save customer money and value. But web scraping can be re-targeted to meet more malicious and abusive ends. </a:t>
            </a:r>
          </a:p>
          <a:p>
            <a:pPr algn="just">
              <a:lnSpc>
                <a:spcPct val="120000"/>
              </a:lnSpc>
              <a:spcBef>
                <a:spcPts val="600"/>
              </a:spcBef>
              <a:spcAft>
                <a:spcPts val="600"/>
              </a:spcAft>
            </a:pPr>
            <a:r>
              <a:rPr lang="en-US" dirty="0">
                <a:solidFill>
                  <a:srgbClr val="273239"/>
                </a:solidFill>
                <a:latin typeface="Times New Roman" panose="02020603050405020304" pitchFamily="18" charset="0"/>
                <a:cs typeface="Times New Roman" panose="02020603050405020304" pitchFamily="18" charset="0"/>
              </a:rPr>
              <a:t>Web scraping can be aligned with other forms of malicious automation, named “bad bots”, which enable other harmful activities like denial of service attacks, competitive data mining, account hijacking, data theft etc. </a:t>
            </a:r>
          </a:p>
          <a:p>
            <a:pPr algn="just">
              <a:lnSpc>
                <a:spcPct val="120000"/>
              </a:lnSpc>
              <a:spcBef>
                <a:spcPts val="600"/>
              </a:spcBef>
            </a:pPr>
            <a:r>
              <a:rPr lang="en-US" dirty="0">
                <a:solidFill>
                  <a:srgbClr val="273239"/>
                </a:solidFill>
                <a:latin typeface="Times New Roman" panose="02020603050405020304" pitchFamily="18" charset="0"/>
                <a:cs typeface="Times New Roman" panose="02020603050405020304" pitchFamily="18" charset="0"/>
              </a:rPr>
              <a:t>Legality of Web Scraping is a grey area that tends to develop as ti</a:t>
            </a:r>
            <a:r>
              <a:rPr lang="en-US" b="0" i="0" dirty="0">
                <a:solidFill>
                  <a:srgbClr val="273239"/>
                </a:solidFill>
                <a:effectLst/>
                <a:latin typeface="Times New Roman" panose="02020603050405020304" pitchFamily="18" charset="0"/>
                <a:cs typeface="Times New Roman" panose="02020603050405020304" pitchFamily="18" charset="0"/>
              </a:rPr>
              <a:t>me goes on. Although the web scrapers technically increase the speed up data surfing, loading, copying, and pasting web scraping is also the key culprit behind the increases cases of copyright violation, violated terms of use and other activities that are highly disruptive to a company’s business.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259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83115-1746-9E2E-8F35-7A7DC6D3266C}"/>
              </a:ext>
            </a:extLst>
          </p:cNvPr>
          <p:cNvSpPr>
            <a:spLocks noGrp="1"/>
          </p:cNvSpPr>
          <p:nvPr>
            <p:ph type="title"/>
          </p:nvPr>
        </p:nvSpPr>
        <p:spPr/>
        <p:txBody>
          <a:bodyPr/>
          <a:lstStyle/>
          <a:p>
            <a:r>
              <a:rPr lang="en-IN" b="1" i="0" dirty="0">
                <a:solidFill>
                  <a:srgbClr val="273239"/>
                </a:solidFill>
                <a:effectLst/>
                <a:latin typeface="Nunito" pitchFamily="2" charset="0"/>
              </a:rPr>
              <a:t>Challenges to Web Scraping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447FE680-B090-4545-6C79-356D8727F640}"/>
              </a:ext>
            </a:extLst>
          </p:cNvPr>
          <p:cNvSpPr>
            <a:spLocks noGrp="1"/>
          </p:cNvSpPr>
          <p:nvPr>
            <p:ph idx="1"/>
          </p:nvPr>
        </p:nvSpPr>
        <p:spPr>
          <a:xfrm>
            <a:off x="838200" y="1180214"/>
            <a:ext cx="10515600" cy="5475767"/>
          </a:xfrm>
        </p:spPr>
        <p:txBody>
          <a:bodyPr>
            <a:normAutofit/>
          </a:bodyPr>
          <a:lstStyle/>
          <a:p>
            <a:pPr>
              <a:buFont typeface="+mj-lt"/>
              <a:buAutoNum type="arabicPeriod"/>
            </a:pPr>
            <a:r>
              <a:rPr lang="en-IN" sz="2400" b="1" dirty="0"/>
              <a:t>IP Blocking</a:t>
            </a:r>
            <a:r>
              <a:rPr lang="en-IN" sz="2400" dirty="0"/>
              <a:t>: Use proxies or VPNs.</a:t>
            </a:r>
          </a:p>
          <a:p>
            <a:pPr>
              <a:buFont typeface="+mj-lt"/>
              <a:buAutoNum type="arabicPeriod"/>
            </a:pPr>
            <a:r>
              <a:rPr lang="en-IN" sz="2400" b="1" dirty="0"/>
              <a:t>Dynamic Content</a:t>
            </a:r>
            <a:r>
              <a:rPr lang="en-IN" sz="2400" dirty="0"/>
              <a:t>: </a:t>
            </a:r>
            <a:r>
              <a:rPr lang="en-US" sz="2400" dirty="0"/>
              <a:t>Many websites use JavaScript to load data dynamically, requiring tools like Selenium or Puppeteer.</a:t>
            </a:r>
          </a:p>
          <a:p>
            <a:pPr>
              <a:buFont typeface="+mj-lt"/>
              <a:buAutoNum type="arabicPeriod"/>
            </a:pPr>
            <a:endParaRPr lang="en-IN" sz="2400" dirty="0"/>
          </a:p>
          <a:p>
            <a:pPr>
              <a:buFont typeface="+mj-lt"/>
              <a:buAutoNum type="arabicPeriod"/>
            </a:pPr>
            <a:r>
              <a:rPr lang="en-IN" sz="2400" b="1" dirty="0"/>
              <a:t>CAPTCHAs</a:t>
            </a:r>
            <a:r>
              <a:rPr lang="en-IN" sz="2400" dirty="0"/>
              <a:t>: Employ CAPTCHA-solving services or avoid such sites.</a:t>
            </a:r>
          </a:p>
          <a:p>
            <a:pPr>
              <a:buFont typeface="+mj-lt"/>
              <a:buAutoNum type="arabicPeriod"/>
            </a:pPr>
            <a:r>
              <a:rPr lang="en-IN" sz="2400" b="1" dirty="0"/>
              <a:t>Changing Website Structures</a:t>
            </a:r>
            <a:r>
              <a:rPr lang="en-IN" sz="2400" dirty="0"/>
              <a:t>: Regularly update scraping scripts to match updates in website design.</a:t>
            </a:r>
          </a:p>
          <a:p>
            <a:pPr>
              <a:buFont typeface="+mj-lt"/>
              <a:buAutoNum type="arabicPeriod"/>
            </a:pPr>
            <a:r>
              <a:rPr kumimoji="0" lang="en-US" altLang="en-US" sz="2400" b="1" i="0" u="none" strike="noStrike" cap="none" normalizeH="0" baseline="0" dirty="0">
                <a:ln>
                  <a:noFill/>
                </a:ln>
                <a:solidFill>
                  <a:schemeClr val="tx1"/>
                </a:solidFill>
                <a:effectLst/>
                <a:latin typeface="Arial" panose="020B0604020202020204" pitchFamily="34" charset="0"/>
              </a:rPr>
              <a:t>Legal and Ethical Considerations:</a:t>
            </a:r>
            <a:r>
              <a:rPr kumimoji="0" lang="en-US" altLang="en-US" sz="2400" b="0" i="0" u="none" strike="noStrike" cap="none" normalizeH="0" baseline="0" dirty="0">
                <a:ln>
                  <a:noFill/>
                </a:ln>
                <a:solidFill>
                  <a:schemeClr val="tx1"/>
                </a:solidFill>
                <a:effectLst/>
                <a:latin typeface="Arial" panose="020B0604020202020204" pitchFamily="34" charset="0"/>
              </a:rPr>
              <a:t> Scraping without permission may violate a website’s terms of service or legal regulations.</a:t>
            </a:r>
            <a:endParaRPr lang="en-IN" sz="2400" dirty="0"/>
          </a:p>
        </p:txBody>
      </p:sp>
      <p:sp>
        <p:nvSpPr>
          <p:cNvPr id="4" name="Rectangle 1">
            <a:extLst>
              <a:ext uri="{FF2B5EF4-FFF2-40B4-BE49-F238E27FC236}">
                <a16:creationId xmlns:a16="http://schemas.microsoft.com/office/drawing/2014/main" id="{33D3F865-49F4-923A-E1BF-914034B57C49}"/>
              </a:ext>
            </a:extLst>
          </p:cNvPr>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71352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6D124-1C17-24B1-5306-186CE8722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9C5CBB-5AE8-944C-60D5-F750F96C93BE}"/>
              </a:ext>
            </a:extLst>
          </p:cNvPr>
          <p:cNvSpPr>
            <a:spLocks noGrp="1"/>
          </p:cNvSpPr>
          <p:nvPr>
            <p:ph type="title"/>
          </p:nvPr>
        </p:nvSpPr>
        <p:spPr/>
        <p:txBody>
          <a:bodyPr/>
          <a:lstStyle/>
          <a:p>
            <a:r>
              <a:rPr lang="en-IN" b="1" i="0" dirty="0">
                <a:solidFill>
                  <a:srgbClr val="273239"/>
                </a:solidFill>
                <a:effectLst/>
                <a:latin typeface="Nunito" pitchFamily="2" charset="0"/>
              </a:rPr>
              <a:t>Challenges to Web Scraping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4AE30B98-E08D-AA5C-A811-C1F753668352}"/>
              </a:ext>
            </a:extLst>
          </p:cNvPr>
          <p:cNvSpPr>
            <a:spLocks noGrp="1"/>
          </p:cNvSpPr>
          <p:nvPr>
            <p:ph idx="1"/>
          </p:nvPr>
        </p:nvSpPr>
        <p:spPr>
          <a:xfrm>
            <a:off x="838200" y="1180214"/>
            <a:ext cx="10515600" cy="5475767"/>
          </a:xfrm>
        </p:spPr>
        <p:txBody>
          <a:bodyPr>
            <a:normAutofit fontScale="40000" lnSpcReduction="20000"/>
          </a:bodyPr>
          <a:lstStyle/>
          <a:p>
            <a:pPr>
              <a:lnSpc>
                <a:spcPct val="120000"/>
              </a:lnSpc>
              <a:spcBef>
                <a:spcPts val="600"/>
              </a:spcBef>
              <a:spcAft>
                <a:spcPts val="600"/>
              </a:spcAft>
            </a:pPr>
            <a:r>
              <a:rPr lang="en-US" sz="4500" b="0" i="0" dirty="0">
                <a:solidFill>
                  <a:srgbClr val="273239"/>
                </a:solidFill>
                <a:effectLst/>
                <a:latin typeface="Times New Roman" panose="02020603050405020304" pitchFamily="18" charset="0"/>
                <a:cs typeface="Times New Roman" panose="02020603050405020304" pitchFamily="18" charset="0"/>
              </a:rPr>
              <a:t>Besides the challenge of the legality of web scraping, there are also other problems that pose a challenge to web scraping.</a:t>
            </a:r>
          </a:p>
          <a:p>
            <a:pPr algn="l" fontAlgn="base">
              <a:lnSpc>
                <a:spcPct val="120000"/>
              </a:lnSpc>
              <a:spcBef>
                <a:spcPts val="600"/>
              </a:spcBef>
              <a:spcAft>
                <a:spcPts val="600"/>
              </a:spcAft>
              <a:buFont typeface="Arial" panose="020B0604020202020204" pitchFamily="34" charset="0"/>
              <a:buChar char="•"/>
            </a:pPr>
            <a:r>
              <a:rPr lang="en-US" sz="4500" b="1" i="0" dirty="0">
                <a:solidFill>
                  <a:srgbClr val="273239"/>
                </a:solidFill>
                <a:effectLst/>
                <a:latin typeface="Times New Roman" panose="02020603050405020304" pitchFamily="18" charset="0"/>
                <a:cs typeface="Times New Roman" panose="02020603050405020304" pitchFamily="18" charset="0"/>
              </a:rPr>
              <a:t>Data Warehousing:</a:t>
            </a:r>
            <a:r>
              <a:rPr lang="en-US" sz="4500" b="0" i="0" dirty="0">
                <a:solidFill>
                  <a:srgbClr val="273239"/>
                </a:solidFill>
                <a:effectLst/>
                <a:latin typeface="Times New Roman" panose="02020603050405020304" pitchFamily="18" charset="0"/>
                <a:cs typeface="Times New Roman" panose="02020603050405020304" pitchFamily="18" charset="0"/>
              </a:rPr>
              <a:t> Data extraction at a scale will generate a large amount of information to be stored. If the data warehousing infrastructure is not properly built then the searching, storing and exporting of this data will become a cumbersome task. Hence, for large-scale data extraction, there needs to be a perfect data warehousing system without any flaws and faults.</a:t>
            </a:r>
          </a:p>
          <a:p>
            <a:pPr algn="l" fontAlgn="base">
              <a:lnSpc>
                <a:spcPct val="120000"/>
              </a:lnSpc>
              <a:spcBef>
                <a:spcPts val="600"/>
              </a:spcBef>
              <a:spcAft>
                <a:spcPts val="600"/>
              </a:spcAft>
              <a:buFont typeface="Arial" panose="020B0604020202020204" pitchFamily="34" charset="0"/>
              <a:buChar char="•"/>
            </a:pPr>
            <a:r>
              <a:rPr lang="en-US" sz="4500" b="1" i="0" dirty="0">
                <a:solidFill>
                  <a:srgbClr val="273239"/>
                </a:solidFill>
                <a:effectLst/>
                <a:latin typeface="Times New Roman" panose="02020603050405020304" pitchFamily="18" charset="0"/>
                <a:cs typeface="Times New Roman" panose="02020603050405020304" pitchFamily="18" charset="0"/>
              </a:rPr>
              <a:t>Website Structure Changes:</a:t>
            </a:r>
            <a:r>
              <a:rPr lang="en-US" sz="4500" b="0" i="0" dirty="0">
                <a:solidFill>
                  <a:srgbClr val="273239"/>
                </a:solidFill>
                <a:effectLst/>
                <a:latin typeface="Times New Roman" panose="02020603050405020304" pitchFamily="18" charset="0"/>
                <a:cs typeface="Times New Roman" panose="02020603050405020304" pitchFamily="18" charset="0"/>
              </a:rPr>
              <a:t> Every website periodically updates its user interface to improve its attractiveness and experience. This requires various structural changes too. Since the web scrapers are set up according to the code elements of the website at that time, they require changes too. So, they require changes weekly too to target the correct website for data scraping as incomplete information regarding the website structure will lead to improper scraping of data.</a:t>
            </a:r>
          </a:p>
          <a:p>
            <a:pPr algn="l" fontAlgn="base">
              <a:lnSpc>
                <a:spcPct val="120000"/>
              </a:lnSpc>
              <a:spcBef>
                <a:spcPts val="600"/>
              </a:spcBef>
              <a:spcAft>
                <a:spcPts val="600"/>
              </a:spcAft>
              <a:buFont typeface="Arial" panose="020B0604020202020204" pitchFamily="34" charset="0"/>
              <a:buChar char="•"/>
            </a:pPr>
            <a:r>
              <a:rPr lang="en-US" sz="4500" b="1" i="0" dirty="0">
                <a:solidFill>
                  <a:srgbClr val="273239"/>
                </a:solidFill>
                <a:effectLst/>
                <a:latin typeface="Times New Roman" panose="02020603050405020304" pitchFamily="18" charset="0"/>
                <a:cs typeface="Times New Roman" panose="02020603050405020304" pitchFamily="18" charset="0"/>
              </a:rPr>
              <a:t>Anti-Scraping Technologies:</a:t>
            </a:r>
            <a:r>
              <a:rPr lang="en-US" sz="4500" b="0" i="0" dirty="0">
                <a:solidFill>
                  <a:srgbClr val="273239"/>
                </a:solidFill>
                <a:effectLst/>
                <a:latin typeface="Times New Roman" panose="02020603050405020304" pitchFamily="18" charset="0"/>
                <a:cs typeface="Times New Roman" panose="02020603050405020304" pitchFamily="18" charset="0"/>
              </a:rPr>
              <a:t> Some websites use anti-scraping technologies that thwart away any scraping attempt. They apply a dynamic coding algorithm to prevent any bot intervention and use the IP blocking mechanism. It requires a lot of time and money to work around such anti-scraping technologies.</a:t>
            </a:r>
          </a:p>
          <a:p>
            <a:pPr>
              <a:lnSpc>
                <a:spcPct val="120000"/>
              </a:lnSpc>
              <a:spcBef>
                <a:spcPts val="600"/>
              </a:spcBef>
              <a:spcAft>
                <a:spcPts val="600"/>
              </a:spcAft>
            </a:pPr>
            <a:r>
              <a:rPr lang="en-US" sz="4500" b="1" i="0" dirty="0">
                <a:solidFill>
                  <a:srgbClr val="273239"/>
                </a:solidFill>
                <a:effectLst/>
                <a:latin typeface="Times New Roman" panose="02020603050405020304" pitchFamily="18" charset="0"/>
                <a:cs typeface="Times New Roman" panose="02020603050405020304" pitchFamily="18" charset="0"/>
              </a:rPr>
              <a:t>Quality of Data Extracted:</a:t>
            </a:r>
            <a:r>
              <a:rPr lang="en-US" sz="4500" b="0" i="0" dirty="0">
                <a:solidFill>
                  <a:srgbClr val="273239"/>
                </a:solidFill>
                <a:effectLst/>
                <a:latin typeface="Times New Roman" panose="02020603050405020304" pitchFamily="18" charset="0"/>
                <a:cs typeface="Times New Roman" panose="02020603050405020304" pitchFamily="18" charset="0"/>
              </a:rPr>
              <a:t> Records that do not meet the quality of information required will affect the overall integrity of the data. Making sure that the Data Scraped meets the quality guidelines is a difficult task as it needs to be done in real-time</a:t>
            </a:r>
            <a:r>
              <a:rPr lang="en-US" sz="4000" b="0" i="0" dirty="0">
                <a:solidFill>
                  <a:srgbClr val="273239"/>
                </a:solidFill>
                <a:effectLst/>
                <a:latin typeface="Times New Roman" panose="02020603050405020304" pitchFamily="18" charset="0"/>
                <a:cs typeface="Times New Roman" panose="02020603050405020304" pitchFamily="18" charset="0"/>
              </a:rPr>
              <a:t>.</a:t>
            </a:r>
          </a:p>
          <a:p>
            <a:endParaRPr lang="en-IN" dirty="0"/>
          </a:p>
        </p:txBody>
      </p:sp>
    </p:spTree>
    <p:extLst>
      <p:ext uri="{BB962C8B-B14F-4D97-AF65-F5344CB8AC3E}">
        <p14:creationId xmlns:p14="http://schemas.microsoft.com/office/powerpoint/2010/main" val="189323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130B0-675F-F2F7-D3E3-E277166AF886}"/>
              </a:ext>
            </a:extLst>
          </p:cNvPr>
          <p:cNvSpPr>
            <a:spLocks noGrp="1"/>
          </p:cNvSpPr>
          <p:nvPr>
            <p:ph type="title"/>
          </p:nvPr>
        </p:nvSpPr>
        <p:spPr/>
        <p:txBody>
          <a:bodyPr/>
          <a:lstStyle/>
          <a:p>
            <a:r>
              <a:rPr lang="en-IN" b="1" dirty="0"/>
              <a:t>Ethical Considerations</a:t>
            </a:r>
            <a:endParaRPr lang="en-IN" dirty="0"/>
          </a:p>
        </p:txBody>
      </p:sp>
      <p:sp>
        <p:nvSpPr>
          <p:cNvPr id="3" name="Content Placeholder 2">
            <a:extLst>
              <a:ext uri="{FF2B5EF4-FFF2-40B4-BE49-F238E27FC236}">
                <a16:creationId xmlns:a16="http://schemas.microsoft.com/office/drawing/2014/main" id="{D99FFA11-B6C1-8B52-D934-27CD035B8ECD}"/>
              </a:ext>
            </a:extLst>
          </p:cNvPr>
          <p:cNvSpPr>
            <a:spLocks noGrp="1"/>
          </p:cNvSpPr>
          <p:nvPr>
            <p:ph idx="1"/>
          </p:nvPr>
        </p:nvSpPr>
        <p:spPr/>
        <p:txBody>
          <a:bodyPr/>
          <a:lstStyle/>
          <a:p>
            <a:pPr>
              <a:buFont typeface="Arial" panose="020B0604020202020204" pitchFamily="34" charset="0"/>
              <a:buChar char="•"/>
            </a:pPr>
            <a:r>
              <a:rPr lang="en-US" b="1" dirty="0"/>
              <a:t>Seek Permission:</a:t>
            </a:r>
            <a:r>
              <a:rPr lang="en-US" dirty="0"/>
              <a:t> If possible, request permission from website owners before scraping.</a:t>
            </a:r>
          </a:p>
          <a:p>
            <a:pPr>
              <a:buFont typeface="Arial" panose="020B0604020202020204" pitchFamily="34" charset="0"/>
              <a:buChar char="•"/>
            </a:pPr>
            <a:r>
              <a:rPr lang="en-US" b="1" dirty="0"/>
              <a:t>Avoid Sensitive Data:</a:t>
            </a:r>
            <a:r>
              <a:rPr lang="en-US" dirty="0"/>
              <a:t> Do not scrape personal or sensitive information without explicit consent.</a:t>
            </a:r>
          </a:p>
          <a:p>
            <a:pPr>
              <a:buFont typeface="Arial" panose="020B0604020202020204" pitchFamily="34" charset="0"/>
              <a:buChar char="•"/>
            </a:pPr>
            <a:r>
              <a:rPr lang="en-US" b="1" dirty="0"/>
              <a:t>Follow Terms of Service:</a:t>
            </a:r>
            <a:r>
              <a:rPr lang="en-US" dirty="0"/>
              <a:t> Ensure your activities comply with the website’s terms of service.</a:t>
            </a:r>
          </a:p>
          <a:p>
            <a:pPr>
              <a:buFont typeface="Arial" panose="020B0604020202020204" pitchFamily="34" charset="0"/>
              <a:buChar char="•"/>
            </a:pPr>
            <a:r>
              <a:rPr lang="en-US" b="1" dirty="0"/>
              <a:t>Use Data Responsibly:</a:t>
            </a:r>
            <a:r>
              <a:rPr lang="en-US" dirty="0"/>
              <a:t> Use the scraped data only for legitimate and ethical purposes.</a:t>
            </a:r>
          </a:p>
          <a:p>
            <a:pPr marL="0" indent="0">
              <a:buNone/>
            </a:pPr>
            <a:endParaRPr lang="en-IN" dirty="0"/>
          </a:p>
        </p:txBody>
      </p:sp>
    </p:spTree>
    <p:extLst>
      <p:ext uri="{BB962C8B-B14F-4D97-AF65-F5344CB8AC3E}">
        <p14:creationId xmlns:p14="http://schemas.microsoft.com/office/powerpoint/2010/main" val="1894193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43519-FF28-2E10-FA0E-EC2AE641EFE0}"/>
              </a:ext>
            </a:extLst>
          </p:cNvPr>
          <p:cNvSpPr>
            <a:spLocks noGrp="1"/>
          </p:cNvSpPr>
          <p:nvPr>
            <p:ph type="title"/>
          </p:nvPr>
        </p:nvSpPr>
        <p:spPr/>
        <p:txBody>
          <a:bodyPr/>
          <a:lstStyle/>
          <a:p>
            <a:r>
              <a:rPr lang="en-IN" dirty="0"/>
              <a:t>Python code for web scraping</a:t>
            </a:r>
          </a:p>
        </p:txBody>
      </p:sp>
      <p:sp>
        <p:nvSpPr>
          <p:cNvPr id="3" name="Content Placeholder 2">
            <a:extLst>
              <a:ext uri="{FF2B5EF4-FFF2-40B4-BE49-F238E27FC236}">
                <a16:creationId xmlns:a16="http://schemas.microsoft.com/office/drawing/2014/main" id="{C4B9BF44-BB13-7539-DF81-CADDC1C72BFD}"/>
              </a:ext>
            </a:extLst>
          </p:cNvPr>
          <p:cNvSpPr>
            <a:spLocks noGrp="1"/>
          </p:cNvSpPr>
          <p:nvPr>
            <p:ph idx="1"/>
          </p:nvPr>
        </p:nvSpPr>
        <p:spPr>
          <a:xfrm>
            <a:off x="838200" y="1461052"/>
            <a:ext cx="10515600" cy="4715911"/>
          </a:xfrm>
        </p:spPr>
        <p:txBody>
          <a:bodyPr>
            <a:normAutofit fontScale="70000" lnSpcReduction="20000"/>
          </a:bodyPr>
          <a:lstStyle/>
          <a:p>
            <a:pPr marL="0" indent="0">
              <a:buNone/>
            </a:pPr>
            <a:r>
              <a:rPr lang="en-IN" b="0" dirty="0">
                <a:solidFill>
                  <a:srgbClr val="0000FF"/>
                </a:solidFill>
                <a:effectLst/>
                <a:latin typeface="Courier New" panose="02070309020205020404" pitchFamily="49" charset="0"/>
              </a:rPr>
              <a:t>!</a:t>
            </a:r>
            <a:r>
              <a:rPr lang="en-IN" b="0" dirty="0">
                <a:solidFill>
                  <a:srgbClr val="000000"/>
                </a:solidFill>
                <a:effectLst/>
                <a:latin typeface="Courier New" panose="02070309020205020404" pitchFamily="49" charset="0"/>
              </a:rPr>
              <a:t>pip install requests beautifulsoup4</a:t>
            </a:r>
          </a:p>
          <a:p>
            <a:pPr marL="0" indent="0">
              <a:lnSpc>
                <a:spcPts val="1425"/>
              </a:lnSpc>
              <a:buNone/>
            </a:pPr>
            <a:r>
              <a:rPr lang="en-IN" b="0" dirty="0">
                <a:solidFill>
                  <a:srgbClr val="AF00DB"/>
                </a:solidFill>
                <a:effectLst/>
                <a:latin typeface="Courier New" panose="02070309020205020404" pitchFamily="49" charset="0"/>
              </a:rPr>
              <a:t>import</a:t>
            </a:r>
            <a:r>
              <a:rPr lang="en-IN" b="0" dirty="0">
                <a:solidFill>
                  <a:srgbClr val="000000"/>
                </a:solidFill>
                <a:effectLst/>
                <a:latin typeface="Courier New" panose="02070309020205020404" pitchFamily="49" charset="0"/>
              </a:rPr>
              <a:t> requests</a:t>
            </a:r>
          </a:p>
          <a:p>
            <a:pPr marL="0" indent="0">
              <a:lnSpc>
                <a:spcPts val="1425"/>
              </a:lnSpc>
              <a:buNone/>
            </a:pPr>
            <a:r>
              <a:rPr lang="en-IN" b="0" dirty="0">
                <a:solidFill>
                  <a:srgbClr val="AF00DB"/>
                </a:solidFill>
                <a:effectLst/>
                <a:latin typeface="Courier New" panose="02070309020205020404" pitchFamily="49" charset="0"/>
              </a:rPr>
              <a:t>from</a:t>
            </a:r>
            <a:r>
              <a:rPr lang="en-IN" b="0" dirty="0">
                <a:solidFill>
                  <a:srgbClr val="000000"/>
                </a:solidFill>
                <a:effectLst/>
                <a:latin typeface="Courier New" panose="02070309020205020404" pitchFamily="49" charset="0"/>
              </a:rPr>
              <a:t> bs4 </a:t>
            </a:r>
            <a:r>
              <a:rPr lang="en-IN" b="0" dirty="0">
                <a:solidFill>
                  <a:srgbClr val="AF00DB"/>
                </a:solidFill>
                <a:effectLst/>
                <a:latin typeface="Courier New" panose="02070309020205020404" pitchFamily="49" charset="0"/>
              </a:rPr>
              <a:t>import</a:t>
            </a:r>
            <a:r>
              <a:rPr lang="en-IN" b="0" dirty="0">
                <a:solidFill>
                  <a:srgbClr val="000000"/>
                </a:solidFill>
                <a:effectLst/>
                <a:latin typeface="Courier New" panose="02070309020205020404" pitchFamily="49" charset="0"/>
              </a:rPr>
              <a:t> </a:t>
            </a:r>
            <a:r>
              <a:rPr lang="en-IN" b="0" dirty="0" err="1">
                <a:solidFill>
                  <a:srgbClr val="000000"/>
                </a:solidFill>
                <a:effectLst/>
                <a:latin typeface="Courier New" panose="02070309020205020404" pitchFamily="49" charset="0"/>
              </a:rPr>
              <a:t>BeautifulSoup</a:t>
            </a:r>
            <a:endParaRPr lang="en-IN" b="0" dirty="0">
              <a:solidFill>
                <a:srgbClr val="000000"/>
              </a:solidFill>
              <a:effectLst/>
              <a:latin typeface="Courier New" panose="02070309020205020404" pitchFamily="49" charset="0"/>
            </a:endParaRP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008000"/>
                </a:solidFill>
                <a:effectLst/>
                <a:latin typeface="Courier New" panose="02070309020205020404" pitchFamily="49" charset="0"/>
              </a:rPr>
              <a:t># URL of the website to scrape</a:t>
            </a:r>
            <a:endParaRPr lang="en-IN" b="0" dirty="0">
              <a:solidFill>
                <a:srgbClr val="000000"/>
              </a:solidFill>
              <a:effectLst/>
              <a:latin typeface="Courier New" panose="02070309020205020404" pitchFamily="49" charset="0"/>
            </a:endParaRPr>
          </a:p>
          <a:p>
            <a:pPr marL="0" indent="0">
              <a:lnSpc>
                <a:spcPts val="1425"/>
              </a:lnSpc>
              <a:buNone/>
            </a:pPr>
            <a:r>
              <a:rPr lang="en-IN" b="0" dirty="0" err="1">
                <a:solidFill>
                  <a:srgbClr val="000000"/>
                </a:solidFill>
                <a:effectLst/>
                <a:latin typeface="Courier New" panose="02070309020205020404" pitchFamily="49" charset="0"/>
              </a:rPr>
              <a:t>url</a:t>
            </a:r>
            <a:r>
              <a:rPr lang="en-IN" b="0" dirty="0">
                <a:solidFill>
                  <a:srgbClr val="000000"/>
                </a:solidFill>
                <a:effectLst/>
                <a:latin typeface="Courier New" panose="02070309020205020404" pitchFamily="49" charset="0"/>
              </a:rPr>
              <a:t> = </a:t>
            </a:r>
            <a:r>
              <a:rPr lang="en-IN" b="0" dirty="0">
                <a:solidFill>
                  <a:srgbClr val="A31515"/>
                </a:solidFill>
                <a:effectLst/>
                <a:latin typeface="Courier New" panose="02070309020205020404" pitchFamily="49" charset="0"/>
              </a:rPr>
              <a:t>"https://example.com"</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Replace with the actual website URL</a:t>
            </a:r>
            <a:endParaRPr lang="en-IN" b="0" dirty="0">
              <a:solidFill>
                <a:srgbClr val="000000"/>
              </a:solidFill>
              <a:effectLst/>
              <a:latin typeface="Courier New" panose="02070309020205020404" pitchFamily="49" charset="0"/>
            </a:endParaRP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AF00DB"/>
                </a:solidFill>
                <a:effectLst/>
                <a:latin typeface="Courier New" panose="02070309020205020404" pitchFamily="49" charset="0"/>
              </a:rPr>
              <a:t>try</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Send an HTTP GET request to the URL</a:t>
            </a:r>
            <a:endParaRPr lang="en-IN" b="0" dirty="0">
              <a:solidFill>
                <a:srgbClr val="000000"/>
              </a:solidFill>
              <a:effectLst/>
              <a:latin typeface="Courier New" panose="02070309020205020404" pitchFamily="49" charset="0"/>
            </a:endParaRPr>
          </a:p>
          <a:p>
            <a:pPr marL="0" indent="0">
              <a:lnSpc>
                <a:spcPts val="1425"/>
              </a:lnSpc>
              <a:buNone/>
            </a:pPr>
            <a:r>
              <a:rPr lang="en-IN" b="0" dirty="0">
                <a:solidFill>
                  <a:srgbClr val="000000"/>
                </a:solidFill>
                <a:effectLst/>
                <a:latin typeface="Courier New" panose="02070309020205020404" pitchFamily="49" charset="0"/>
              </a:rPr>
              <a:t>    response = </a:t>
            </a:r>
            <a:r>
              <a:rPr lang="en-IN" b="0" dirty="0" err="1">
                <a:solidFill>
                  <a:srgbClr val="000000"/>
                </a:solidFill>
                <a:effectLst/>
                <a:latin typeface="Courier New" panose="02070309020205020404" pitchFamily="49" charset="0"/>
              </a:rPr>
              <a:t>requests.get</a:t>
            </a:r>
            <a:r>
              <a:rPr lang="en-IN" b="0" dirty="0">
                <a:solidFill>
                  <a:srgbClr val="000000"/>
                </a:solidFill>
                <a:effectLst/>
                <a:latin typeface="Courier New" panose="02070309020205020404" pitchFamily="49" charset="0"/>
              </a:rPr>
              <a:t>(</a:t>
            </a:r>
            <a:r>
              <a:rPr lang="en-IN" b="0" dirty="0" err="1">
                <a:solidFill>
                  <a:srgbClr val="000000"/>
                </a:solidFill>
                <a:effectLst/>
                <a:latin typeface="Courier New" panose="02070309020205020404" pitchFamily="49" charset="0"/>
              </a:rPr>
              <a:t>url</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err="1">
                <a:solidFill>
                  <a:srgbClr val="000000"/>
                </a:solidFill>
                <a:effectLst/>
                <a:latin typeface="Courier New" panose="02070309020205020404" pitchFamily="49" charset="0"/>
              </a:rPr>
              <a:t>response.raise_for_status</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Raise an error for failed requests</a:t>
            </a:r>
            <a:endParaRPr lang="en-IN" b="0" dirty="0">
              <a:solidFill>
                <a:srgbClr val="000000"/>
              </a:solidFill>
              <a:effectLst/>
              <a:latin typeface="Courier New" panose="02070309020205020404" pitchFamily="49" charset="0"/>
            </a:endParaRP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Parse the webpage content using </a:t>
            </a:r>
            <a:r>
              <a:rPr lang="en-IN" b="0" dirty="0" err="1">
                <a:solidFill>
                  <a:srgbClr val="008000"/>
                </a:solidFill>
                <a:effectLst/>
                <a:latin typeface="Courier New" panose="02070309020205020404" pitchFamily="49" charset="0"/>
              </a:rPr>
              <a:t>BeautifulSoup</a:t>
            </a:r>
            <a:endParaRPr lang="en-IN" b="0" dirty="0">
              <a:solidFill>
                <a:srgbClr val="000000"/>
              </a:solidFill>
              <a:effectLst/>
              <a:latin typeface="Courier New" panose="02070309020205020404" pitchFamily="49" charset="0"/>
            </a:endParaRPr>
          </a:p>
          <a:p>
            <a:pPr marL="0" indent="0">
              <a:lnSpc>
                <a:spcPts val="1425"/>
              </a:lnSpc>
              <a:buNone/>
            </a:pPr>
            <a:r>
              <a:rPr lang="en-IN" b="0" dirty="0">
                <a:solidFill>
                  <a:srgbClr val="000000"/>
                </a:solidFill>
                <a:effectLst/>
                <a:latin typeface="Courier New" panose="02070309020205020404" pitchFamily="49" charset="0"/>
              </a:rPr>
              <a:t>    soup = </a:t>
            </a:r>
            <a:r>
              <a:rPr lang="en-IN" b="0" dirty="0" err="1">
                <a:solidFill>
                  <a:srgbClr val="000000"/>
                </a:solidFill>
                <a:effectLst/>
                <a:latin typeface="Courier New" panose="02070309020205020404" pitchFamily="49" charset="0"/>
              </a:rPr>
              <a:t>BeautifulSoup</a:t>
            </a:r>
            <a:r>
              <a:rPr lang="en-IN" b="0" dirty="0">
                <a:solidFill>
                  <a:srgbClr val="000000"/>
                </a:solidFill>
                <a:effectLst/>
                <a:latin typeface="Courier New" panose="02070309020205020404" pitchFamily="49" charset="0"/>
              </a:rPr>
              <a:t>(</a:t>
            </a:r>
            <a:r>
              <a:rPr lang="en-IN" b="0" dirty="0" err="1">
                <a:solidFill>
                  <a:srgbClr val="000000"/>
                </a:solidFill>
                <a:effectLst/>
                <a:latin typeface="Courier New" panose="02070309020205020404" pitchFamily="49" charset="0"/>
              </a:rPr>
              <a:t>response.text</a:t>
            </a:r>
            <a:r>
              <a:rPr lang="en-IN" b="0" dirty="0">
                <a:solidFill>
                  <a:srgbClr val="000000"/>
                </a:solidFill>
                <a:effectLst/>
                <a:latin typeface="Courier New" panose="02070309020205020404" pitchFamily="49" charset="0"/>
              </a:rPr>
              <a:t>, </a:t>
            </a:r>
            <a:r>
              <a:rPr lang="en-IN" b="0" dirty="0">
                <a:solidFill>
                  <a:srgbClr val="A31515"/>
                </a:solidFill>
                <a:effectLst/>
                <a:latin typeface="Courier New" panose="02070309020205020404" pitchFamily="49" charset="0"/>
              </a:rPr>
              <a:t>'</a:t>
            </a:r>
            <a:r>
              <a:rPr lang="en-IN" b="0" dirty="0" err="1">
                <a:solidFill>
                  <a:srgbClr val="A31515"/>
                </a:solidFill>
                <a:effectLst/>
                <a:latin typeface="Courier New" panose="02070309020205020404" pitchFamily="49" charset="0"/>
              </a:rPr>
              <a:t>html.parser</a:t>
            </a:r>
            <a:r>
              <a:rPr lang="en-IN" b="0" dirty="0">
                <a:solidFill>
                  <a:srgbClr val="A31515"/>
                </a:solidFill>
                <a:effectLst/>
                <a:latin typeface="Courier New" panose="02070309020205020404" pitchFamily="49" charset="0"/>
              </a:rPr>
              <a:t>'</a:t>
            </a:r>
            <a:r>
              <a:rPr lang="en-IN" b="0" dirty="0">
                <a:solidFill>
                  <a:srgbClr val="000000"/>
                </a:solidFill>
                <a:effectLst/>
                <a:latin typeface="Courier New" panose="02070309020205020404" pitchFamily="49" charset="0"/>
              </a:rPr>
              <a:t>)</a:t>
            </a:r>
          </a:p>
          <a:p>
            <a:pPr marL="0" indent="0">
              <a:lnSpc>
                <a:spcPts val="1425"/>
              </a:lnSpc>
              <a:buNone/>
            </a:pPr>
            <a:br>
              <a:rPr lang="en-IN" b="0" dirty="0">
                <a:solidFill>
                  <a:srgbClr val="000000"/>
                </a:solidFill>
                <a:effectLst/>
                <a:latin typeface="Courier New" panose="02070309020205020404" pitchFamily="49" charset="0"/>
              </a:rPr>
            </a:br>
            <a:endParaRPr lang="en-IN" dirty="0"/>
          </a:p>
        </p:txBody>
      </p:sp>
    </p:spTree>
    <p:extLst>
      <p:ext uri="{BB962C8B-B14F-4D97-AF65-F5344CB8AC3E}">
        <p14:creationId xmlns:p14="http://schemas.microsoft.com/office/powerpoint/2010/main" val="804120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077DF-80FA-B73B-E8A7-CE197DE429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722366-85D1-835E-53FD-45AA941A9E3E}"/>
              </a:ext>
            </a:extLst>
          </p:cNvPr>
          <p:cNvSpPr>
            <a:spLocks noGrp="1"/>
          </p:cNvSpPr>
          <p:nvPr>
            <p:ph type="title"/>
          </p:nvPr>
        </p:nvSpPr>
        <p:spPr>
          <a:xfrm>
            <a:off x="838200" y="86831"/>
            <a:ext cx="10515600" cy="1325563"/>
          </a:xfrm>
        </p:spPr>
        <p:txBody>
          <a:bodyPr/>
          <a:lstStyle/>
          <a:p>
            <a:r>
              <a:rPr lang="en-IN" dirty="0"/>
              <a:t>Python code for web scraping</a:t>
            </a:r>
          </a:p>
        </p:txBody>
      </p:sp>
      <p:sp>
        <p:nvSpPr>
          <p:cNvPr id="3" name="Content Placeholder 2">
            <a:extLst>
              <a:ext uri="{FF2B5EF4-FFF2-40B4-BE49-F238E27FC236}">
                <a16:creationId xmlns:a16="http://schemas.microsoft.com/office/drawing/2014/main" id="{6CC6FE26-A933-00F0-E577-709E9C4D5421}"/>
              </a:ext>
            </a:extLst>
          </p:cNvPr>
          <p:cNvSpPr>
            <a:spLocks noGrp="1"/>
          </p:cNvSpPr>
          <p:nvPr>
            <p:ph idx="1"/>
          </p:nvPr>
        </p:nvSpPr>
        <p:spPr>
          <a:xfrm>
            <a:off x="838200" y="1192696"/>
            <a:ext cx="10515600" cy="4984267"/>
          </a:xfrm>
        </p:spPr>
        <p:txBody>
          <a:bodyPr>
            <a:normAutofit fontScale="55000" lnSpcReduction="20000"/>
          </a:bodyPr>
          <a:lstStyle/>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Print the raw HTML (optional, for debugging)</a:t>
            </a:r>
            <a:endParaRPr lang="en-IN" b="0" dirty="0">
              <a:solidFill>
                <a:srgbClr val="000000"/>
              </a:solidFill>
              <a:effectLst/>
              <a:latin typeface="Courier New" panose="02070309020205020404" pitchFamily="49" charset="0"/>
            </a:endParaRP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"HTML Content Fetched:"</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err="1">
                <a:solidFill>
                  <a:srgbClr val="000000"/>
                </a:solidFill>
                <a:effectLst/>
                <a:latin typeface="Courier New" panose="02070309020205020404" pitchFamily="49" charset="0"/>
              </a:rPr>
              <a:t>soup.prettify</a:t>
            </a:r>
            <a:r>
              <a:rPr lang="en-IN" b="0" dirty="0">
                <a:solidFill>
                  <a:srgbClr val="000000"/>
                </a:solidFill>
                <a:effectLst/>
                <a:latin typeface="Courier New" panose="02070309020205020404" pitchFamily="49" charset="0"/>
              </a:rPr>
              <a:t>()[:</a:t>
            </a:r>
            <a:r>
              <a:rPr lang="en-IN" b="0" dirty="0">
                <a:solidFill>
                  <a:srgbClr val="116644"/>
                </a:solidFill>
                <a:effectLst/>
                <a:latin typeface="Courier New" panose="02070309020205020404" pitchFamily="49" charset="0"/>
              </a:rPr>
              <a:t>1000</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Show the first 1000 characters of the page</a:t>
            </a:r>
            <a:endParaRPr lang="en-IN" b="0" dirty="0">
              <a:solidFill>
                <a:srgbClr val="000000"/>
              </a:solidFill>
              <a:effectLst/>
              <a:latin typeface="Courier New" panose="02070309020205020404" pitchFamily="49" charset="0"/>
            </a:endParaRP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Find elements by tag and class (update based on website's HTML structure)</a:t>
            </a:r>
            <a:endParaRPr lang="en-IN" b="0" dirty="0">
              <a:solidFill>
                <a:srgbClr val="000000"/>
              </a:solidFill>
              <a:effectLst/>
              <a:latin typeface="Courier New" panose="02070309020205020404" pitchFamily="49" charset="0"/>
            </a:endParaRP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Example: Scraping titles inside &lt;h2&gt; tags with class 'article-title'</a:t>
            </a:r>
            <a:endParaRPr lang="en-IN" b="0" dirty="0">
              <a:solidFill>
                <a:srgbClr val="000000"/>
              </a:solidFill>
              <a:effectLst/>
              <a:latin typeface="Courier New" panose="02070309020205020404" pitchFamily="49" charset="0"/>
            </a:endParaRPr>
          </a:p>
          <a:p>
            <a:pPr marL="0" indent="0">
              <a:lnSpc>
                <a:spcPts val="1425"/>
              </a:lnSpc>
              <a:buNone/>
            </a:pPr>
            <a:r>
              <a:rPr lang="en-IN" b="0" dirty="0">
                <a:solidFill>
                  <a:srgbClr val="000000"/>
                </a:solidFill>
                <a:effectLst/>
                <a:latin typeface="Courier New" panose="02070309020205020404" pitchFamily="49" charset="0"/>
              </a:rPr>
              <a:t>    articles = </a:t>
            </a:r>
            <a:r>
              <a:rPr lang="en-IN" b="0" dirty="0" err="1">
                <a:solidFill>
                  <a:srgbClr val="000000"/>
                </a:solidFill>
                <a:effectLst/>
                <a:latin typeface="Courier New" panose="02070309020205020404" pitchFamily="49" charset="0"/>
              </a:rPr>
              <a:t>soup.find_all</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'h2'</a:t>
            </a:r>
            <a:r>
              <a:rPr lang="en-IN" b="0" dirty="0">
                <a:solidFill>
                  <a:srgbClr val="000000"/>
                </a:solidFill>
                <a:effectLst/>
                <a:latin typeface="Courier New" panose="02070309020205020404" pitchFamily="49" charset="0"/>
              </a:rPr>
              <a:t>)  </a:t>
            </a:r>
            <a:r>
              <a:rPr lang="en-IN" b="0" dirty="0">
                <a:solidFill>
                  <a:srgbClr val="008000"/>
                </a:solidFill>
                <a:effectLst/>
                <a:latin typeface="Courier New" panose="02070309020205020404" pitchFamily="49" charset="0"/>
              </a:rPr>
              <a:t># Update this selector as needed</a:t>
            </a:r>
            <a:endParaRPr lang="en-IN" b="0" dirty="0">
              <a:solidFill>
                <a:srgbClr val="000000"/>
              </a:solidFill>
              <a:effectLst/>
              <a:latin typeface="Courier New" panose="02070309020205020404" pitchFamily="49" charset="0"/>
            </a:endParaRP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if</a:t>
            </a:r>
            <a:r>
              <a:rPr lang="en-IN" b="0" dirty="0">
                <a:solidFill>
                  <a:srgbClr val="000000"/>
                </a:solidFill>
                <a:effectLst/>
                <a:latin typeface="Courier New" panose="02070309020205020404" pitchFamily="49" charset="0"/>
              </a:rPr>
              <a:t> articles:</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a:t>
            </a:r>
            <a:r>
              <a:rPr lang="en-IN" b="0" dirty="0" err="1">
                <a:solidFill>
                  <a:srgbClr val="A31515"/>
                </a:solidFill>
                <a:effectLst/>
                <a:latin typeface="Courier New" panose="02070309020205020404" pitchFamily="49" charset="0"/>
              </a:rPr>
              <a:t>nScraped</a:t>
            </a:r>
            <a:r>
              <a:rPr lang="en-IN" b="0" dirty="0">
                <a:solidFill>
                  <a:srgbClr val="A31515"/>
                </a:solidFill>
                <a:effectLst/>
                <a:latin typeface="Courier New" panose="02070309020205020404" pitchFamily="49" charset="0"/>
              </a:rPr>
              <a:t> Titles:"</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for</a:t>
            </a:r>
            <a:r>
              <a:rPr lang="en-IN" b="0" dirty="0">
                <a:solidFill>
                  <a:srgbClr val="000000"/>
                </a:solidFill>
                <a:effectLst/>
                <a:latin typeface="Courier New" panose="02070309020205020404" pitchFamily="49" charset="0"/>
              </a:rPr>
              <a:t> </a:t>
            </a:r>
            <a:r>
              <a:rPr lang="en-IN" b="0" dirty="0" err="1">
                <a:solidFill>
                  <a:srgbClr val="000000"/>
                </a:solidFill>
                <a:effectLst/>
                <a:latin typeface="Courier New" panose="02070309020205020404" pitchFamily="49" charset="0"/>
              </a:rPr>
              <a:t>i</a:t>
            </a:r>
            <a:r>
              <a:rPr lang="en-IN" b="0" dirty="0">
                <a:solidFill>
                  <a:srgbClr val="000000"/>
                </a:solidFill>
                <a:effectLst/>
                <a:latin typeface="Courier New" panose="02070309020205020404" pitchFamily="49" charset="0"/>
              </a:rPr>
              <a:t>, article </a:t>
            </a:r>
            <a:r>
              <a:rPr lang="en-IN" b="0" dirty="0">
                <a:solidFill>
                  <a:srgbClr val="0000FF"/>
                </a:solidFill>
                <a:effectLst/>
                <a:latin typeface="Courier New" panose="02070309020205020404" pitchFamily="49" charset="0"/>
              </a:rPr>
              <a:t>in</a:t>
            </a: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enumerate</a:t>
            </a:r>
            <a:r>
              <a:rPr lang="en-IN" b="0" dirty="0">
                <a:solidFill>
                  <a:srgbClr val="000000"/>
                </a:solidFill>
                <a:effectLst/>
                <a:latin typeface="Courier New" panose="02070309020205020404" pitchFamily="49" charset="0"/>
              </a:rPr>
              <a:t>(articles, </a:t>
            </a:r>
            <a:r>
              <a:rPr lang="en-IN" b="0" dirty="0">
                <a:solidFill>
                  <a:srgbClr val="116644"/>
                </a:solidFill>
                <a:effectLst/>
                <a:latin typeface="Courier New" panose="02070309020205020404" pitchFamily="49" charset="0"/>
              </a:rPr>
              <a:t>1</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a:solidFill>
                  <a:srgbClr val="0000FF"/>
                </a:solidFill>
                <a:effectLst/>
                <a:latin typeface="Courier New" panose="02070309020205020404" pitchFamily="49" charset="0"/>
              </a:rPr>
              <a:t>f</a:t>
            </a:r>
            <a:r>
              <a:rPr lang="en-IN" b="0" dirty="0">
                <a:solidFill>
                  <a:srgbClr val="A31515"/>
                </a:solidFill>
                <a:effectLst/>
                <a:latin typeface="Courier New" panose="02070309020205020404" pitchFamily="49" charset="0"/>
              </a:rPr>
              <a:t>"</a:t>
            </a:r>
            <a:r>
              <a:rPr lang="en-IN" b="0" dirty="0">
                <a:solidFill>
                  <a:srgbClr val="000000"/>
                </a:solidFill>
                <a:effectLst/>
                <a:latin typeface="Courier New" panose="02070309020205020404" pitchFamily="49" charset="0"/>
              </a:rPr>
              <a:t>{</a:t>
            </a:r>
            <a:r>
              <a:rPr lang="en-IN" b="0" dirty="0" err="1">
                <a:solidFill>
                  <a:srgbClr val="000000"/>
                </a:solidFill>
                <a:effectLst/>
                <a:latin typeface="Courier New" panose="02070309020205020404" pitchFamily="49" charset="0"/>
              </a:rPr>
              <a:t>i</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 </a:t>
            </a:r>
            <a:r>
              <a:rPr lang="en-IN" b="0" dirty="0">
                <a:solidFill>
                  <a:srgbClr val="000000"/>
                </a:solidFill>
                <a:effectLst/>
                <a:latin typeface="Courier New" panose="02070309020205020404" pitchFamily="49" charset="0"/>
              </a:rPr>
              <a:t>{</a:t>
            </a:r>
            <a:r>
              <a:rPr lang="en-IN" b="0" dirty="0" err="1">
                <a:solidFill>
                  <a:srgbClr val="000000"/>
                </a:solidFill>
                <a:effectLst/>
                <a:latin typeface="Courier New" panose="02070309020205020404" pitchFamily="49" charset="0"/>
              </a:rPr>
              <a:t>article.get_text</a:t>
            </a:r>
            <a:r>
              <a:rPr lang="en-IN" b="0" dirty="0">
                <a:solidFill>
                  <a:srgbClr val="000000"/>
                </a:solidFill>
                <a:effectLst/>
                <a:latin typeface="Courier New" panose="02070309020205020404" pitchFamily="49" charset="0"/>
              </a:rPr>
              <a:t>(strip=</a:t>
            </a:r>
            <a:r>
              <a:rPr lang="en-IN" b="0" dirty="0">
                <a:solidFill>
                  <a:srgbClr val="0000FF"/>
                </a:solidFill>
                <a:effectLst/>
                <a:latin typeface="Courier New" panose="02070309020205020404" pitchFamily="49" charset="0"/>
              </a:rPr>
              <a:t>True</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else</a:t>
            </a:r>
            <a:r>
              <a:rPr lang="en-IN" b="0" dirty="0">
                <a:solidFill>
                  <a:srgbClr val="000000"/>
                </a:solidFill>
                <a:effectLst/>
                <a:latin typeface="Courier New" panose="02070309020205020404" pitchFamily="49" charset="0"/>
              </a:rPr>
              <a:t>:</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a:solidFill>
                  <a:srgbClr val="A31515"/>
                </a:solidFill>
                <a:effectLst/>
                <a:latin typeface="Courier New" panose="02070309020205020404" pitchFamily="49" charset="0"/>
              </a:rPr>
              <a:t>"\</a:t>
            </a:r>
            <a:r>
              <a:rPr lang="en-IN" b="0" dirty="0" err="1">
                <a:solidFill>
                  <a:srgbClr val="A31515"/>
                </a:solidFill>
                <a:effectLst/>
                <a:latin typeface="Courier New" panose="02070309020205020404" pitchFamily="49" charset="0"/>
              </a:rPr>
              <a:t>nNo</a:t>
            </a:r>
            <a:r>
              <a:rPr lang="en-IN" b="0" dirty="0">
                <a:solidFill>
                  <a:srgbClr val="A31515"/>
                </a:solidFill>
                <a:effectLst/>
                <a:latin typeface="Courier New" panose="02070309020205020404" pitchFamily="49" charset="0"/>
              </a:rPr>
              <a:t> matching elements found. Check your HTML selectors."</a:t>
            </a:r>
            <a:r>
              <a:rPr lang="en-IN" b="0" dirty="0">
                <a:solidFill>
                  <a:srgbClr val="000000"/>
                </a:solidFill>
                <a:effectLst/>
                <a:latin typeface="Courier New" panose="02070309020205020404" pitchFamily="49" charset="0"/>
              </a:rPr>
              <a:t>)</a:t>
            </a:r>
          </a:p>
          <a:p>
            <a:pPr marL="0" indent="0">
              <a:lnSpc>
                <a:spcPts val="1425"/>
              </a:lnSpc>
              <a:buNone/>
            </a:pPr>
            <a:br>
              <a:rPr lang="en-IN" b="0" dirty="0">
                <a:solidFill>
                  <a:srgbClr val="000000"/>
                </a:solidFill>
                <a:effectLst/>
                <a:latin typeface="Courier New" panose="02070309020205020404" pitchFamily="49" charset="0"/>
              </a:rPr>
            </a:br>
            <a:r>
              <a:rPr lang="en-IN" b="0" dirty="0">
                <a:solidFill>
                  <a:srgbClr val="AF00DB"/>
                </a:solidFill>
                <a:effectLst/>
                <a:latin typeface="Courier New" panose="02070309020205020404" pitchFamily="49" charset="0"/>
              </a:rPr>
              <a:t>except</a:t>
            </a:r>
            <a:r>
              <a:rPr lang="en-IN" b="0" dirty="0">
                <a:solidFill>
                  <a:srgbClr val="000000"/>
                </a:solidFill>
                <a:effectLst/>
                <a:latin typeface="Courier New" panose="02070309020205020404" pitchFamily="49" charset="0"/>
              </a:rPr>
              <a:t> </a:t>
            </a:r>
            <a:r>
              <a:rPr lang="en-IN" b="0" dirty="0" err="1">
                <a:solidFill>
                  <a:srgbClr val="000000"/>
                </a:solidFill>
                <a:effectLst/>
                <a:latin typeface="Courier New" panose="02070309020205020404" pitchFamily="49" charset="0"/>
              </a:rPr>
              <a:t>requests.exceptions.RequestException</a:t>
            </a:r>
            <a:r>
              <a:rPr lang="en-IN" b="0" dirty="0">
                <a:solidFill>
                  <a:srgbClr val="000000"/>
                </a:solidFill>
                <a:effectLst/>
                <a:latin typeface="Courier New" panose="02070309020205020404" pitchFamily="49" charset="0"/>
              </a:rPr>
              <a:t> </a:t>
            </a:r>
            <a:r>
              <a:rPr lang="en-IN" b="0" dirty="0">
                <a:solidFill>
                  <a:srgbClr val="AF00DB"/>
                </a:solidFill>
                <a:effectLst/>
                <a:latin typeface="Courier New" panose="02070309020205020404" pitchFamily="49" charset="0"/>
              </a:rPr>
              <a:t>as</a:t>
            </a:r>
            <a:r>
              <a:rPr lang="en-IN" b="0" dirty="0">
                <a:solidFill>
                  <a:srgbClr val="000000"/>
                </a:solidFill>
                <a:effectLst/>
                <a:latin typeface="Courier New" panose="02070309020205020404" pitchFamily="49" charset="0"/>
              </a:rPr>
              <a:t> e:</a:t>
            </a:r>
          </a:p>
          <a:p>
            <a:pPr marL="0" indent="0">
              <a:lnSpc>
                <a:spcPts val="1425"/>
              </a:lnSpc>
              <a:buNone/>
            </a:pPr>
            <a:r>
              <a:rPr lang="en-IN" b="0" dirty="0">
                <a:solidFill>
                  <a:srgbClr val="000000"/>
                </a:solidFill>
                <a:effectLst/>
                <a:latin typeface="Courier New" panose="02070309020205020404" pitchFamily="49" charset="0"/>
              </a:rPr>
              <a:t>    </a:t>
            </a:r>
            <a:r>
              <a:rPr lang="en-IN" b="0" dirty="0">
                <a:solidFill>
                  <a:srgbClr val="795E26"/>
                </a:solidFill>
                <a:effectLst/>
                <a:latin typeface="Courier New" panose="02070309020205020404" pitchFamily="49" charset="0"/>
              </a:rPr>
              <a:t>print</a:t>
            </a:r>
            <a:r>
              <a:rPr lang="en-IN" b="0" dirty="0">
                <a:solidFill>
                  <a:srgbClr val="000000"/>
                </a:solidFill>
                <a:effectLst/>
                <a:latin typeface="Courier New" panose="02070309020205020404" pitchFamily="49" charset="0"/>
              </a:rPr>
              <a:t>(</a:t>
            </a:r>
            <a:r>
              <a:rPr lang="en-IN" b="0" dirty="0" err="1">
                <a:solidFill>
                  <a:srgbClr val="0000FF"/>
                </a:solidFill>
                <a:effectLst/>
                <a:latin typeface="Courier New" panose="02070309020205020404" pitchFamily="49" charset="0"/>
              </a:rPr>
              <a:t>f</a:t>
            </a:r>
            <a:r>
              <a:rPr lang="en-IN" b="0" dirty="0" err="1">
                <a:solidFill>
                  <a:srgbClr val="A31515"/>
                </a:solidFill>
                <a:effectLst/>
                <a:latin typeface="Courier New" panose="02070309020205020404" pitchFamily="49" charset="0"/>
              </a:rPr>
              <a:t>"Error</a:t>
            </a:r>
            <a:r>
              <a:rPr lang="en-IN" b="0" dirty="0">
                <a:solidFill>
                  <a:srgbClr val="A31515"/>
                </a:solidFill>
                <a:effectLst/>
                <a:latin typeface="Courier New" panose="02070309020205020404" pitchFamily="49" charset="0"/>
              </a:rPr>
              <a:t> fetching data: </a:t>
            </a:r>
            <a:r>
              <a:rPr lang="en-IN" b="0" dirty="0">
                <a:solidFill>
                  <a:srgbClr val="000000"/>
                </a:solidFill>
                <a:effectLst/>
                <a:latin typeface="Courier New" panose="02070309020205020404" pitchFamily="49" charset="0"/>
              </a:rPr>
              <a:t>{e}</a:t>
            </a:r>
            <a:r>
              <a:rPr lang="en-IN" b="0" dirty="0">
                <a:solidFill>
                  <a:srgbClr val="A31515"/>
                </a:solidFill>
                <a:effectLst/>
                <a:latin typeface="Courier New" panose="02070309020205020404" pitchFamily="49" charset="0"/>
              </a:rPr>
              <a:t>"</a:t>
            </a:r>
            <a:r>
              <a:rPr lang="en-IN" b="0" dirty="0">
                <a:solidFill>
                  <a:srgbClr val="000000"/>
                </a:solidFill>
                <a:effectLst/>
                <a:latin typeface="Courier New" panose="02070309020205020404" pitchFamily="49" charset="0"/>
              </a:rPr>
              <a:t>)</a:t>
            </a:r>
          </a:p>
          <a:p>
            <a:pPr marL="0" indent="0">
              <a:buNone/>
            </a:pPr>
            <a:endParaRPr lang="en-IN" b="0" dirty="0">
              <a:solidFill>
                <a:srgbClr val="000000"/>
              </a:solidFill>
              <a:effectLst/>
              <a:latin typeface="Courier New" panose="02070309020205020404" pitchFamily="49" charset="0"/>
            </a:endParaRPr>
          </a:p>
          <a:p>
            <a:pPr marL="0" indent="0">
              <a:buNone/>
            </a:pPr>
            <a:endParaRPr lang="en-IN" dirty="0"/>
          </a:p>
        </p:txBody>
      </p:sp>
    </p:spTree>
    <p:extLst>
      <p:ext uri="{BB962C8B-B14F-4D97-AF65-F5344CB8AC3E}">
        <p14:creationId xmlns:p14="http://schemas.microsoft.com/office/powerpoint/2010/main" val="196598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7B5CC-ABFC-57A3-2F3D-10151431A1D3}"/>
              </a:ext>
            </a:extLst>
          </p:cNvPr>
          <p:cNvSpPr>
            <a:spLocks noGrp="1"/>
          </p:cNvSpPr>
          <p:nvPr>
            <p:ph type="title"/>
          </p:nvPr>
        </p:nvSpPr>
        <p:spPr/>
        <p:txBody>
          <a:bodyPr/>
          <a:lstStyle/>
          <a:p>
            <a:r>
              <a:rPr lang="en-GB" dirty="0"/>
              <a:t>Introduction</a:t>
            </a:r>
            <a:endParaRPr lang="en-IN" dirty="0"/>
          </a:p>
        </p:txBody>
      </p:sp>
      <p:sp>
        <p:nvSpPr>
          <p:cNvPr id="3" name="Content Placeholder 2">
            <a:extLst>
              <a:ext uri="{FF2B5EF4-FFF2-40B4-BE49-F238E27FC236}">
                <a16:creationId xmlns:a16="http://schemas.microsoft.com/office/drawing/2014/main" id="{98182B08-568F-F865-4759-BDC041DB5FAA}"/>
              </a:ext>
            </a:extLst>
          </p:cNvPr>
          <p:cNvSpPr>
            <a:spLocks noGrp="1"/>
          </p:cNvSpPr>
          <p:nvPr>
            <p:ph idx="1"/>
          </p:nvPr>
        </p:nvSpPr>
        <p:spPr/>
        <p:txBody>
          <a:bodyPr>
            <a:normAutofit fontScale="92500" lnSpcReduction="10000"/>
          </a:bodyPr>
          <a:lstStyle/>
          <a:p>
            <a:pPr algn="just"/>
            <a:r>
              <a:rPr lang="en-US" b="0" i="0" dirty="0">
                <a:solidFill>
                  <a:srgbClr val="333333"/>
                </a:solidFill>
                <a:effectLst/>
                <a:latin typeface="Montserrat" panose="00000500000000000000" pitchFamily="2" charset="0"/>
              </a:rPr>
              <a:t>Web scraping is the method of collecting data from desired web pages and is also known as data collection and data extraction. </a:t>
            </a:r>
          </a:p>
          <a:p>
            <a:pPr algn="just"/>
            <a:r>
              <a:rPr lang="en-US" b="0" i="0" dirty="0">
                <a:solidFill>
                  <a:srgbClr val="333333"/>
                </a:solidFill>
                <a:effectLst/>
                <a:latin typeface="Montserrat" panose="00000500000000000000" pitchFamily="2" charset="0"/>
              </a:rPr>
              <a:t>With the Hypertext Transfer Protocol, Scraping tools and applications access the World Wide Web, gather valuable data, and extract it according to your needs. The information is stored in a central database or is downloaded for further use on your hard drive.</a:t>
            </a:r>
          </a:p>
          <a:p>
            <a:pPr algn="just"/>
            <a:r>
              <a:rPr lang="en-US" b="0" i="0" dirty="0">
                <a:solidFill>
                  <a:srgbClr val="333333"/>
                </a:solidFill>
                <a:effectLst/>
                <a:latin typeface="Montserrat" panose="00000500000000000000" pitchFamily="2" charset="0"/>
              </a:rPr>
              <a:t>Web scraping is the practice of extracting data directly from websites. Generally, web scraping has three main requirements; a target website, a web scraping tool, and a database to store harvested data.</a:t>
            </a:r>
          </a:p>
          <a:p>
            <a:endParaRPr lang="en-IN" dirty="0"/>
          </a:p>
        </p:txBody>
      </p:sp>
    </p:spTree>
    <p:extLst>
      <p:ext uri="{BB962C8B-B14F-4D97-AF65-F5344CB8AC3E}">
        <p14:creationId xmlns:p14="http://schemas.microsoft.com/office/powerpoint/2010/main" val="739305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A7173-1C56-80B4-0491-358FF93B479C}"/>
              </a:ext>
            </a:extLst>
          </p:cNvPr>
          <p:cNvSpPr>
            <a:spLocks noGrp="1"/>
          </p:cNvSpPr>
          <p:nvPr>
            <p:ph type="title"/>
          </p:nvPr>
        </p:nvSpPr>
        <p:spPr/>
        <p:txBody>
          <a:bodyPr/>
          <a:lstStyle/>
          <a:p>
            <a:r>
              <a:rPr lang="en-IN" b="0" i="0" dirty="0">
                <a:effectLst/>
                <a:latin typeface="Montserrat" panose="00000500000000000000" pitchFamily="2" charset="0"/>
              </a:rPr>
              <a:t>What is data scraping?</a:t>
            </a:r>
            <a:br>
              <a:rPr lang="en-IN" b="0" i="0" dirty="0">
                <a:effectLst/>
                <a:latin typeface="Montserrat" panose="00000500000000000000" pitchFamily="2" charset="0"/>
              </a:rPr>
            </a:br>
            <a:endParaRPr lang="en-IN" dirty="0"/>
          </a:p>
        </p:txBody>
      </p:sp>
      <p:sp>
        <p:nvSpPr>
          <p:cNvPr id="3" name="Content Placeholder 2">
            <a:extLst>
              <a:ext uri="{FF2B5EF4-FFF2-40B4-BE49-F238E27FC236}">
                <a16:creationId xmlns:a16="http://schemas.microsoft.com/office/drawing/2014/main" id="{77148D6C-1B72-F4ED-7647-BB18EE3511EC}"/>
              </a:ext>
            </a:extLst>
          </p:cNvPr>
          <p:cNvSpPr>
            <a:spLocks noGrp="1"/>
          </p:cNvSpPr>
          <p:nvPr>
            <p:ph idx="1"/>
          </p:nvPr>
        </p:nvSpPr>
        <p:spPr>
          <a:xfrm>
            <a:off x="838200" y="1467817"/>
            <a:ext cx="10515600" cy="1752462"/>
          </a:xfrm>
        </p:spPr>
        <p:txBody>
          <a:bodyPr/>
          <a:lstStyle/>
          <a:p>
            <a:pPr algn="just"/>
            <a:r>
              <a:rPr lang="en-US" b="0" i="0" dirty="0">
                <a:solidFill>
                  <a:srgbClr val="333333"/>
                </a:solidFill>
                <a:effectLst/>
                <a:latin typeface="Montserrat" panose="00000500000000000000" pitchFamily="2" charset="0"/>
              </a:rPr>
              <a:t>Data scraping is defined as a technique in which a computer program extracts a set of data with the help of output generated from another program. The technique is commonly manifested in web scraping.</a:t>
            </a:r>
            <a:endParaRPr lang="en-IN" dirty="0"/>
          </a:p>
        </p:txBody>
      </p:sp>
      <p:pic>
        <p:nvPicPr>
          <p:cNvPr id="3074" name="Picture 2" descr="What is data scraping">
            <a:extLst>
              <a:ext uri="{FF2B5EF4-FFF2-40B4-BE49-F238E27FC236}">
                <a16:creationId xmlns:a16="http://schemas.microsoft.com/office/drawing/2014/main" id="{012D2AC0-8125-9DBF-B6F7-7012B4BF59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026" y="3329610"/>
            <a:ext cx="8637104" cy="3333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527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6D7F3-9102-DDA8-1BD7-21CD22C2DB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301628-B236-2A89-E880-9A9DFBC4A194}"/>
              </a:ext>
            </a:extLst>
          </p:cNvPr>
          <p:cNvSpPr>
            <a:spLocks noGrp="1"/>
          </p:cNvSpPr>
          <p:nvPr>
            <p:ph type="title"/>
          </p:nvPr>
        </p:nvSpPr>
        <p:spPr>
          <a:xfrm>
            <a:off x="967409" y="265734"/>
            <a:ext cx="10515600" cy="1325563"/>
          </a:xfrm>
        </p:spPr>
        <p:txBody>
          <a:bodyPr/>
          <a:lstStyle/>
          <a:p>
            <a:r>
              <a:rPr lang="en-GB" b="1" dirty="0">
                <a:solidFill>
                  <a:srgbClr val="273239"/>
                </a:solidFill>
                <a:latin typeface="Nunito" pitchFamily="2" charset="0"/>
              </a:rPr>
              <a:t>Introduction</a:t>
            </a:r>
            <a:endParaRPr lang="en-IN" b="1" dirty="0">
              <a:solidFill>
                <a:srgbClr val="273239"/>
              </a:solidFill>
              <a:latin typeface="Nunito" pitchFamily="2" charset="0"/>
            </a:endParaRPr>
          </a:p>
        </p:txBody>
      </p:sp>
      <p:sp>
        <p:nvSpPr>
          <p:cNvPr id="3" name="Content Placeholder 2">
            <a:extLst>
              <a:ext uri="{FF2B5EF4-FFF2-40B4-BE49-F238E27FC236}">
                <a16:creationId xmlns:a16="http://schemas.microsoft.com/office/drawing/2014/main" id="{EC4FA713-8476-7350-3827-690B37752364}"/>
              </a:ext>
            </a:extLst>
          </p:cNvPr>
          <p:cNvSpPr>
            <a:spLocks noGrp="1"/>
          </p:cNvSpPr>
          <p:nvPr>
            <p:ph idx="1"/>
          </p:nvPr>
        </p:nvSpPr>
        <p:spPr/>
        <p:txBody>
          <a:bodyPr>
            <a:normAutofit/>
          </a:bodyPr>
          <a:lstStyle/>
          <a:p>
            <a:r>
              <a:rPr lang="en-US" dirty="0"/>
              <a:t>Web scraping refers to the process of extracting data from websites by parsing their HTML structure. </a:t>
            </a:r>
          </a:p>
          <a:p>
            <a:r>
              <a:rPr lang="en-US" dirty="0"/>
              <a:t>In the context of data science, it is a critical tool for gathering real-world data, especially when structured datasets are not readily available. </a:t>
            </a:r>
          </a:p>
          <a:p>
            <a:r>
              <a:rPr lang="en-US" dirty="0"/>
              <a:t>From collecting e-commerce pricing data to aggregating news articles, web scraping allows data scientists to access, analyze, and derive insights from online information.</a:t>
            </a:r>
          </a:p>
          <a:p>
            <a:pPr marL="0" indent="0">
              <a:buNone/>
            </a:pPr>
            <a:endParaRPr lang="en-IN" dirty="0"/>
          </a:p>
        </p:txBody>
      </p:sp>
    </p:spTree>
    <p:extLst>
      <p:ext uri="{BB962C8B-B14F-4D97-AF65-F5344CB8AC3E}">
        <p14:creationId xmlns:p14="http://schemas.microsoft.com/office/powerpoint/2010/main" val="316003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1B2F-72B9-011B-8F09-E2C870638F35}"/>
              </a:ext>
            </a:extLst>
          </p:cNvPr>
          <p:cNvSpPr>
            <a:spLocks noGrp="1"/>
          </p:cNvSpPr>
          <p:nvPr>
            <p:ph type="title"/>
          </p:nvPr>
        </p:nvSpPr>
        <p:spPr>
          <a:xfrm>
            <a:off x="838200" y="126589"/>
            <a:ext cx="10515600" cy="837507"/>
          </a:xfrm>
        </p:spPr>
        <p:txBody>
          <a:bodyPr/>
          <a:lstStyle/>
          <a:p>
            <a:r>
              <a:rPr lang="en-US" b="1" i="0" dirty="0">
                <a:solidFill>
                  <a:srgbClr val="273239"/>
                </a:solidFill>
                <a:effectLst/>
                <a:latin typeface="Nunito" pitchFamily="2" charset="0"/>
              </a:rPr>
              <a:t>Web Scraping</a:t>
            </a:r>
            <a:r>
              <a:rPr lang="en-US" b="0" i="0" dirty="0">
                <a:solidFill>
                  <a:srgbClr val="273239"/>
                </a:solidFill>
                <a:effectLst/>
                <a:latin typeface="Nunito" pitchFamily="2" charset="0"/>
              </a:rPr>
              <a:t> </a:t>
            </a:r>
            <a:endParaRPr lang="en-IN" dirty="0"/>
          </a:p>
        </p:txBody>
      </p:sp>
      <p:sp>
        <p:nvSpPr>
          <p:cNvPr id="3" name="Content Placeholder 2">
            <a:extLst>
              <a:ext uri="{FF2B5EF4-FFF2-40B4-BE49-F238E27FC236}">
                <a16:creationId xmlns:a16="http://schemas.microsoft.com/office/drawing/2014/main" id="{B5F028F3-C317-7387-B321-FD1CB897A62E}"/>
              </a:ext>
            </a:extLst>
          </p:cNvPr>
          <p:cNvSpPr>
            <a:spLocks noGrp="1"/>
          </p:cNvSpPr>
          <p:nvPr>
            <p:ph idx="1"/>
          </p:nvPr>
        </p:nvSpPr>
        <p:spPr>
          <a:xfrm>
            <a:off x="349095" y="924339"/>
            <a:ext cx="11687192" cy="2971800"/>
          </a:xfrm>
        </p:spPr>
        <p:txBody>
          <a:bodyPr/>
          <a:lstStyle/>
          <a:p>
            <a:r>
              <a:rPr lang="en-US" b="1" i="0" dirty="0">
                <a:solidFill>
                  <a:srgbClr val="273239"/>
                </a:solidFill>
                <a:effectLst/>
                <a:latin typeface="Nunito" pitchFamily="2" charset="0"/>
              </a:rPr>
              <a:t>Web Scraping</a:t>
            </a:r>
            <a:r>
              <a:rPr lang="en-US" b="0" i="0" dirty="0">
                <a:solidFill>
                  <a:srgbClr val="273239"/>
                </a:solidFill>
                <a:effectLst/>
                <a:latin typeface="Nunito" pitchFamily="2" charset="0"/>
              </a:rPr>
              <a:t> is the automation of the data extraction process from websites. One way is to copy-paste the data, which is both tedious and time-consuming manually , So This event is done with the help of web scraping software known as web scrapers. </a:t>
            </a:r>
          </a:p>
          <a:p>
            <a:r>
              <a:rPr lang="en-US" b="0" i="0" dirty="0">
                <a:solidFill>
                  <a:srgbClr val="273239"/>
                </a:solidFill>
                <a:effectLst/>
                <a:latin typeface="Nunito" pitchFamily="2" charset="0"/>
              </a:rPr>
              <a:t>They automatically load and extract data from the websites based on user requirements. These can be custom-built to work for one site or can be configured to work with any website</a:t>
            </a:r>
            <a:endParaRPr lang="en-IN" dirty="0"/>
          </a:p>
        </p:txBody>
      </p:sp>
      <p:pic>
        <p:nvPicPr>
          <p:cNvPr id="4098" name="Picture 2" descr="What is web scraping?">
            <a:extLst>
              <a:ext uri="{FF2B5EF4-FFF2-40B4-BE49-F238E27FC236}">
                <a16:creationId xmlns:a16="http://schemas.microsoft.com/office/drawing/2014/main" id="{98AAF3A6-E975-D8B7-B605-CD1F2998B2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487" y="4114800"/>
            <a:ext cx="7146235" cy="2284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798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187FB-7C09-451B-14A1-B53E1B4EA8A5}"/>
              </a:ext>
            </a:extLst>
          </p:cNvPr>
          <p:cNvSpPr>
            <a:spLocks noGrp="1"/>
          </p:cNvSpPr>
          <p:nvPr>
            <p:ph type="title"/>
          </p:nvPr>
        </p:nvSpPr>
        <p:spPr/>
        <p:txBody>
          <a:bodyPr/>
          <a:lstStyle/>
          <a:p>
            <a:r>
              <a:rPr lang="en-IN" b="1" dirty="0">
                <a:solidFill>
                  <a:srgbClr val="273239"/>
                </a:solidFill>
                <a:latin typeface="Nunito" pitchFamily="2" charset="0"/>
              </a:rPr>
              <a:t>Anatomy of a Website</a:t>
            </a:r>
          </a:p>
        </p:txBody>
      </p:sp>
      <p:sp>
        <p:nvSpPr>
          <p:cNvPr id="4" name="Rectangle 1">
            <a:extLst>
              <a:ext uri="{FF2B5EF4-FFF2-40B4-BE49-F238E27FC236}">
                <a16:creationId xmlns:a16="http://schemas.microsoft.com/office/drawing/2014/main" id="{7F8C87B9-570E-0A49-E40B-11A04918702E}"/>
              </a:ext>
            </a:extLst>
          </p:cNvPr>
          <p:cNvSpPr>
            <a:spLocks noGrp="1" noChangeArrowheads="1"/>
          </p:cNvSpPr>
          <p:nvPr>
            <p:ph idx="1"/>
          </p:nvPr>
        </p:nvSpPr>
        <p:spPr bwMode="auto">
          <a:xfrm>
            <a:off x="838200" y="1922973"/>
            <a:ext cx="10868025" cy="4032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b="1" dirty="0"/>
              <a:t>To</a:t>
            </a:r>
            <a:r>
              <a:rPr lang="en-US" sz="2400" dirty="0">
                <a:latin typeface="Times New Roman" panose="02020603050405020304" pitchFamily="18" charset="0"/>
                <a:cs typeface="Times New Roman" panose="02020603050405020304" pitchFamily="18" charset="0"/>
              </a:rPr>
              <a:t> scrape a website effectively, it’s essential to understand its structure:</a:t>
            </a:r>
          </a:p>
          <a:p>
            <a:r>
              <a:rPr lang="en-IN" sz="2400" b="1" dirty="0">
                <a:latin typeface="Times New Roman" panose="02020603050405020304" pitchFamily="18" charset="0"/>
                <a:cs typeface="Times New Roman" panose="02020603050405020304" pitchFamily="18" charset="0"/>
              </a:rPr>
              <a:t>Key Components</a:t>
            </a:r>
          </a:p>
          <a:p>
            <a:endParaRPr lang="en-IN" sz="1800" b="1" dirty="0">
              <a:latin typeface="Times New Roman" panose="02020603050405020304" pitchFamily="18" charset="0"/>
              <a:cs typeface="Times New Roman" panose="02020603050405020304" pitchFamily="18" charset="0"/>
            </a:endParaRPr>
          </a:p>
          <a:p>
            <a:pPr lvl="1" eaLnBrk="0" fontAlgn="base" hangingPunct="0">
              <a:lnSpc>
                <a:spcPct val="150000"/>
              </a:lnSpc>
              <a:spcBef>
                <a:spcPct val="0"/>
              </a:spcBef>
              <a:spcAft>
                <a:spcPct val="0"/>
              </a:spcAf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HTML</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backbone of web pages, consisting of tags such as &lt;div&gt;, &lt;h1&gt;, and &lt;p&gt; that define content.</a:t>
            </a:r>
          </a:p>
          <a:p>
            <a:pPr lvl="1" eaLnBrk="0" fontAlgn="base" hangingPunct="0">
              <a:lnSpc>
                <a:spcPct val="150000"/>
              </a:lnSpc>
              <a:spcBef>
                <a:spcPct val="0"/>
              </a:spcBef>
              <a:spcAft>
                <a:spcPct val="0"/>
              </a:spcAf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CSS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Provides styling, helping differentiate sections using classes and IDs</a:t>
            </a:r>
          </a:p>
          <a:p>
            <a:pPr lvl="1" eaLnBrk="0" fontAlgn="base" hangingPunct="0">
              <a:lnSpc>
                <a:spcPct val="150000"/>
              </a:lnSpc>
              <a:spcBef>
                <a:spcPct val="0"/>
              </a:spcBef>
              <a:spcAft>
                <a:spcPct val="0"/>
              </a:spcAft>
            </a:pPr>
            <a:r>
              <a:rPr lang="en-US" sz="2000" b="1" dirty="0">
                <a:latin typeface="Times New Roman" panose="02020603050405020304" pitchFamily="18" charset="0"/>
                <a:cs typeface="Times New Roman" panose="02020603050405020304" pitchFamily="18" charset="0"/>
              </a:rPr>
              <a:t>JavaScript:</a:t>
            </a:r>
            <a:r>
              <a:rPr lang="en-US" sz="2000" dirty="0">
                <a:latin typeface="Times New Roman" panose="02020603050405020304" pitchFamily="18" charset="0"/>
                <a:cs typeface="Times New Roman" panose="02020603050405020304" pitchFamily="18" charset="0"/>
              </a:rPr>
              <a:t> Powers dynamic content, which may require special handling during scraping</a:t>
            </a:r>
          </a:p>
          <a:p>
            <a:pPr lvl="1" eaLnBrk="0" fontAlgn="base" hangingPunct="0">
              <a:lnSpc>
                <a:spcPct val="150000"/>
              </a:lnSpc>
              <a:spcBef>
                <a:spcPct val="0"/>
              </a:spcBef>
              <a:spcAft>
                <a:spcPct val="0"/>
              </a:spcAft>
            </a:pPr>
            <a:r>
              <a:rPr lang="en-US" altLang="en-US" sz="2000" b="1" dirty="0">
                <a:latin typeface="Times New Roman" panose="02020603050405020304" pitchFamily="18" charset="0"/>
                <a:cs typeface="Times New Roman" panose="02020603050405020304" pitchFamily="18" charset="0"/>
              </a:rPr>
              <a:t>DOM (Document Object Model): </a:t>
            </a:r>
            <a:r>
              <a:rPr lang="en-US" altLang="en-US" sz="2000" dirty="0">
                <a:latin typeface="Times New Roman" panose="02020603050405020304" pitchFamily="18" charset="0"/>
                <a:cs typeface="Times New Roman" panose="02020603050405020304" pitchFamily="18" charset="0"/>
              </a:rPr>
              <a:t>A tree-like representation of a webpage, which scraping tools traverse to extract data</a:t>
            </a:r>
          </a:p>
        </p:txBody>
      </p:sp>
    </p:spTree>
    <p:extLst>
      <p:ext uri="{BB962C8B-B14F-4D97-AF65-F5344CB8AC3E}">
        <p14:creationId xmlns:p14="http://schemas.microsoft.com/office/powerpoint/2010/main" val="184509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08465-4FD5-0B1C-00F3-2FB3977D37F6}"/>
              </a:ext>
            </a:extLst>
          </p:cNvPr>
          <p:cNvSpPr>
            <a:spLocks noGrp="1"/>
          </p:cNvSpPr>
          <p:nvPr>
            <p:ph type="title"/>
          </p:nvPr>
        </p:nvSpPr>
        <p:spPr>
          <a:xfrm>
            <a:off x="838200" y="365125"/>
            <a:ext cx="10515600" cy="930275"/>
          </a:xfrm>
        </p:spPr>
        <p:txBody>
          <a:bodyPr/>
          <a:lstStyle/>
          <a:p>
            <a:r>
              <a:rPr lang="en-IN" b="1" dirty="0">
                <a:solidFill>
                  <a:srgbClr val="273239"/>
                </a:solidFill>
                <a:latin typeface="Nunito" pitchFamily="2" charset="0"/>
              </a:rPr>
              <a:t>Applications in Data Science</a:t>
            </a:r>
          </a:p>
        </p:txBody>
      </p:sp>
      <p:sp>
        <p:nvSpPr>
          <p:cNvPr id="3" name="Content Placeholder 2">
            <a:extLst>
              <a:ext uri="{FF2B5EF4-FFF2-40B4-BE49-F238E27FC236}">
                <a16:creationId xmlns:a16="http://schemas.microsoft.com/office/drawing/2014/main" id="{08CE5741-1739-72C1-AB19-88A484174277}"/>
              </a:ext>
            </a:extLst>
          </p:cNvPr>
          <p:cNvSpPr>
            <a:spLocks noGrp="1"/>
          </p:cNvSpPr>
          <p:nvPr>
            <p:ph idx="1"/>
          </p:nvPr>
        </p:nvSpPr>
        <p:spPr>
          <a:xfrm>
            <a:off x="536713" y="1292087"/>
            <a:ext cx="10817087" cy="5483856"/>
          </a:xfrm>
        </p:spPr>
        <p:txBody>
          <a:bodyPr>
            <a:normAutofit fontScale="85000" lnSpcReduction="20000"/>
          </a:bodyPr>
          <a:lstStyle/>
          <a:p>
            <a:pPr>
              <a:buFont typeface="Arial" panose="020B0604020202020204" pitchFamily="34" charset="0"/>
              <a:buChar char="•"/>
            </a:pPr>
            <a:r>
              <a:rPr lang="en-US" b="1" dirty="0"/>
              <a:t>Market Research</a:t>
            </a:r>
            <a:r>
              <a:rPr lang="en-US" dirty="0"/>
              <a:t>: Scraping pricing, reviews, and product details.</a:t>
            </a:r>
          </a:p>
          <a:p>
            <a:pPr>
              <a:buFont typeface="Arial" panose="020B0604020202020204" pitchFamily="34" charset="0"/>
              <a:buChar char="•"/>
            </a:pPr>
            <a:r>
              <a:rPr lang="en-US" b="1" dirty="0"/>
              <a:t>Sentiment Analysis</a:t>
            </a:r>
            <a:r>
              <a:rPr lang="en-US" dirty="0"/>
              <a:t>: Extracting social media or blog content for text analysis.</a:t>
            </a:r>
          </a:p>
          <a:p>
            <a:pPr>
              <a:buFont typeface="Arial" panose="020B0604020202020204" pitchFamily="34" charset="0"/>
              <a:buChar char="•"/>
            </a:pPr>
            <a:r>
              <a:rPr lang="en-US" b="1" dirty="0"/>
              <a:t>Data Aggregation</a:t>
            </a:r>
            <a:r>
              <a:rPr lang="en-US" dirty="0"/>
              <a:t>: Collecting data from multiple sources into a centralized repository.</a:t>
            </a:r>
          </a:p>
          <a:p>
            <a:pPr>
              <a:buFont typeface="Arial" panose="020B0604020202020204" pitchFamily="34" charset="0"/>
              <a:buChar char="•"/>
            </a:pPr>
            <a:r>
              <a:rPr lang="en-US" b="1" dirty="0"/>
              <a:t>Trend Analysis</a:t>
            </a:r>
            <a:r>
              <a:rPr lang="en-US" dirty="0"/>
              <a:t>: Monitoring changes in data over time, such as stock prices or weather patterns.</a:t>
            </a:r>
          </a:p>
          <a:p>
            <a:pPr>
              <a:buFont typeface="Arial" panose="020B0604020202020204" pitchFamily="34" charset="0"/>
              <a:buChar char="•"/>
            </a:pPr>
            <a:r>
              <a:rPr lang="en-US" b="1" dirty="0"/>
              <a:t>SEO Monitoring</a:t>
            </a:r>
            <a:r>
              <a:rPr lang="en-US" dirty="0"/>
              <a:t>: Collect search engine ranking data.</a:t>
            </a:r>
          </a:p>
          <a:p>
            <a:pPr>
              <a:buFont typeface="Arial" panose="020B0604020202020204" pitchFamily="34" charset="0"/>
              <a:buChar char="•"/>
            </a:pPr>
            <a:r>
              <a:rPr lang="en-US" b="1" dirty="0"/>
              <a:t>Travel Aggregation</a:t>
            </a:r>
            <a:r>
              <a:rPr lang="en-US" dirty="0"/>
              <a:t>: Extract flight, hotel, and car rental data.</a:t>
            </a:r>
          </a:p>
          <a:p>
            <a:pPr>
              <a:buFont typeface="Arial" panose="020B0604020202020204" pitchFamily="34" charset="0"/>
              <a:buChar char="•"/>
            </a:pPr>
            <a:r>
              <a:rPr lang="en-IN" b="1" dirty="0"/>
              <a:t>Price Comparison</a:t>
            </a:r>
            <a:r>
              <a:rPr lang="en-IN" dirty="0"/>
              <a:t>: Scrape product prices from e-commerce platforms.</a:t>
            </a:r>
          </a:p>
          <a:p>
            <a:r>
              <a:rPr lang="en-US" b="1" dirty="0"/>
              <a:t>Competitor Analysis:</a:t>
            </a:r>
            <a:r>
              <a:rPr lang="en-US" dirty="0"/>
              <a:t> Monitoring competitors' offerings, updates, or online presence.</a:t>
            </a:r>
          </a:p>
          <a:p>
            <a:r>
              <a:rPr lang="en-US" b="1" dirty="0"/>
              <a:t>Job Market Trends:</a:t>
            </a:r>
            <a:r>
              <a:rPr lang="en-US" dirty="0"/>
              <a:t> Scraping job postings to analyze skills in demand and salary trends.</a:t>
            </a:r>
          </a:p>
          <a:p>
            <a:r>
              <a:rPr lang="en-US" b="1" dirty="0"/>
              <a:t>Academic Research:</a:t>
            </a:r>
            <a:r>
              <a:rPr lang="en-US" dirty="0"/>
              <a:t> Gathering data for studies in social sciences, linguistics, and other fields.</a:t>
            </a:r>
          </a:p>
          <a:p>
            <a:pPr>
              <a:buFont typeface="Arial" panose="020B0604020202020204" pitchFamily="34" charset="0"/>
              <a:buChar char="•"/>
            </a:pPr>
            <a:endParaRPr lang="en-US" dirty="0"/>
          </a:p>
          <a:p>
            <a:endParaRPr lang="en-IN" dirty="0"/>
          </a:p>
        </p:txBody>
      </p:sp>
    </p:spTree>
    <p:extLst>
      <p:ext uri="{BB962C8B-B14F-4D97-AF65-F5344CB8AC3E}">
        <p14:creationId xmlns:p14="http://schemas.microsoft.com/office/powerpoint/2010/main" val="4023521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797C-D6C5-A2C1-F0FB-6C8A6BEF4C98}"/>
              </a:ext>
            </a:extLst>
          </p:cNvPr>
          <p:cNvSpPr>
            <a:spLocks noGrp="1"/>
          </p:cNvSpPr>
          <p:nvPr>
            <p:ph type="title"/>
          </p:nvPr>
        </p:nvSpPr>
        <p:spPr>
          <a:xfrm>
            <a:off x="838200" y="365126"/>
            <a:ext cx="10515600" cy="692150"/>
          </a:xfrm>
        </p:spPr>
        <p:txBody>
          <a:bodyPr>
            <a:normAutofit fontScale="90000"/>
          </a:bodyPr>
          <a:lstStyle/>
          <a:p>
            <a:r>
              <a:rPr lang="en-IN" sz="4900" b="1" dirty="0">
                <a:solidFill>
                  <a:srgbClr val="273239"/>
                </a:solidFill>
                <a:latin typeface="Nunito" pitchFamily="2" charset="0"/>
              </a:rPr>
              <a:t>Uses of Web Scraping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631D5327-B8D8-6021-9BBF-C43166C72E5D}"/>
              </a:ext>
            </a:extLst>
          </p:cNvPr>
          <p:cNvSpPr>
            <a:spLocks noGrp="1"/>
          </p:cNvSpPr>
          <p:nvPr>
            <p:ph idx="1"/>
          </p:nvPr>
        </p:nvSpPr>
        <p:spPr>
          <a:xfrm>
            <a:off x="838200" y="828675"/>
            <a:ext cx="10515600" cy="5934075"/>
          </a:xfrm>
        </p:spPr>
        <p:txBody>
          <a:bodyPr>
            <a:normAutofit fontScale="62500" lnSpcReduction="20000"/>
          </a:bodyPr>
          <a:lstStyle/>
          <a:p>
            <a:pPr>
              <a:lnSpc>
                <a:spcPct val="120000"/>
              </a:lnSpc>
              <a:spcBef>
                <a:spcPts val="600"/>
              </a:spcBef>
              <a:spcAft>
                <a:spcPts val="600"/>
              </a:spcAft>
            </a:pPr>
            <a:r>
              <a:rPr lang="en-US" b="0" i="0" dirty="0">
                <a:solidFill>
                  <a:srgbClr val="273239"/>
                </a:solidFill>
                <a:effectLst/>
                <a:latin typeface="Nunito" pitchFamily="2" charset="0"/>
              </a:rPr>
              <a:t>Web scraping finds many uses both at a professional and personal level. Having different needs at different levels, some popular uses of web scraping are:</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Nunito" pitchFamily="2" charset="0"/>
              </a:rPr>
              <a:t>Brand Monitoring and Competition Analysis:</a:t>
            </a:r>
            <a:r>
              <a:rPr lang="en-US" b="0" i="0" dirty="0">
                <a:solidFill>
                  <a:srgbClr val="273239"/>
                </a:solidFill>
                <a:effectLst/>
                <a:latin typeface="Nunito" pitchFamily="2" charset="0"/>
              </a:rPr>
              <a:t> Web Scraping is used to get customer feedback regarding a particular service or product to understand how a customer feels regarding that particular thing. It also extracts competitor data in a structural, usable format.</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Nunito" pitchFamily="2" charset="0"/>
              </a:rPr>
              <a:t>Machine Learning:</a:t>
            </a:r>
            <a:r>
              <a:rPr lang="en-US" b="0" i="0" dirty="0">
                <a:solidFill>
                  <a:srgbClr val="273239"/>
                </a:solidFill>
                <a:effectLst/>
                <a:latin typeface="Nunito" pitchFamily="2" charset="0"/>
              </a:rPr>
              <a:t> Machine Learning is a process of Artificial Intelligence in which the machine is allowed to learn and improve with its experience rather than being explicitly programmed. For that, a large amount of data is required from millions of sites which is extracted through web scraping software.</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Nunito" pitchFamily="2" charset="0"/>
              </a:rPr>
              <a:t>Financial Data Analysis:</a:t>
            </a:r>
            <a:r>
              <a:rPr lang="en-US" b="0" i="0" dirty="0">
                <a:solidFill>
                  <a:srgbClr val="273239"/>
                </a:solidFill>
                <a:effectLst/>
                <a:latin typeface="Nunito" pitchFamily="2" charset="0"/>
              </a:rPr>
              <a:t> Web Scraping is used to keep a record of the stock market in a usable format and hence employ the same for insights.</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Nunito" pitchFamily="2" charset="0"/>
              </a:rPr>
              <a:t>Social Media Analysis:</a:t>
            </a:r>
            <a:r>
              <a:rPr lang="en-US" b="0" i="0" dirty="0">
                <a:solidFill>
                  <a:srgbClr val="273239"/>
                </a:solidFill>
                <a:effectLst/>
                <a:latin typeface="Nunito" pitchFamily="2" charset="0"/>
              </a:rPr>
              <a:t> It is used to extract data from social media sites to gauge customer trends, and how they react to the campaign.</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Nunito" pitchFamily="2" charset="0"/>
              </a:rPr>
              <a:t>SEO monitoring:</a:t>
            </a:r>
            <a:r>
              <a:rPr lang="en-US" b="0" i="0" dirty="0">
                <a:solidFill>
                  <a:srgbClr val="273239"/>
                </a:solidFill>
                <a:effectLst/>
                <a:latin typeface="Nunito" pitchFamily="2" charset="0"/>
              </a:rPr>
              <a:t> Search Engine Optimization is the optimization of the visibility and ranking of a website among different search engines like Google, Yahoo, Bing, etc. Web scraping is used to understand how the ranking of the content over time.</a:t>
            </a:r>
          </a:p>
          <a:p>
            <a:endParaRPr lang="en-IN" dirty="0"/>
          </a:p>
        </p:txBody>
      </p:sp>
    </p:spTree>
    <p:extLst>
      <p:ext uri="{BB962C8B-B14F-4D97-AF65-F5344CB8AC3E}">
        <p14:creationId xmlns:p14="http://schemas.microsoft.com/office/powerpoint/2010/main" val="3972960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D67E-071A-020D-EDA6-F7779390B6BB}"/>
              </a:ext>
            </a:extLst>
          </p:cNvPr>
          <p:cNvSpPr>
            <a:spLocks noGrp="1"/>
          </p:cNvSpPr>
          <p:nvPr>
            <p:ph type="title"/>
          </p:nvPr>
        </p:nvSpPr>
        <p:spPr/>
        <p:txBody>
          <a:bodyPr/>
          <a:lstStyle/>
          <a:p>
            <a:r>
              <a:rPr lang="en-IN" b="1" i="0" dirty="0">
                <a:solidFill>
                  <a:srgbClr val="273239"/>
                </a:solidFill>
                <a:effectLst/>
                <a:latin typeface="Nunito" pitchFamily="2" charset="0"/>
              </a:rPr>
              <a:t>Techniques of Web Scraping</a:t>
            </a:r>
            <a:br>
              <a:rPr lang="en-IN" b="1" i="0" dirty="0">
                <a:solidFill>
                  <a:srgbClr val="273239"/>
                </a:solidFill>
                <a:effectLst/>
                <a:latin typeface="Nunito" pitchFamily="2" charset="0"/>
              </a:rPr>
            </a:br>
            <a:endParaRPr lang="en-IN" dirty="0"/>
          </a:p>
        </p:txBody>
      </p:sp>
      <p:sp>
        <p:nvSpPr>
          <p:cNvPr id="3" name="Content Placeholder 2">
            <a:extLst>
              <a:ext uri="{FF2B5EF4-FFF2-40B4-BE49-F238E27FC236}">
                <a16:creationId xmlns:a16="http://schemas.microsoft.com/office/drawing/2014/main" id="{9E801C5D-462E-E953-9DF4-DADDCB7A21E7}"/>
              </a:ext>
            </a:extLst>
          </p:cNvPr>
          <p:cNvSpPr>
            <a:spLocks noGrp="1"/>
          </p:cNvSpPr>
          <p:nvPr>
            <p:ph idx="1"/>
          </p:nvPr>
        </p:nvSpPr>
        <p:spPr>
          <a:xfrm>
            <a:off x="838200" y="1095374"/>
            <a:ext cx="10515600" cy="5686425"/>
          </a:xfrm>
        </p:spPr>
        <p:txBody>
          <a:bodyPr>
            <a:normAutofit fontScale="70000" lnSpcReduction="20000"/>
          </a:bodyPr>
          <a:lstStyle/>
          <a:p>
            <a:pPr>
              <a:lnSpc>
                <a:spcPct val="120000"/>
              </a:lnSpc>
              <a:spcBef>
                <a:spcPts val="600"/>
              </a:spcBef>
              <a:spcAft>
                <a:spcPts val="600"/>
              </a:spcAft>
            </a:pPr>
            <a:r>
              <a:rPr lang="en-US" b="0" i="0" dirty="0">
                <a:solidFill>
                  <a:srgbClr val="273239"/>
                </a:solidFill>
                <a:effectLst/>
                <a:latin typeface="Times New Roman" panose="02020603050405020304" pitchFamily="18" charset="0"/>
                <a:cs typeface="Times New Roman" panose="02020603050405020304" pitchFamily="18" charset="0"/>
              </a:rPr>
              <a:t>There are two ways of extracting data from websites: the Manual extraction technique and the automated extraction technique.</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Manual Extraction Techniques:</a:t>
            </a:r>
            <a:r>
              <a:rPr lang="en-US" b="0" i="0" dirty="0">
                <a:solidFill>
                  <a:srgbClr val="273239"/>
                </a:solidFill>
                <a:effectLst/>
                <a:latin typeface="Times New Roman" panose="02020603050405020304" pitchFamily="18" charset="0"/>
                <a:cs typeface="Times New Roman" panose="02020603050405020304" pitchFamily="18" charset="0"/>
              </a:rPr>
              <a:t> Manually copy-pasting the site content comes under this technique. Though tedious, time consuming and repetitive it is an effective way to scrap data from the sites having good anti-scraping measures like bot detection.</a:t>
            </a:r>
          </a:p>
          <a:p>
            <a:pPr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Automated Extraction Techniques:</a:t>
            </a:r>
            <a:r>
              <a:rPr lang="en-US" b="0" i="0" dirty="0">
                <a:solidFill>
                  <a:srgbClr val="273239"/>
                </a:solidFill>
                <a:effectLst/>
                <a:latin typeface="Times New Roman" panose="02020603050405020304" pitchFamily="18" charset="0"/>
                <a:cs typeface="Times New Roman" panose="02020603050405020304" pitchFamily="18" charset="0"/>
              </a:rPr>
              <a:t> Web scraping software is used to automatically extract data from sites based on user requirements.</a:t>
            </a:r>
          </a:p>
          <a:p>
            <a:pPr marL="742950" lvl="1" indent="-285750" algn="just"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HTML Parsing:</a:t>
            </a:r>
            <a:r>
              <a:rPr lang="en-US" b="0" i="0" dirty="0">
                <a:solidFill>
                  <a:srgbClr val="273239"/>
                </a:solidFill>
                <a:effectLst/>
                <a:latin typeface="Times New Roman" panose="02020603050405020304" pitchFamily="18" charset="0"/>
                <a:cs typeface="Times New Roman" panose="02020603050405020304" pitchFamily="18" charset="0"/>
              </a:rPr>
              <a:t> Parsing means making something understandable by analyzing it part by part. To wit, it means to convert the information in one form to another form that is easy to that is easier to work on with. </a:t>
            </a:r>
            <a:r>
              <a:rPr lang="en-US" b="0" i="0" u="sng" dirty="0">
                <a:solidFill>
                  <a:srgbClr val="273239"/>
                </a:solidFill>
                <a:effectLst/>
                <a:latin typeface="Times New Roman" panose="02020603050405020304" pitchFamily="18" charset="0"/>
                <a:cs typeface="Times New Roman" panose="02020603050405020304" pitchFamily="18" charset="0"/>
                <a:hlinkClick r:id="rId2"/>
              </a:rPr>
              <a:t>HTML parsing</a:t>
            </a:r>
            <a:r>
              <a:rPr lang="en-US" b="0" i="0" dirty="0">
                <a:solidFill>
                  <a:srgbClr val="273239"/>
                </a:solidFill>
                <a:effectLst/>
                <a:latin typeface="Times New Roman" panose="02020603050405020304" pitchFamily="18" charset="0"/>
                <a:cs typeface="Times New Roman" panose="02020603050405020304" pitchFamily="18" charset="0"/>
              </a:rPr>
              <a:t> means taking in the code and extracting relevant information from it based on the user’s requirements. Mainly executed using JavaScript, the target, as the name suggests, is HTML pages.</a:t>
            </a:r>
          </a:p>
          <a:p>
            <a:pPr marL="742950" lvl="1" indent="-285750"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DOM Parsing:</a:t>
            </a:r>
            <a:r>
              <a:rPr lang="en-US" b="0" i="0" dirty="0">
                <a:solidFill>
                  <a:srgbClr val="273239"/>
                </a:solidFill>
                <a:effectLst/>
                <a:latin typeface="Times New Roman" panose="02020603050405020304" pitchFamily="18" charset="0"/>
                <a:cs typeface="Times New Roman" panose="02020603050405020304" pitchFamily="18" charset="0"/>
              </a:rPr>
              <a:t> The Document Object Model is the official recommendation of the World Wide Web Consortium. It defines an interface that enables a user to modify and update the style, structure, and content of the XML document.</a:t>
            </a:r>
          </a:p>
          <a:p>
            <a:pPr marL="742950" lvl="1" indent="-285750" algn="l" fontAlgn="base">
              <a:lnSpc>
                <a:spcPct val="120000"/>
              </a:lnSpc>
              <a:spcBef>
                <a:spcPts val="600"/>
              </a:spcBef>
              <a:spcAft>
                <a:spcPts val="6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Web Scraping Software:</a:t>
            </a:r>
            <a:r>
              <a:rPr lang="en-US" b="0" i="0" dirty="0">
                <a:solidFill>
                  <a:srgbClr val="273239"/>
                </a:solidFill>
                <a:effectLst/>
                <a:latin typeface="Times New Roman" panose="02020603050405020304" pitchFamily="18" charset="0"/>
                <a:cs typeface="Times New Roman" panose="02020603050405020304" pitchFamily="18" charset="0"/>
              </a:rPr>
              <a:t> Nowadays, many web scraping tools are available or are custom build on users need to extract required desiring information from millions of websites.</a:t>
            </a:r>
          </a:p>
          <a:p>
            <a:endParaRPr lang="en-IN" dirty="0"/>
          </a:p>
        </p:txBody>
      </p:sp>
    </p:spTree>
    <p:extLst>
      <p:ext uri="{BB962C8B-B14F-4D97-AF65-F5344CB8AC3E}">
        <p14:creationId xmlns:p14="http://schemas.microsoft.com/office/powerpoint/2010/main" val="1158549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2355</Words>
  <Application>Microsoft Office PowerPoint</Application>
  <PresentationFormat>Widescreen</PresentationFormat>
  <Paragraphs>118</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Courier New</vt:lpstr>
      <vt:lpstr>Montserrat</vt:lpstr>
      <vt:lpstr>Nunito</vt:lpstr>
      <vt:lpstr>Times New Roman</vt:lpstr>
      <vt:lpstr>Office Theme</vt:lpstr>
      <vt:lpstr>Web Scraping</vt:lpstr>
      <vt:lpstr>Introduction</vt:lpstr>
      <vt:lpstr>What is data scraping? </vt:lpstr>
      <vt:lpstr>Introduction</vt:lpstr>
      <vt:lpstr>Web Scraping </vt:lpstr>
      <vt:lpstr>Anatomy of a Website</vt:lpstr>
      <vt:lpstr>Applications in Data Science</vt:lpstr>
      <vt:lpstr>Uses of Web Scraping </vt:lpstr>
      <vt:lpstr>Techniques of Web Scraping </vt:lpstr>
      <vt:lpstr>Web Scraping Implementation</vt:lpstr>
      <vt:lpstr>Tool for Web Scraping </vt:lpstr>
      <vt:lpstr>Tools and Libraries for Web Scraping</vt:lpstr>
      <vt:lpstr>Legalization of Web Scraping</vt:lpstr>
      <vt:lpstr>Challenges to Web Scraping </vt:lpstr>
      <vt:lpstr>Challenges to Web Scraping </vt:lpstr>
      <vt:lpstr>Ethical Considerations</vt:lpstr>
      <vt:lpstr>Python code for web scraping</vt:lpstr>
      <vt:lpstr>Python code for web scraping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Siaste GGM</dc:creator>
  <cp:lastModifiedBy>Siaste GGM</cp:lastModifiedBy>
  <cp:revision>8</cp:revision>
  <dcterms:created xsi:type="dcterms:W3CDTF">2025-01-21T03:02:05Z</dcterms:created>
  <dcterms:modified xsi:type="dcterms:W3CDTF">2025-01-23T16:32:09Z</dcterms:modified>
</cp:coreProperties>
</file>