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1" r:id="rId7"/>
    <p:sldId id="257" r:id="rId8"/>
    <p:sldId id="258" r:id="rId9"/>
    <p:sldId id="259" r:id="rId10"/>
    <p:sldId id="260" r:id="rId11"/>
    <p:sldId id="266" r:id="rId12"/>
    <p:sldId id="272" r:id="rId13"/>
    <p:sldId id="267" r:id="rId14"/>
    <p:sldId id="268" r:id="rId15"/>
    <p:sldId id="270" r:id="rId16"/>
    <p:sldId id="269"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863B525-9A60-4337-83BF-D77A512AC99B}" type="datetimeFigureOut">
              <a:rPr lang="en-IN" smtClean="0"/>
              <a:t>13-01-2025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360636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63B525-9A60-4337-83BF-D77A512AC99B}" type="datetimeFigureOut">
              <a:rPr lang="en-IN" smtClean="0"/>
              <a:t>13-01-2025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379195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63B525-9A60-4337-83BF-D77A512AC99B}" type="datetimeFigureOut">
              <a:rPr lang="en-IN" smtClean="0"/>
              <a:t>13-01-2025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133656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863B525-9A60-4337-83BF-D77A512AC99B}" type="datetimeFigureOut">
              <a:rPr lang="en-IN" smtClean="0"/>
              <a:t>13-01-2025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205319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63B525-9A60-4337-83BF-D77A512AC99B}" type="datetimeFigureOut">
              <a:rPr lang="en-IN" smtClean="0"/>
              <a:t>13-01-2025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234712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863B525-9A60-4337-83BF-D77A512AC99B}" type="datetimeFigureOut">
              <a:rPr lang="en-IN" smtClean="0"/>
              <a:t>13-01-2025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329858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863B525-9A60-4337-83BF-D77A512AC99B}" type="datetimeFigureOut">
              <a:rPr lang="en-IN" smtClean="0"/>
              <a:t>13-01-2025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214816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863B525-9A60-4337-83BF-D77A512AC99B}" type="datetimeFigureOut">
              <a:rPr lang="en-IN" smtClean="0"/>
              <a:t>13-01-2025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74898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3B525-9A60-4337-83BF-D77A512AC99B}" type="datetimeFigureOut">
              <a:rPr lang="en-IN" smtClean="0"/>
              <a:t>13-01-2025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36678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63B525-9A60-4337-83BF-D77A512AC99B}" type="datetimeFigureOut">
              <a:rPr lang="en-IN" smtClean="0"/>
              <a:t>13-01-2025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2221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63B525-9A60-4337-83BF-D77A512AC99B}" type="datetimeFigureOut">
              <a:rPr lang="en-IN" smtClean="0"/>
              <a:t>13-01-2025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378F51-8BA7-4A7F-892A-87DB246BB902}" type="slidenum">
              <a:rPr lang="en-IN" smtClean="0"/>
              <a:t>‹#›</a:t>
            </a:fld>
            <a:endParaRPr lang="en-IN"/>
          </a:p>
        </p:txBody>
      </p:sp>
    </p:spTree>
    <p:extLst>
      <p:ext uri="{BB962C8B-B14F-4D97-AF65-F5344CB8AC3E}">
        <p14:creationId xmlns:p14="http://schemas.microsoft.com/office/powerpoint/2010/main" val="33416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3B525-9A60-4337-83BF-D77A512AC99B}" type="datetimeFigureOut">
              <a:rPr lang="en-IN" smtClean="0"/>
              <a:t>13-01-2025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78F51-8BA7-4A7F-892A-87DB246BB902}" type="slidenum">
              <a:rPr lang="en-IN" smtClean="0"/>
              <a:t>‹#›</a:t>
            </a:fld>
            <a:endParaRPr lang="en-IN"/>
          </a:p>
        </p:txBody>
      </p:sp>
    </p:spTree>
    <p:extLst>
      <p:ext uri="{BB962C8B-B14F-4D97-AF65-F5344CB8AC3E}">
        <p14:creationId xmlns:p14="http://schemas.microsoft.com/office/powerpoint/2010/main" val="281817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Science</a:t>
            </a:r>
            <a:endParaRPr lang="en-IN" dirty="0"/>
          </a:p>
        </p:txBody>
      </p:sp>
      <p:sp>
        <p:nvSpPr>
          <p:cNvPr id="3" name="Subtitle 2"/>
          <p:cNvSpPr>
            <a:spLocks noGrp="1"/>
          </p:cNvSpPr>
          <p:nvPr>
            <p:ph type="subTitle" idx="1"/>
          </p:nvPr>
        </p:nvSpPr>
        <p:spPr/>
        <p:txBody>
          <a:bodyPr/>
          <a:lstStyle/>
          <a:p>
            <a:r>
              <a:rPr lang="en-US" dirty="0" smtClean="0"/>
              <a:t>Prof. Savita Sheoran</a:t>
            </a:r>
          </a:p>
          <a:p>
            <a:r>
              <a:rPr lang="en-US" dirty="0" smtClean="0"/>
              <a:t>Indira Gandhi University Meerpur</a:t>
            </a:r>
            <a:endParaRPr lang="en-IN" dirty="0"/>
          </a:p>
        </p:txBody>
      </p:sp>
    </p:spTree>
    <p:extLst>
      <p:ext uri="{BB962C8B-B14F-4D97-AF65-F5344CB8AC3E}">
        <p14:creationId xmlns:p14="http://schemas.microsoft.com/office/powerpoint/2010/main" val="99537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Terminology Related with Data </a:t>
            </a:r>
            <a:r>
              <a:rPr lang="en-US" b="1" dirty="0" err="1" smtClean="0"/>
              <a:t>Sceince</a:t>
            </a:r>
            <a:endParaRPr lang="en-IN" b="1" dirty="0"/>
          </a:p>
        </p:txBody>
      </p:sp>
      <p:sp>
        <p:nvSpPr>
          <p:cNvPr id="3" name="Content Placeholder 2"/>
          <p:cNvSpPr>
            <a:spLocks noGrp="1"/>
          </p:cNvSpPr>
          <p:nvPr>
            <p:ph idx="1"/>
          </p:nvPr>
        </p:nvSpPr>
        <p:spPr/>
        <p:txBody>
          <a:bodyPr/>
          <a:lstStyle/>
          <a:p>
            <a:r>
              <a:rPr lang="en-US" b="1" dirty="0" smtClean="0"/>
              <a:t>Big Data </a:t>
            </a:r>
            <a:r>
              <a:rPr lang="en-US" dirty="0" smtClean="0"/>
              <a:t>: As per </a:t>
            </a:r>
            <a:r>
              <a:rPr lang="en-US" dirty="0"/>
              <a:t>sets of information that are too large or too complex to handle, </a:t>
            </a:r>
            <a:r>
              <a:rPr lang="en-US" dirty="0" smtClean="0"/>
              <a:t>analyze </a:t>
            </a:r>
            <a:r>
              <a:rPr lang="en-US" dirty="0"/>
              <a:t>or use with standard </a:t>
            </a:r>
            <a:r>
              <a:rPr lang="en-US" dirty="0" smtClean="0"/>
              <a:t>methods.</a:t>
            </a:r>
          </a:p>
          <a:p>
            <a:pPr marL="0" indent="0" algn="ctr">
              <a:buNone/>
            </a:pPr>
            <a:r>
              <a:rPr lang="en-US" dirty="0" smtClean="0"/>
              <a:t>OR</a:t>
            </a:r>
          </a:p>
          <a:p>
            <a:r>
              <a:rPr lang="en-US" dirty="0" smtClean="0"/>
              <a:t> Data of very large size typically to the extent that its manipulation and management present significant logistical challenges</a:t>
            </a:r>
          </a:p>
          <a:p>
            <a:r>
              <a:rPr lang="en-US" dirty="0" smtClean="0"/>
              <a:t>Or</a:t>
            </a:r>
          </a:p>
          <a:p>
            <a:r>
              <a:rPr lang="en-US" dirty="0" smtClean="0"/>
              <a:t>Actually Big data is a term applied to data sets whose size or type is beyond the ability of traditional relational databases to capture, manage, and process the data with low latency</a:t>
            </a:r>
          </a:p>
          <a:p>
            <a:endParaRPr lang="en-IN" dirty="0"/>
          </a:p>
        </p:txBody>
      </p:sp>
    </p:spTree>
    <p:extLst>
      <p:ext uri="{BB962C8B-B14F-4D97-AF65-F5344CB8AC3E}">
        <p14:creationId xmlns:p14="http://schemas.microsoft.com/office/powerpoint/2010/main" val="278318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Big Data Characteristics</a:t>
            </a:r>
          </a:p>
        </p:txBody>
      </p:sp>
      <p:sp>
        <p:nvSpPr>
          <p:cNvPr id="5" name="Content Placeholder 4"/>
          <p:cNvSpPr>
            <a:spLocks noGrp="1"/>
          </p:cNvSpPr>
          <p:nvPr>
            <p:ph idx="1"/>
          </p:nvPr>
        </p:nvSpPr>
        <p:spPr>
          <a:xfrm>
            <a:off x="838200" y="1825625"/>
            <a:ext cx="7760516" cy="4801678"/>
          </a:xfrm>
        </p:spPr>
        <p:txBody>
          <a:bodyPr>
            <a:normAutofit fontScale="62500" lnSpcReduction="20000"/>
          </a:bodyPr>
          <a:lstStyle/>
          <a:p>
            <a:pPr marL="0" indent="0">
              <a:buNone/>
            </a:pPr>
            <a:r>
              <a:rPr lang="en-US" dirty="0"/>
              <a:t>Big Data contains a large amount of data that is not being processed by traditional data storage or the processing unit. It is used by many </a:t>
            </a:r>
            <a:r>
              <a:rPr lang="en-US" b="1" dirty="0"/>
              <a:t>multinational companies</a:t>
            </a:r>
            <a:r>
              <a:rPr lang="en-US" dirty="0"/>
              <a:t> to </a:t>
            </a:r>
            <a:r>
              <a:rPr lang="en-US" b="1" dirty="0"/>
              <a:t>process</a:t>
            </a:r>
            <a:r>
              <a:rPr lang="en-US" dirty="0"/>
              <a:t> the data and business of many </a:t>
            </a:r>
            <a:r>
              <a:rPr lang="en-US" b="1" dirty="0"/>
              <a:t>organizations</a:t>
            </a:r>
            <a:r>
              <a:rPr lang="en-US" dirty="0"/>
              <a:t>. The data flow would exceed </a:t>
            </a:r>
            <a:r>
              <a:rPr lang="en-US" b="1" dirty="0"/>
              <a:t>150 </a:t>
            </a:r>
            <a:r>
              <a:rPr lang="en-US" b="1" dirty="0" err="1"/>
              <a:t>exabytes</a:t>
            </a:r>
            <a:r>
              <a:rPr lang="en-US" dirty="0"/>
              <a:t> per day before replication.</a:t>
            </a:r>
            <a:endParaRPr lang="en-US" b="1" dirty="0" smtClean="0"/>
          </a:p>
          <a:p>
            <a:pPr marL="514350" indent="-514350">
              <a:buFont typeface="+mj-lt"/>
              <a:buAutoNum type="arabicPeriod"/>
            </a:pPr>
            <a:r>
              <a:rPr lang="en-US" b="1" dirty="0" smtClean="0"/>
              <a:t>Volume</a:t>
            </a:r>
            <a:r>
              <a:rPr lang="en-US" dirty="0"/>
              <a:t>: Refers to the vast amount of data being generated and stored. As data grows exponentially, the volume becomes a critical factor in managing big data.</a:t>
            </a:r>
          </a:p>
          <a:p>
            <a:pPr marL="514350" indent="-514350">
              <a:buFont typeface="+mj-lt"/>
              <a:buAutoNum type="arabicPeriod"/>
            </a:pPr>
            <a:r>
              <a:rPr lang="en-US" b="1" dirty="0"/>
              <a:t>Velocity</a:t>
            </a:r>
            <a:r>
              <a:rPr lang="en-US" dirty="0"/>
              <a:t>: Refers to the speed at which data is generated, processed, and analyzed. This is crucial for real-time or near-real-time analytics.</a:t>
            </a:r>
          </a:p>
          <a:p>
            <a:pPr marL="514350" indent="-514350">
              <a:buFont typeface="+mj-lt"/>
              <a:buAutoNum type="arabicPeriod"/>
            </a:pPr>
            <a:r>
              <a:rPr lang="en-US" b="1" dirty="0"/>
              <a:t>Variety</a:t>
            </a:r>
            <a:r>
              <a:rPr lang="en-US" dirty="0"/>
              <a:t>: Refers to the different types of data (structured, semi-structured, unstructured) coming from various sources (e.g., text, images, videos, sensor data).</a:t>
            </a:r>
          </a:p>
          <a:p>
            <a:pPr marL="514350" indent="-514350">
              <a:buFont typeface="+mj-lt"/>
              <a:buAutoNum type="arabicPeriod"/>
            </a:pPr>
            <a:r>
              <a:rPr lang="en-US" b="1" dirty="0"/>
              <a:t>Veracity</a:t>
            </a:r>
            <a:r>
              <a:rPr lang="en-US" dirty="0"/>
              <a:t>: Refers to the trustworthiness and quality of the data. With big data, ensuring the accuracy and reliability of the data is a significant challenge.</a:t>
            </a:r>
          </a:p>
          <a:p>
            <a:pPr marL="514350" indent="-514350">
              <a:buFont typeface="+mj-lt"/>
              <a:buAutoNum type="arabicPeriod"/>
            </a:pPr>
            <a:r>
              <a:rPr lang="en-US" b="1" dirty="0"/>
              <a:t>Value</a:t>
            </a:r>
            <a:r>
              <a:rPr lang="en-US" dirty="0"/>
              <a:t>: Refers to the importance of extracting meaningful insights from the data. The ultimate goal of big data is to derive value from the analysis to support decision-making and innovation</a:t>
            </a:r>
            <a:r>
              <a:rPr lang="en-US" dirty="0" smtClean="0"/>
              <a:t>.</a:t>
            </a:r>
          </a:p>
          <a:p>
            <a:r>
              <a:rPr lang="en-US" dirty="0" smtClean="0"/>
              <a:t>The core "5 V's" are the most widely recognized. </a:t>
            </a:r>
          </a:p>
          <a:p>
            <a:endParaRPr lang="en-IN" dirty="0"/>
          </a:p>
        </p:txBody>
      </p:sp>
      <p:pic>
        <p:nvPicPr>
          <p:cNvPr id="3" name="Picture 2"/>
          <p:cNvPicPr>
            <a:picLocks noChangeAspect="1"/>
          </p:cNvPicPr>
          <p:nvPr/>
        </p:nvPicPr>
        <p:blipFill>
          <a:blip r:embed="rId2"/>
          <a:stretch>
            <a:fillRect/>
          </a:stretch>
        </p:blipFill>
        <p:spPr>
          <a:xfrm>
            <a:off x="8345473" y="1972899"/>
            <a:ext cx="3765334" cy="3177942"/>
          </a:xfrm>
          <a:prstGeom prst="rect">
            <a:avLst/>
          </a:prstGeom>
        </p:spPr>
      </p:pic>
    </p:spTree>
    <p:extLst>
      <p:ext uri="{BB962C8B-B14F-4D97-AF65-F5344CB8AC3E}">
        <p14:creationId xmlns:p14="http://schemas.microsoft.com/office/powerpoint/2010/main" val="425512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In big Data</a:t>
            </a:r>
            <a:endParaRPr lang="en-IN" dirty="0"/>
          </a:p>
        </p:txBody>
      </p:sp>
      <p:pic>
        <p:nvPicPr>
          <p:cNvPr id="4" name="Content Placeholder 3"/>
          <p:cNvPicPr>
            <a:picLocks noGrp="1" noChangeAspect="1"/>
          </p:cNvPicPr>
          <p:nvPr>
            <p:ph idx="1"/>
          </p:nvPr>
        </p:nvPicPr>
        <p:blipFill>
          <a:blip r:embed="rId2"/>
          <a:stretch>
            <a:fillRect/>
          </a:stretch>
        </p:blipFill>
        <p:spPr>
          <a:xfrm>
            <a:off x="2832496" y="1825624"/>
            <a:ext cx="7603591" cy="5069061"/>
          </a:xfrm>
          <a:prstGeom prst="rect">
            <a:avLst/>
          </a:prstGeom>
        </p:spPr>
      </p:pic>
    </p:spTree>
    <p:extLst>
      <p:ext uri="{BB962C8B-B14F-4D97-AF65-F5344CB8AC3E}">
        <p14:creationId xmlns:p14="http://schemas.microsoft.com/office/powerpoint/2010/main" val="3943193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7692"/>
          </a:xfrm>
        </p:spPr>
        <p:txBody>
          <a:bodyPr/>
          <a:lstStyle/>
          <a:p>
            <a:r>
              <a:rPr lang="en-US" dirty="0" smtClean="0"/>
              <a:t>V’s In big Data</a:t>
            </a:r>
            <a:endParaRPr lang="en-IN" dirty="0"/>
          </a:p>
        </p:txBody>
      </p:sp>
      <p:sp>
        <p:nvSpPr>
          <p:cNvPr id="7" name="Content Placeholder 6"/>
          <p:cNvSpPr>
            <a:spLocks noGrp="1"/>
          </p:cNvSpPr>
          <p:nvPr>
            <p:ph idx="1"/>
          </p:nvPr>
        </p:nvSpPr>
        <p:spPr>
          <a:xfrm>
            <a:off x="838200" y="1140903"/>
            <a:ext cx="10515600" cy="5603846"/>
          </a:xfrm>
        </p:spPr>
        <p:txBody>
          <a:bodyPr>
            <a:normAutofit fontScale="55000" lnSpcReduction="20000"/>
          </a:bodyPr>
          <a:lstStyle/>
          <a:p>
            <a:r>
              <a:rPr lang="en-US" b="1" dirty="0"/>
              <a:t>The 42 V’s of Big Data and Data Science</a:t>
            </a:r>
            <a:r>
              <a:rPr lang="en-US" dirty="0"/>
              <a:t>.</a:t>
            </a:r>
          </a:p>
          <a:p>
            <a:pPr marL="514350" indent="-514350">
              <a:buFont typeface="+mj-lt"/>
              <a:buAutoNum type="arabicPeriod"/>
            </a:pPr>
            <a:r>
              <a:rPr lang="en-US" b="1" dirty="0"/>
              <a:t>Vagueness</a:t>
            </a:r>
            <a:r>
              <a:rPr lang="en-US" dirty="0"/>
              <a:t>: The meaning of found data is often very unclear, regardless of how much data is available.</a:t>
            </a:r>
          </a:p>
          <a:p>
            <a:pPr marL="514350" indent="-514350">
              <a:buFont typeface="+mj-lt"/>
              <a:buAutoNum type="arabicPeriod"/>
            </a:pPr>
            <a:r>
              <a:rPr lang="en-US" sz="2700" b="1" dirty="0"/>
              <a:t>Validity:</a:t>
            </a:r>
            <a:r>
              <a:rPr lang="en-US" dirty="0"/>
              <a:t> Rigor in analysis (e.g., Target Shuffling) is essential for valid predictions.</a:t>
            </a:r>
          </a:p>
          <a:p>
            <a:pPr marL="514350" indent="-514350">
              <a:buFont typeface="+mj-lt"/>
              <a:buAutoNum type="arabicPeriod"/>
            </a:pPr>
            <a:r>
              <a:rPr lang="en-US" sz="2700" b="1" dirty="0"/>
              <a:t>Valor</a:t>
            </a:r>
            <a:r>
              <a:rPr lang="en-US" dirty="0"/>
              <a:t>: In the face of big data, we must gamely tackle the big problems.</a:t>
            </a:r>
          </a:p>
          <a:p>
            <a:pPr marL="514350" indent="-514350">
              <a:buFont typeface="+mj-lt"/>
              <a:buAutoNum type="arabicPeriod"/>
            </a:pPr>
            <a:r>
              <a:rPr lang="en-US" sz="2700" b="1" dirty="0"/>
              <a:t>Value:</a:t>
            </a:r>
            <a:r>
              <a:rPr lang="en-US" dirty="0"/>
              <a:t> Data science continues to provide ever-increasing value for users as more data becomes available and new techniques are developed.</a:t>
            </a:r>
          </a:p>
          <a:p>
            <a:pPr marL="514350" indent="-514350">
              <a:buFont typeface="+mj-lt"/>
              <a:buAutoNum type="arabicPeriod"/>
            </a:pPr>
            <a:r>
              <a:rPr lang="en-US" sz="2700" b="1" dirty="0"/>
              <a:t>Vane:</a:t>
            </a:r>
            <a:r>
              <a:rPr lang="en-US" dirty="0"/>
              <a:t> Data science can aid decision-making by pointing in the correct direction.</a:t>
            </a:r>
          </a:p>
          <a:p>
            <a:pPr marL="514350" indent="-514350">
              <a:buFont typeface="+mj-lt"/>
              <a:buAutoNum type="arabicPeriod"/>
            </a:pPr>
            <a:r>
              <a:rPr lang="en-US" sz="2700" b="1" dirty="0"/>
              <a:t>Vanilla:</a:t>
            </a:r>
            <a:r>
              <a:rPr lang="en-US" dirty="0"/>
              <a:t> Even the simplest models, constructed with rigor, can provide value.</a:t>
            </a:r>
          </a:p>
          <a:p>
            <a:pPr marL="514350" indent="-514350">
              <a:buFont typeface="+mj-lt"/>
              <a:buAutoNum type="arabicPeriod"/>
            </a:pPr>
            <a:r>
              <a:rPr lang="en-US" sz="2700" b="1" dirty="0"/>
              <a:t>Vantage:</a:t>
            </a:r>
            <a:r>
              <a:rPr lang="en-US" dirty="0"/>
              <a:t> Big data allows us a privileged view of complex systems.</a:t>
            </a:r>
          </a:p>
          <a:p>
            <a:pPr marL="514350" indent="-514350">
              <a:buFont typeface="+mj-lt"/>
              <a:buAutoNum type="arabicPeriod"/>
            </a:pPr>
            <a:r>
              <a:rPr lang="en-US" sz="2700" b="1" dirty="0"/>
              <a:t>Variability:</a:t>
            </a:r>
            <a:r>
              <a:rPr lang="en-US" dirty="0"/>
              <a:t> Data science often models variable data sources. Models deployed into production can encounter especially wild data.</a:t>
            </a:r>
          </a:p>
          <a:p>
            <a:pPr marL="514350" indent="-514350">
              <a:buFont typeface="+mj-lt"/>
              <a:buAutoNum type="arabicPeriod"/>
            </a:pPr>
            <a:r>
              <a:rPr lang="en-US" sz="2700" b="1" dirty="0"/>
              <a:t>Variety:</a:t>
            </a:r>
            <a:r>
              <a:rPr lang="en-US" dirty="0"/>
              <a:t> In data science, we work with many data formats (flat files, relational databases, graph networks) and varying levels of data completeness.</a:t>
            </a:r>
          </a:p>
          <a:p>
            <a:pPr marL="514350" indent="-514350">
              <a:buFont typeface="+mj-lt"/>
              <a:buAutoNum type="arabicPeriod"/>
            </a:pPr>
            <a:r>
              <a:rPr lang="en-US" sz="2700" b="1" dirty="0" err="1"/>
              <a:t>Varifocal</a:t>
            </a:r>
            <a:r>
              <a:rPr lang="en-US" dirty="0"/>
              <a:t>: Big data and data science together allow us to see both the forest and the trees.</a:t>
            </a:r>
          </a:p>
          <a:p>
            <a:pPr marL="514350" indent="-514350">
              <a:buFont typeface="+mj-lt"/>
              <a:buAutoNum type="arabicPeriod"/>
            </a:pPr>
            <a:r>
              <a:rPr lang="en-US" sz="2700" b="1" dirty="0"/>
              <a:t>Varmint</a:t>
            </a:r>
            <a:r>
              <a:rPr lang="en-US" dirty="0"/>
              <a:t>: As big data gets bigger, so can software bugs!</a:t>
            </a:r>
          </a:p>
          <a:p>
            <a:pPr marL="514350" indent="-514350">
              <a:buFont typeface="+mj-lt"/>
              <a:buAutoNum type="arabicPeriod"/>
            </a:pPr>
            <a:r>
              <a:rPr lang="en-US" sz="2700" b="1" dirty="0"/>
              <a:t>Varnish</a:t>
            </a:r>
            <a:r>
              <a:rPr lang="en-US" dirty="0"/>
              <a:t>: How end-users interact with our work matters, and polish counts.</a:t>
            </a:r>
          </a:p>
          <a:p>
            <a:pPr marL="514350" indent="-514350">
              <a:buFont typeface="+mj-lt"/>
              <a:buAutoNum type="arabicPeriod"/>
            </a:pPr>
            <a:r>
              <a:rPr lang="en-US" sz="2700" b="1" dirty="0"/>
              <a:t>Vastness: </a:t>
            </a:r>
            <a:r>
              <a:rPr lang="en-US" dirty="0"/>
              <a:t>With the advent of the Internet of Things (</a:t>
            </a:r>
            <a:r>
              <a:rPr lang="en-US" dirty="0" err="1"/>
              <a:t>IoT</a:t>
            </a:r>
            <a:r>
              <a:rPr lang="en-US" dirty="0"/>
              <a:t>), the “bigness” of big data is accelerating.</a:t>
            </a:r>
          </a:p>
          <a:p>
            <a:pPr marL="514350" indent="-514350">
              <a:buFont typeface="+mj-lt"/>
              <a:buAutoNum type="arabicPeriod"/>
            </a:pPr>
            <a:r>
              <a:rPr lang="en-US" sz="2700" b="1" dirty="0" err="1"/>
              <a:t>Vaticination</a:t>
            </a:r>
            <a:r>
              <a:rPr lang="en-US" sz="2700" b="1" dirty="0"/>
              <a:t>:</a:t>
            </a:r>
            <a:r>
              <a:rPr lang="en-US" dirty="0"/>
              <a:t> </a:t>
            </a:r>
            <a:r>
              <a:rPr lang="en-US" dirty="0" err="1"/>
              <a:t>Vaticination</a:t>
            </a:r>
            <a:r>
              <a:rPr lang="en-US" dirty="0"/>
              <a:t>: Predictive analytics provides the ability to forecast. (Of course, these forecasts can be more or less accurate depending on rigor and the complexity of the problem. The future is pesky and never conforms to our March Madness brackets.)</a:t>
            </a:r>
          </a:p>
          <a:p>
            <a:pPr marL="514350" indent="-514350">
              <a:buFont typeface="+mj-lt"/>
              <a:buAutoNum type="arabicPeriod"/>
            </a:pPr>
            <a:r>
              <a:rPr lang="en-US" sz="2700" b="1" dirty="0"/>
              <a:t>Vault:</a:t>
            </a:r>
            <a:r>
              <a:rPr lang="en-US" dirty="0"/>
              <a:t> With many data science applications based on large and often sensitive data sets, data security is increasingly important.</a:t>
            </a:r>
          </a:p>
          <a:p>
            <a:endParaRPr lang="en-IN" dirty="0"/>
          </a:p>
        </p:txBody>
      </p:sp>
    </p:spTree>
    <p:extLst>
      <p:ext uri="{BB962C8B-B14F-4D97-AF65-F5344CB8AC3E}">
        <p14:creationId xmlns:p14="http://schemas.microsoft.com/office/powerpoint/2010/main" val="4217604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In big Data</a:t>
            </a:r>
            <a:endParaRPr lang="en-IN" dirty="0"/>
          </a:p>
        </p:txBody>
      </p:sp>
      <p:sp>
        <p:nvSpPr>
          <p:cNvPr id="3" name="Content Placeholder 2"/>
          <p:cNvSpPr>
            <a:spLocks noGrp="1"/>
          </p:cNvSpPr>
          <p:nvPr>
            <p:ph idx="1"/>
          </p:nvPr>
        </p:nvSpPr>
        <p:spPr>
          <a:xfrm>
            <a:off x="838200" y="1417738"/>
            <a:ext cx="10515600" cy="5440261"/>
          </a:xfrm>
        </p:spPr>
        <p:txBody>
          <a:bodyPr>
            <a:normAutofit fontScale="55000" lnSpcReduction="20000"/>
          </a:bodyPr>
          <a:lstStyle/>
          <a:p>
            <a:pPr marL="514350" indent="-514350">
              <a:buFont typeface="+mj-lt"/>
              <a:buAutoNum type="arabicPeriod" startAt="16"/>
            </a:pPr>
            <a:r>
              <a:rPr lang="en-US" sz="2700" b="1" dirty="0"/>
              <a:t>Veer:</a:t>
            </a:r>
            <a:r>
              <a:rPr lang="en-US" dirty="0"/>
              <a:t> With the rise of agile data science, we should be able to navigate the customer’s needs and change directions quickly when called upon.</a:t>
            </a:r>
          </a:p>
          <a:p>
            <a:pPr marL="514350" indent="-514350">
              <a:buFont typeface="+mj-lt"/>
              <a:buAutoNum type="arabicPeriod" startAt="16"/>
            </a:pPr>
            <a:r>
              <a:rPr lang="en-US" sz="2700" b="1" dirty="0"/>
              <a:t>Veil: </a:t>
            </a:r>
            <a:r>
              <a:rPr lang="en-US" dirty="0"/>
              <a:t>Data science provides the capability to peer behind the curtain and examine the effects of latent variables in the data.</a:t>
            </a:r>
          </a:p>
          <a:p>
            <a:pPr marL="514350" indent="-514350">
              <a:buFont typeface="+mj-lt"/>
              <a:buAutoNum type="arabicPeriod" startAt="16"/>
            </a:pPr>
            <a:r>
              <a:rPr lang="en-US" sz="2700" b="1" dirty="0"/>
              <a:t>Velocity:</a:t>
            </a:r>
            <a:r>
              <a:rPr lang="en-US" dirty="0"/>
              <a:t> Not only is the volume of data ever increasing, but the rate of data generation (from the Internet of Things, social media, etc.) is increasing as well.</a:t>
            </a:r>
          </a:p>
          <a:p>
            <a:pPr marL="514350" indent="-514350">
              <a:buFont typeface="+mj-lt"/>
              <a:buAutoNum type="arabicPeriod" startAt="16"/>
            </a:pPr>
            <a:r>
              <a:rPr lang="en-US" sz="2700" b="1" dirty="0"/>
              <a:t>Venue:</a:t>
            </a:r>
            <a:r>
              <a:rPr lang="en-US" dirty="0"/>
              <a:t> Data science work takes place in different locations and under different arrangements: Locally, on customer workstations, and in the cloud.</a:t>
            </a:r>
          </a:p>
          <a:p>
            <a:pPr marL="514350" indent="-514350">
              <a:buFont typeface="+mj-lt"/>
              <a:buAutoNum type="arabicPeriod" startAt="16"/>
            </a:pPr>
            <a:r>
              <a:rPr lang="en-US" sz="2700" b="1" dirty="0"/>
              <a:t>Veracity:</a:t>
            </a:r>
            <a:r>
              <a:rPr lang="en-US" dirty="0"/>
              <a:t> Reproducibility is essential for accurate analysis.</a:t>
            </a:r>
          </a:p>
          <a:p>
            <a:pPr marL="514350" indent="-514350">
              <a:buFont typeface="+mj-lt"/>
              <a:buAutoNum type="arabicPeriod" startAt="16"/>
            </a:pPr>
            <a:r>
              <a:rPr lang="en-US" sz="2700" b="1" dirty="0"/>
              <a:t>Verdict:</a:t>
            </a:r>
            <a:r>
              <a:rPr lang="en-US" dirty="0"/>
              <a:t> As an increasing number of people are affected by models’ decisions, Veracity and Validity become ever more important.</a:t>
            </a:r>
          </a:p>
          <a:p>
            <a:pPr marL="514350" indent="-514350">
              <a:buFont typeface="+mj-lt"/>
              <a:buAutoNum type="arabicPeriod" startAt="16"/>
            </a:pPr>
            <a:r>
              <a:rPr lang="en-US" sz="2700" b="1" dirty="0"/>
              <a:t>Versed:</a:t>
            </a:r>
            <a:r>
              <a:rPr lang="en-US" dirty="0"/>
              <a:t> Data scientists often need to know a little about a great many things: mathematics, statistics, programming, databases, etc.</a:t>
            </a:r>
          </a:p>
          <a:p>
            <a:pPr marL="514350" indent="-514350">
              <a:buFont typeface="+mj-lt"/>
              <a:buAutoNum type="arabicPeriod" startAt="16"/>
            </a:pPr>
            <a:r>
              <a:rPr lang="en-US" sz="2700" b="1" dirty="0"/>
              <a:t>Version Control</a:t>
            </a:r>
            <a:r>
              <a:rPr lang="en-US" dirty="0"/>
              <a:t>: You’re using it, right?</a:t>
            </a:r>
          </a:p>
          <a:p>
            <a:pPr marL="514350" indent="-514350">
              <a:buFont typeface="+mj-lt"/>
              <a:buAutoNum type="arabicPeriod" startAt="16"/>
            </a:pPr>
            <a:r>
              <a:rPr lang="en-US" sz="2700" b="1" dirty="0"/>
              <a:t>Vet:</a:t>
            </a:r>
            <a:r>
              <a:rPr lang="en-US" dirty="0"/>
              <a:t> Data science allows us to vet our assumptions, augmenting intuition with evidence.</a:t>
            </a:r>
          </a:p>
          <a:p>
            <a:pPr marL="514350" indent="-514350">
              <a:buFont typeface="+mj-lt"/>
              <a:buAutoNum type="arabicPeriod" startAt="16"/>
            </a:pPr>
            <a:r>
              <a:rPr lang="en-US" sz="2700" b="1" dirty="0"/>
              <a:t>Vexed: </a:t>
            </a:r>
            <a:r>
              <a:rPr lang="en-US" dirty="0"/>
              <a:t>Some of the excitement around data science is based on its potential to shed light on large, complicated problems.</a:t>
            </a:r>
          </a:p>
          <a:p>
            <a:pPr marL="514350" indent="-514350">
              <a:buFont typeface="+mj-lt"/>
              <a:buAutoNum type="arabicPeriod" startAt="16"/>
            </a:pPr>
            <a:r>
              <a:rPr lang="en-US" sz="2700" b="1" dirty="0"/>
              <a:t>Viability: </a:t>
            </a:r>
            <a:r>
              <a:rPr lang="en-US" dirty="0"/>
              <a:t>It is difficult to build robust models, and it’s harder still to build systems that will be viable in production.</a:t>
            </a:r>
          </a:p>
          <a:p>
            <a:pPr marL="514350" indent="-514350">
              <a:buFont typeface="+mj-lt"/>
              <a:buAutoNum type="arabicPeriod" startAt="16"/>
            </a:pPr>
            <a:r>
              <a:rPr lang="en-US" sz="2700" b="1" dirty="0"/>
              <a:t>Vibrant:</a:t>
            </a:r>
            <a:r>
              <a:rPr lang="en-US" dirty="0"/>
              <a:t> A thriving data science community is vital, and it provides insights, ideas, and support in all of our endeavors.</a:t>
            </a:r>
          </a:p>
          <a:p>
            <a:pPr marL="514350" indent="-514350">
              <a:buFont typeface="+mj-lt"/>
              <a:buAutoNum type="arabicPeriod" startAt="16"/>
            </a:pPr>
            <a:r>
              <a:rPr lang="en-US" sz="2700" b="1" dirty="0"/>
              <a:t>Victual:</a:t>
            </a:r>
            <a:r>
              <a:rPr lang="en-US" dirty="0"/>
              <a:t> Big data — the food that fuels data science.</a:t>
            </a:r>
          </a:p>
          <a:p>
            <a:pPr marL="514350" indent="-514350">
              <a:buFont typeface="+mj-lt"/>
              <a:buAutoNum type="arabicPeriod" startAt="16"/>
            </a:pPr>
            <a:r>
              <a:rPr lang="en-US" sz="2700" b="1" dirty="0"/>
              <a:t>Viral:</a:t>
            </a:r>
            <a:r>
              <a:rPr lang="en-US" dirty="0"/>
              <a:t> How does data spread among other users and applications</a:t>
            </a:r>
            <a:r>
              <a:rPr lang="en-US" dirty="0" smtClean="0"/>
              <a:t>?</a:t>
            </a:r>
          </a:p>
          <a:p>
            <a:pPr marL="514350" indent="-514350">
              <a:buFont typeface="+mj-lt"/>
              <a:buAutoNum type="arabicPeriod" startAt="16"/>
            </a:pPr>
            <a:r>
              <a:rPr lang="en-US" sz="2700" b="1" dirty="0"/>
              <a:t>Virtuosity: </a:t>
            </a:r>
            <a:r>
              <a:rPr lang="en-US" dirty="0"/>
              <a:t>If data scientists need to know a little about many things, we should also grow to know a lot about one thing.</a:t>
            </a:r>
          </a:p>
          <a:p>
            <a:pPr marL="514350" indent="-514350">
              <a:buFont typeface="+mj-lt"/>
              <a:buAutoNum type="arabicPeriod" startAt="16"/>
            </a:pPr>
            <a:r>
              <a:rPr lang="en-US" sz="2700" b="1" dirty="0"/>
              <a:t>Viscosity: </a:t>
            </a:r>
            <a:r>
              <a:rPr lang="en-US" dirty="0"/>
              <a:t>Related to Velocity; how difficult is the data to work with?</a:t>
            </a:r>
          </a:p>
          <a:p>
            <a:endParaRPr lang="en-US" dirty="0"/>
          </a:p>
          <a:p>
            <a:endParaRPr lang="en-IN" dirty="0"/>
          </a:p>
        </p:txBody>
      </p:sp>
    </p:spTree>
    <p:extLst>
      <p:ext uri="{BB962C8B-B14F-4D97-AF65-F5344CB8AC3E}">
        <p14:creationId xmlns:p14="http://schemas.microsoft.com/office/powerpoint/2010/main" val="322934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In big Data</a:t>
            </a:r>
            <a:endParaRPr lang="en-IN" dirty="0"/>
          </a:p>
        </p:txBody>
      </p:sp>
      <p:sp>
        <p:nvSpPr>
          <p:cNvPr id="3" name="Content Placeholder 2"/>
          <p:cNvSpPr>
            <a:spLocks noGrp="1"/>
          </p:cNvSpPr>
          <p:nvPr>
            <p:ph idx="1"/>
          </p:nvPr>
        </p:nvSpPr>
        <p:spPr>
          <a:xfrm>
            <a:off x="838200" y="1400961"/>
            <a:ext cx="10515600" cy="5360566"/>
          </a:xfrm>
        </p:spPr>
        <p:txBody>
          <a:bodyPr>
            <a:normAutofit fontScale="55000" lnSpcReduction="20000"/>
          </a:bodyPr>
          <a:lstStyle/>
          <a:p>
            <a:pPr marL="0" indent="0">
              <a:buNone/>
            </a:pPr>
            <a:endParaRPr lang="en-US" sz="2700" b="1" dirty="0" smtClean="0"/>
          </a:p>
          <a:p>
            <a:pPr marL="514350" indent="-514350">
              <a:buFont typeface="+mj-lt"/>
              <a:buAutoNum type="arabicPeriod" startAt="32"/>
            </a:pPr>
            <a:r>
              <a:rPr lang="en-US" sz="2700" b="1" dirty="0" smtClean="0"/>
              <a:t>Visibility</a:t>
            </a:r>
            <a:r>
              <a:rPr lang="en-US" sz="2700" b="1" dirty="0"/>
              <a:t>:</a:t>
            </a:r>
            <a:r>
              <a:rPr lang="en-US" dirty="0"/>
              <a:t> Data science provides visibility into complex big data problems.</a:t>
            </a:r>
          </a:p>
          <a:p>
            <a:pPr marL="514350" indent="-514350">
              <a:buFont typeface="+mj-lt"/>
              <a:buAutoNum type="arabicPeriod" startAt="32"/>
            </a:pPr>
            <a:r>
              <a:rPr lang="en-US" sz="2700" b="1" dirty="0"/>
              <a:t>Visualization</a:t>
            </a:r>
            <a:r>
              <a:rPr lang="en-US" dirty="0"/>
              <a:t>: Often the only way customers interact with models.</a:t>
            </a:r>
          </a:p>
          <a:p>
            <a:pPr marL="514350" indent="-514350">
              <a:buFont typeface="+mj-lt"/>
              <a:buAutoNum type="arabicPeriod" startAt="32"/>
            </a:pPr>
            <a:r>
              <a:rPr lang="en-US" sz="2700" b="1" dirty="0"/>
              <a:t>Vivify:</a:t>
            </a:r>
            <a:r>
              <a:rPr lang="en-US" dirty="0"/>
              <a:t> Data science has the potential to animate all manner of decision making and business processes, from marketing to fraud detection.</a:t>
            </a:r>
          </a:p>
          <a:p>
            <a:pPr marL="514350" indent="-514350">
              <a:buFont typeface="+mj-lt"/>
              <a:buAutoNum type="arabicPeriod" startAt="32"/>
            </a:pPr>
            <a:r>
              <a:rPr lang="en-US" sz="2700" b="1" dirty="0"/>
              <a:t>Vocabulary: </a:t>
            </a:r>
            <a:r>
              <a:rPr lang="en-US" dirty="0"/>
              <a:t>Data science provides a vocabulary for addressing a variety of problems. Different modeling approaches tackle different problem domains, and different validation techniques harden these approaches in different applications.</a:t>
            </a:r>
          </a:p>
          <a:p>
            <a:pPr marL="514350" indent="-514350">
              <a:buFont typeface="+mj-lt"/>
              <a:buAutoNum type="arabicPeriod" startAt="32"/>
            </a:pPr>
            <a:r>
              <a:rPr lang="en-US" sz="2700" b="1" dirty="0"/>
              <a:t>Vogue: </a:t>
            </a:r>
            <a:r>
              <a:rPr lang="en-US" dirty="0"/>
              <a:t>“Machine Learning” becomes “Artificial Intelligence”, which becomes…?</a:t>
            </a:r>
          </a:p>
          <a:p>
            <a:pPr marL="514350" indent="-514350">
              <a:buFont typeface="+mj-lt"/>
              <a:buAutoNum type="arabicPeriod" startAt="32"/>
            </a:pPr>
            <a:r>
              <a:rPr lang="en-US" sz="2700" b="1" dirty="0"/>
              <a:t>Voice:</a:t>
            </a:r>
            <a:r>
              <a:rPr lang="en-US" dirty="0"/>
              <a:t> Data science provides the ability to speak with knowledge (though not all knowledge, of course) on a diverse range of topics.</a:t>
            </a:r>
          </a:p>
          <a:p>
            <a:pPr marL="514350" indent="-514350">
              <a:buFont typeface="+mj-lt"/>
              <a:buAutoNum type="arabicPeriod" startAt="32"/>
            </a:pPr>
            <a:r>
              <a:rPr lang="en-US" sz="2700" b="1" dirty="0"/>
              <a:t>Volatility:</a:t>
            </a:r>
            <a:r>
              <a:rPr lang="en-US" dirty="0"/>
              <a:t> Especially in production systems, one has to prepare for data volatility. Data that should “never” be missing suddenly disappears, numbers suddenly contain characters!</a:t>
            </a:r>
          </a:p>
          <a:p>
            <a:pPr marL="514350" indent="-514350">
              <a:buFont typeface="+mj-lt"/>
              <a:buAutoNum type="arabicPeriod" startAt="32"/>
            </a:pPr>
            <a:r>
              <a:rPr lang="en-US" sz="2700" b="1" dirty="0"/>
              <a:t>Volume:</a:t>
            </a:r>
            <a:r>
              <a:rPr lang="en-US" dirty="0"/>
              <a:t> More people use data-collecting devices as more devices become internet-enabled. The volume of data is increasing at a staggering rate.</a:t>
            </a:r>
          </a:p>
          <a:p>
            <a:pPr marL="514350" indent="-514350">
              <a:buFont typeface="+mj-lt"/>
              <a:buAutoNum type="arabicPeriod" startAt="32"/>
            </a:pPr>
            <a:r>
              <a:rPr lang="en-US" sz="2700" b="1" dirty="0"/>
              <a:t>Voodoo</a:t>
            </a:r>
            <a:r>
              <a:rPr lang="en-US" dirty="0"/>
              <a:t>: Data science and big data aren’t voodoo, but how can we convince potential customers of data science’s value to deliver results with real-world impact?</a:t>
            </a:r>
          </a:p>
          <a:p>
            <a:pPr marL="514350" indent="-514350">
              <a:buFont typeface="+mj-lt"/>
              <a:buAutoNum type="arabicPeriod" startAt="32"/>
            </a:pPr>
            <a:r>
              <a:rPr lang="en-US" sz="2700" b="1" dirty="0"/>
              <a:t>Voyage</a:t>
            </a:r>
            <a:r>
              <a:rPr lang="en-US" dirty="0"/>
              <a:t>: May we always keep learning as we tackle the problems that data science provides.</a:t>
            </a:r>
          </a:p>
          <a:p>
            <a:pPr marL="514350" indent="-514350">
              <a:buFont typeface="+mj-lt"/>
              <a:buAutoNum type="arabicPeriod" startAt="32"/>
            </a:pPr>
            <a:r>
              <a:rPr lang="en-US" sz="2700" b="1" dirty="0"/>
              <a:t>Vulpine</a:t>
            </a:r>
            <a:r>
              <a:rPr lang="en-US" dirty="0"/>
              <a:t>: Nate Silver would like you to be a fox, please. Nate Silver, known for his work in data analysis and forecasting, applies this metaphor in the context of decision-making, especially in areas like political prediction. He argues that being a </a:t>
            </a:r>
            <a:r>
              <a:rPr lang="en-US" b="1" dirty="0"/>
              <a:t>fox</a:t>
            </a:r>
            <a:r>
              <a:rPr lang="en-US" dirty="0"/>
              <a:t> — someone who is open to multiple viewpoints and doesn't rely on a single, rigid framework — is more effective in navigating uncertainty and complexity.</a:t>
            </a:r>
          </a:p>
          <a:p>
            <a:endParaRPr lang="en-IN" dirty="0"/>
          </a:p>
        </p:txBody>
      </p:sp>
    </p:spTree>
    <p:extLst>
      <p:ext uri="{BB962C8B-B14F-4D97-AF65-F5344CB8AC3E}">
        <p14:creationId xmlns:p14="http://schemas.microsoft.com/office/powerpoint/2010/main" val="1958039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terminology used in Big Data</a:t>
            </a:r>
            <a:endParaRPr lang="en-IN" dirty="0"/>
          </a:p>
        </p:txBody>
      </p:sp>
      <p:sp>
        <p:nvSpPr>
          <p:cNvPr id="3" name="Content Placeholder 2"/>
          <p:cNvSpPr>
            <a:spLocks noGrp="1"/>
          </p:cNvSpPr>
          <p:nvPr>
            <p:ph idx="1"/>
          </p:nvPr>
        </p:nvSpPr>
        <p:spPr>
          <a:xfrm>
            <a:off x="838199" y="1535186"/>
            <a:ext cx="10897999" cy="5322814"/>
          </a:xfrm>
        </p:spPr>
        <p:txBody>
          <a:bodyPr>
            <a:normAutofit fontScale="47500" lnSpcReduction="20000"/>
          </a:bodyPr>
          <a:lstStyle/>
          <a:p>
            <a:r>
              <a:rPr lang="en-US" b="1" dirty="0"/>
              <a:t>Big Data</a:t>
            </a:r>
            <a:r>
              <a:rPr lang="en-US" dirty="0" smtClean="0"/>
              <a:t>: Large </a:t>
            </a:r>
            <a:r>
              <a:rPr lang="en-US" dirty="0"/>
              <a:t>and complex datasets that traditional data-processing methods cannot handle due to their volume, velocity, and variety</a:t>
            </a:r>
            <a:r>
              <a:rPr lang="en-US" dirty="0" smtClean="0"/>
              <a:t>.</a:t>
            </a:r>
          </a:p>
          <a:p>
            <a:r>
              <a:rPr lang="en-IN" sz="2700" b="1" dirty="0"/>
              <a:t>Data Science</a:t>
            </a:r>
            <a:r>
              <a:rPr lang="en-IN" dirty="0" smtClean="0"/>
              <a:t>: </a:t>
            </a:r>
            <a:r>
              <a:rPr lang="en-US" dirty="0" smtClean="0"/>
              <a:t>A </a:t>
            </a:r>
            <a:r>
              <a:rPr lang="en-US" dirty="0"/>
              <a:t>multidisciplinary field that uses scientific methods, algorithms, and systems to extract knowledge and insights from structured and unstructured data.</a:t>
            </a:r>
          </a:p>
          <a:p>
            <a:r>
              <a:rPr lang="en-US" sz="2700" b="1" dirty="0"/>
              <a:t>Cloud Computing</a:t>
            </a:r>
            <a:r>
              <a:rPr lang="en-US" dirty="0" smtClean="0"/>
              <a:t>: Using </a:t>
            </a:r>
            <a:r>
              <a:rPr lang="en-US" dirty="0"/>
              <a:t>remote servers to store, manage, and process data, typically providing more flexibility and scalability than traditional IT infrastructure.</a:t>
            </a:r>
            <a:endParaRPr lang="en-US" dirty="0" smtClean="0"/>
          </a:p>
          <a:p>
            <a:r>
              <a:rPr lang="en-US" sz="2700" b="1" dirty="0"/>
              <a:t> Data </a:t>
            </a:r>
            <a:r>
              <a:rPr lang="en-US" sz="2700" b="1" dirty="0" smtClean="0"/>
              <a:t>Governance: </a:t>
            </a:r>
            <a:r>
              <a:rPr lang="en-US" sz="2700" dirty="0"/>
              <a:t>The practice of managing the availability, usability, integrity, and security of data across an organization.</a:t>
            </a:r>
          </a:p>
          <a:p>
            <a:r>
              <a:rPr lang="en-US" dirty="0" smtClean="0"/>
              <a:t> </a:t>
            </a:r>
            <a:r>
              <a:rPr lang="en-US" sz="2700" b="1" dirty="0"/>
              <a:t>ETL (</a:t>
            </a:r>
            <a:r>
              <a:rPr lang="en-IN" sz="2700" b="1" dirty="0"/>
              <a:t>Extract, Transform, Load</a:t>
            </a:r>
            <a:r>
              <a:rPr lang="en-IN" sz="2700" b="1" dirty="0" smtClean="0"/>
              <a:t>): </a:t>
            </a:r>
            <a:r>
              <a:rPr lang="en-US" sz="2700" dirty="0"/>
              <a:t>A data integration process involving the extraction of data from sources, transforming it into a usable format, and loading it into a database or data warehouse.</a:t>
            </a:r>
          </a:p>
          <a:p>
            <a:r>
              <a:rPr lang="en-US" b="1" dirty="0"/>
              <a:t>Data Warehousing</a:t>
            </a:r>
            <a:r>
              <a:rPr lang="en-US" sz="2700" dirty="0"/>
              <a:t>: </a:t>
            </a:r>
            <a:r>
              <a:rPr lang="en-US" sz="2700" dirty="0"/>
              <a:t>A centralized repository for storing structured data that has been processed and cleaned for reporting and analysis.</a:t>
            </a:r>
          </a:p>
          <a:p>
            <a:r>
              <a:rPr lang="en-US" sz="2700" b="1" dirty="0"/>
              <a:t>Data </a:t>
            </a:r>
            <a:r>
              <a:rPr lang="en-US" sz="2700" b="1" dirty="0" smtClean="0"/>
              <a:t>Lakes: </a:t>
            </a:r>
            <a:r>
              <a:rPr lang="en-US" sz="2700" dirty="0"/>
              <a:t>A large repository for raw, unprocessed data that can store structured, semi-structured, and unstructured data.</a:t>
            </a:r>
          </a:p>
          <a:p>
            <a:r>
              <a:rPr lang="en-US" sz="2700" b="1" dirty="0"/>
              <a:t>Distributed </a:t>
            </a:r>
            <a:r>
              <a:rPr lang="en-US" sz="2700" b="1" dirty="0" smtClean="0"/>
              <a:t>Systems:</a:t>
            </a:r>
            <a:r>
              <a:rPr lang="en-US" sz="2400" dirty="0"/>
              <a:t> </a:t>
            </a:r>
            <a:r>
              <a:rPr lang="en-US" sz="2700" dirty="0"/>
              <a:t>distributed systems are used to process and store large volumes of data across several machines or nodes. These systems enable parallel processing, fault tolerance, and scalability.</a:t>
            </a:r>
          </a:p>
          <a:p>
            <a:r>
              <a:rPr lang="en-US" sz="2700" b="1" dirty="0"/>
              <a:t>Machine </a:t>
            </a:r>
            <a:r>
              <a:rPr lang="en-US" sz="2700" b="1" dirty="0" smtClean="0"/>
              <a:t>Learning: </a:t>
            </a:r>
            <a:r>
              <a:rPr lang="en-US" sz="2700" dirty="0"/>
              <a:t>A subset of AI that allows systems to learn from data and make predictions without explicit programming.</a:t>
            </a:r>
          </a:p>
          <a:p>
            <a:r>
              <a:rPr lang="en-US" sz="2700" b="1" dirty="0"/>
              <a:t>Predictive </a:t>
            </a:r>
            <a:r>
              <a:rPr lang="en-US" sz="2700" b="1" dirty="0" smtClean="0"/>
              <a:t>Analytics:</a:t>
            </a:r>
            <a:r>
              <a:rPr lang="en-US" sz="2400" dirty="0"/>
              <a:t> </a:t>
            </a:r>
            <a:r>
              <a:rPr lang="en-US" sz="2700" dirty="0"/>
              <a:t>Involves using statistical algorithms, machine learning techniques, and data mining to analyze historical data and make predictions about future events. This type of analysis is often used in big data to uncover patterns, trends, and relationships that can help organizations anticipate future outcomes.</a:t>
            </a:r>
          </a:p>
          <a:p>
            <a:r>
              <a:rPr lang="en-US" sz="2700" b="1" dirty="0"/>
              <a:t>Data </a:t>
            </a:r>
            <a:r>
              <a:rPr lang="en-US" sz="2700" b="1" dirty="0" smtClean="0"/>
              <a:t>Quality:</a:t>
            </a:r>
            <a:r>
              <a:rPr lang="en-US" sz="2400" dirty="0"/>
              <a:t> </a:t>
            </a:r>
            <a:r>
              <a:rPr lang="en-US" sz="2700" dirty="0"/>
              <a:t>maintaining high data quality is essential because data is often sourced from multiple systems, and ensuring it is correct and usable is critical for reliable analysis.</a:t>
            </a:r>
          </a:p>
          <a:p>
            <a:r>
              <a:rPr lang="en-IN" sz="2700" b="1" dirty="0" smtClean="0"/>
              <a:t>Big </a:t>
            </a:r>
            <a:r>
              <a:rPr lang="en-IN" sz="2700" b="1" dirty="0"/>
              <a:t>Data </a:t>
            </a:r>
            <a:r>
              <a:rPr lang="en-IN" sz="2700" b="1" dirty="0" smtClean="0"/>
              <a:t>Architecture: </a:t>
            </a:r>
            <a:r>
              <a:rPr lang="en-US" sz="2400" dirty="0" smtClean="0"/>
              <a:t>This </a:t>
            </a:r>
            <a:r>
              <a:rPr lang="en-US" sz="2700" dirty="0" smtClean="0"/>
              <a:t>refers </a:t>
            </a:r>
            <a:r>
              <a:rPr lang="en-US" sz="2700" dirty="0"/>
              <a:t>to the design and structure of systems used to store, process, and analyze large volumes of data. It includes the components, technologies, and processes needed to handle the challenges associated with big data, such as high volume, variety, and velocity. The architecture typically includes data sources, storage systems, processing frameworks, and analytics tools.</a:t>
            </a:r>
            <a:endParaRPr lang="en-IN" sz="2700" dirty="0"/>
          </a:p>
          <a:p>
            <a:r>
              <a:rPr lang="en-US" sz="2700" b="1" dirty="0" smtClean="0"/>
              <a:t>Artificial </a:t>
            </a:r>
            <a:r>
              <a:rPr lang="en-US" b="1" dirty="0" smtClean="0"/>
              <a:t>Intelligence</a:t>
            </a:r>
            <a:r>
              <a:rPr lang="en-US" sz="3300" dirty="0" smtClean="0"/>
              <a:t>: </a:t>
            </a:r>
            <a:r>
              <a:rPr lang="en-US" sz="2700" dirty="0" smtClean="0"/>
              <a:t>The </a:t>
            </a:r>
            <a:r>
              <a:rPr lang="en-US" sz="2700" dirty="0"/>
              <a:t>simulation of human intelligence in machines that can perform tasks like learning, problem-solving, and decision-making.</a:t>
            </a:r>
            <a:endParaRPr lang="en-IN" sz="2700" dirty="0"/>
          </a:p>
        </p:txBody>
      </p:sp>
    </p:spTree>
    <p:extLst>
      <p:ext uri="{BB962C8B-B14F-4D97-AF65-F5344CB8AC3E}">
        <p14:creationId xmlns:p14="http://schemas.microsoft.com/office/powerpoint/2010/main" val="91410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725"/>
            <a:ext cx="10515600" cy="1061513"/>
          </a:xfrm>
        </p:spPr>
        <p:txBody>
          <a:bodyPr/>
          <a:lstStyle/>
          <a:p>
            <a:r>
              <a:rPr lang="en-US" dirty="0" smtClean="0"/>
              <a:t>Key terminology used in Big Data</a:t>
            </a:r>
            <a:endParaRPr lang="en-IN" dirty="0"/>
          </a:p>
        </p:txBody>
      </p:sp>
      <p:sp>
        <p:nvSpPr>
          <p:cNvPr id="5" name="Content Placeholder 2"/>
          <p:cNvSpPr txBox="1">
            <a:spLocks/>
          </p:cNvSpPr>
          <p:nvPr/>
        </p:nvSpPr>
        <p:spPr>
          <a:xfrm>
            <a:off x="1006679" y="956345"/>
            <a:ext cx="10268125" cy="578001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dirty="0" smtClean="0"/>
          </a:p>
          <a:p>
            <a:r>
              <a:rPr lang="en-US" b="1" dirty="0"/>
              <a:t>Data Processing</a:t>
            </a:r>
            <a:r>
              <a:rPr lang="en-US" dirty="0"/>
              <a:t>: Involves frameworks like </a:t>
            </a:r>
            <a:r>
              <a:rPr lang="en-US" b="1" dirty="0" err="1"/>
              <a:t>MapReduce</a:t>
            </a:r>
            <a:r>
              <a:rPr lang="en-US" dirty="0"/>
              <a:t>, </a:t>
            </a:r>
            <a:r>
              <a:rPr lang="en-US" b="1" dirty="0"/>
              <a:t>Apache Spark</a:t>
            </a:r>
            <a:r>
              <a:rPr lang="en-US" dirty="0"/>
              <a:t>, or </a:t>
            </a:r>
            <a:r>
              <a:rPr lang="en-US" b="1" dirty="0" err="1"/>
              <a:t>Flink</a:t>
            </a:r>
            <a:r>
              <a:rPr lang="en-US" dirty="0"/>
              <a:t> for data processing.</a:t>
            </a:r>
            <a:endParaRPr lang="en-IN" dirty="0"/>
          </a:p>
          <a:p>
            <a:r>
              <a:rPr lang="en-IN" b="1" dirty="0"/>
              <a:t>Data Mining</a:t>
            </a:r>
            <a:r>
              <a:rPr lang="en-IN" dirty="0" smtClean="0"/>
              <a:t>:</a:t>
            </a:r>
            <a:r>
              <a:rPr lang="en-US" dirty="0"/>
              <a:t> </a:t>
            </a:r>
            <a:r>
              <a:rPr lang="en-US" dirty="0" smtClean="0"/>
              <a:t>the </a:t>
            </a:r>
            <a:r>
              <a:rPr lang="en-US" dirty="0"/>
              <a:t>process of discovering patterns, trends, and relationships within large datasets through statistical and machine learning techniques.</a:t>
            </a:r>
            <a:endParaRPr lang="en-IN" dirty="0" smtClean="0"/>
          </a:p>
          <a:p>
            <a:r>
              <a:rPr lang="en-IN" dirty="0" smtClean="0"/>
              <a:t> </a:t>
            </a:r>
            <a:r>
              <a:rPr lang="en-IN" b="1" dirty="0"/>
              <a:t>Data Analytics</a:t>
            </a:r>
            <a:r>
              <a:rPr lang="en-IN" dirty="0" smtClean="0"/>
              <a:t>: I</a:t>
            </a:r>
            <a:r>
              <a:rPr lang="en-US" dirty="0" smtClean="0"/>
              <a:t>t </a:t>
            </a:r>
            <a:r>
              <a:rPr lang="en-US" dirty="0"/>
              <a:t>involves advanced techniques, such as machine learning, data mining, and predictive analytics, to extract actionable knowledge from massive datasets.</a:t>
            </a:r>
            <a:endParaRPr lang="en-IN" dirty="0" smtClean="0"/>
          </a:p>
          <a:p>
            <a:r>
              <a:rPr lang="en-IN" dirty="0" smtClean="0"/>
              <a:t> </a:t>
            </a:r>
            <a:r>
              <a:rPr lang="en-IN" b="1" dirty="0"/>
              <a:t>Data Integration</a:t>
            </a:r>
            <a:r>
              <a:rPr lang="en-IN" dirty="0" smtClean="0"/>
              <a:t>:</a:t>
            </a:r>
            <a:r>
              <a:rPr lang="en-US" dirty="0"/>
              <a:t> Integrates data from multiple sources using ETL processes or stream processing.</a:t>
            </a:r>
            <a:endParaRPr lang="en-IN" dirty="0" smtClean="0"/>
          </a:p>
          <a:p>
            <a:r>
              <a:rPr lang="en-IN" dirty="0" smtClean="0"/>
              <a:t> </a:t>
            </a:r>
            <a:r>
              <a:rPr lang="en-IN" b="1" dirty="0"/>
              <a:t>Big Data Frameworks</a:t>
            </a:r>
            <a:r>
              <a:rPr lang="en-IN" dirty="0" smtClean="0"/>
              <a:t>: </a:t>
            </a:r>
            <a:r>
              <a:rPr lang="en-US" dirty="0" smtClean="0"/>
              <a:t>Big data frameworks are </a:t>
            </a:r>
            <a:r>
              <a:rPr lang="en-US" dirty="0"/>
              <a:t>a collection of tools, libraries, and technologies designed to manage and process large volumes of data. These frameworks help in distributing data processing tasks across multiple machines, enabling scalability and fault tolerance.</a:t>
            </a:r>
            <a:endParaRPr lang="en-IN" dirty="0" smtClean="0"/>
          </a:p>
          <a:p>
            <a:r>
              <a:rPr lang="en-IN" b="1" dirty="0"/>
              <a:t>Hadoop</a:t>
            </a:r>
            <a:r>
              <a:rPr lang="en-IN" dirty="0" smtClean="0"/>
              <a:t>:</a:t>
            </a:r>
            <a:r>
              <a:rPr lang="en-US" dirty="0"/>
              <a:t> An open-source framework for storing and processing big data in a distributed manner using HDFS and </a:t>
            </a:r>
            <a:r>
              <a:rPr lang="en-US" dirty="0" err="1"/>
              <a:t>MapReduce</a:t>
            </a:r>
            <a:r>
              <a:rPr lang="en-US" dirty="0"/>
              <a:t>.</a:t>
            </a:r>
            <a:endParaRPr lang="en-IN" dirty="0" smtClean="0"/>
          </a:p>
          <a:p>
            <a:r>
              <a:rPr lang="en-IN" b="1" dirty="0"/>
              <a:t> NoSQL</a:t>
            </a:r>
            <a:r>
              <a:rPr lang="en-IN" dirty="0" smtClean="0"/>
              <a:t>:</a:t>
            </a:r>
            <a:r>
              <a:rPr lang="en-US" dirty="0"/>
              <a:t> A category of database systems designed for handling large volumes of unstructured or semi-structured data (e.g., MongoDB, Cassandra).</a:t>
            </a:r>
            <a:endParaRPr lang="en-IN" dirty="0" smtClean="0"/>
          </a:p>
          <a:p>
            <a:r>
              <a:rPr lang="en-IN" b="1" dirty="0"/>
              <a:t>Cloud Technologies</a:t>
            </a:r>
            <a:r>
              <a:rPr lang="en-IN" dirty="0" smtClean="0"/>
              <a:t>: </a:t>
            </a:r>
            <a:r>
              <a:rPr lang="en-US" b="1" dirty="0" smtClean="0"/>
              <a:t>Cloud </a:t>
            </a:r>
            <a:r>
              <a:rPr lang="en-US" b="1" dirty="0"/>
              <a:t>technologies</a:t>
            </a:r>
            <a:r>
              <a:rPr lang="en-US" dirty="0"/>
              <a:t> refer to a set of tools and services that use remote servers on the internet (the cloud) to store, manage, and process data. In the big data context, cloud platforms enable scalable and cost-effective data storage and processing without the need for </a:t>
            </a:r>
            <a:r>
              <a:rPr lang="en-US" dirty="0" err="1" smtClean="0"/>
              <a:t>on-premise</a:t>
            </a:r>
            <a:r>
              <a:rPr lang="en-US" dirty="0" smtClean="0"/>
              <a:t> </a:t>
            </a:r>
            <a:r>
              <a:rPr lang="en-US" dirty="0"/>
              <a:t>infrastructure.</a:t>
            </a:r>
            <a:endParaRPr lang="en-IN" dirty="0" smtClean="0"/>
          </a:p>
          <a:p>
            <a:r>
              <a:rPr lang="en-US" b="1" dirty="0"/>
              <a:t>Data-Driven Decisions</a:t>
            </a:r>
            <a:r>
              <a:rPr lang="en-US" dirty="0" smtClean="0"/>
              <a:t>: This refers </a:t>
            </a:r>
            <a:r>
              <a:rPr lang="en-US" dirty="0"/>
              <a:t>to making business or operational decisions based on the analysis of data rather than intuition, assumptions, or personal experience. In big data, this involves using analytics and insights derived from large datasets to guide strategic actions and optimize performance.</a:t>
            </a:r>
            <a:endParaRPr lang="en-US" dirty="0" smtClean="0"/>
          </a:p>
          <a:p>
            <a:r>
              <a:rPr lang="en-US" b="1" dirty="0"/>
              <a:t> Business Intelligence</a:t>
            </a:r>
            <a:r>
              <a:rPr lang="en-US" dirty="0" smtClean="0"/>
              <a:t>: BI  </a:t>
            </a:r>
            <a:r>
              <a:rPr lang="en-US" dirty="0"/>
              <a:t>refers to the processes, technologies, and tools used to collect, analyze, and present business data. BI helps organizations make informed decisions by providing actionable insights through data visualizations, dashboards, reports, and analytics.</a:t>
            </a:r>
          </a:p>
          <a:p>
            <a:r>
              <a:rPr lang="en-US" b="1" dirty="0"/>
              <a:t>Real-Time Analytics</a:t>
            </a:r>
            <a:r>
              <a:rPr lang="en-US" dirty="0" smtClean="0"/>
              <a:t>: Analyzing data immediately as it is generated, often used in applications requiring up-to-the-minute insights.</a:t>
            </a:r>
          </a:p>
          <a:p>
            <a:r>
              <a:rPr lang="en-IN" b="1" dirty="0"/>
              <a:t>Batch Processing</a:t>
            </a:r>
            <a:r>
              <a:rPr lang="en-IN" dirty="0" smtClean="0"/>
              <a:t>: </a:t>
            </a:r>
            <a:r>
              <a:rPr lang="en-US" dirty="0" smtClean="0"/>
              <a:t>It refers </a:t>
            </a:r>
            <a:r>
              <a:rPr lang="en-US" dirty="0"/>
              <a:t>to the technique of processing large volumes of data in fixed, scheduled intervals or batches, rather than in real-time. This method is often used for processing data that does not need immediate analysis and can tolerate </a:t>
            </a:r>
            <a:r>
              <a:rPr lang="en-US" dirty="0" smtClean="0"/>
              <a:t>delays</a:t>
            </a:r>
            <a:endParaRPr lang="en-IN" dirty="0" smtClean="0"/>
          </a:p>
        </p:txBody>
      </p:sp>
    </p:spTree>
    <p:extLst>
      <p:ext uri="{BB962C8B-B14F-4D97-AF65-F5344CB8AC3E}">
        <p14:creationId xmlns:p14="http://schemas.microsoft.com/office/powerpoint/2010/main" val="1621929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terminology used in Big Data</a:t>
            </a:r>
            <a:endParaRPr lang="en-IN" dirty="0"/>
          </a:p>
        </p:txBody>
      </p:sp>
      <p:sp>
        <p:nvSpPr>
          <p:cNvPr id="7" name="Content Placeholder 2"/>
          <p:cNvSpPr txBox="1">
            <a:spLocks/>
          </p:cNvSpPr>
          <p:nvPr/>
        </p:nvSpPr>
        <p:spPr>
          <a:xfrm>
            <a:off x="687897" y="1912311"/>
            <a:ext cx="11126606" cy="474854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b="1" dirty="0"/>
              <a:t>Spark</a:t>
            </a:r>
            <a:r>
              <a:rPr lang="en-IN" dirty="0"/>
              <a:t>:</a:t>
            </a:r>
            <a:r>
              <a:rPr lang="en-US" dirty="0"/>
              <a:t> A fast, open-source data processing engine that performs in-memory computing and can handle both batch and real-time data processing.</a:t>
            </a:r>
            <a:endParaRPr lang="en-IN" dirty="0"/>
          </a:p>
          <a:p>
            <a:r>
              <a:rPr lang="en-IN" b="1" dirty="0" smtClean="0"/>
              <a:t>Data </a:t>
            </a:r>
            <a:r>
              <a:rPr lang="en-IN" b="1" dirty="0" smtClean="0"/>
              <a:t>Mart</a:t>
            </a:r>
            <a:r>
              <a:rPr lang="en-IN" dirty="0" smtClean="0"/>
              <a:t>:</a:t>
            </a:r>
            <a:r>
              <a:rPr lang="en-US" dirty="0" smtClean="0"/>
              <a:t> It</a:t>
            </a:r>
            <a:r>
              <a:rPr lang="en-US" b="1" dirty="0" smtClean="0"/>
              <a:t> </a:t>
            </a:r>
            <a:r>
              <a:rPr lang="en-US" dirty="0" smtClean="0"/>
              <a:t>is </a:t>
            </a:r>
            <a:r>
              <a:rPr lang="en-US" dirty="0"/>
              <a:t>a subset of a data warehouse that focuses on a specific business line or department (e.g., marketing, sales, finance). In big data, data marts are used to store data that has been extracted, transformed, and loaded (ETL) from various sources, typically for reporting and analysis within a particular department.</a:t>
            </a:r>
            <a:endParaRPr lang="en-IN" dirty="0" smtClean="0"/>
          </a:p>
          <a:p>
            <a:r>
              <a:rPr lang="en-IN" sz="2900" b="1" dirty="0"/>
              <a:t>Data Integration</a:t>
            </a:r>
            <a:r>
              <a:rPr lang="en-IN" dirty="0" smtClean="0"/>
              <a:t>: It </a:t>
            </a:r>
            <a:r>
              <a:rPr lang="en-US" dirty="0" smtClean="0"/>
              <a:t>is </a:t>
            </a:r>
            <a:r>
              <a:rPr lang="en-US" dirty="0"/>
              <a:t>the process of combining data from different sources into a unified view. In big data, this often involves aggregating data from multiple systems (such as databases, spreadsheets, flat files, and external sources) and transforming it into a format that can be used for analysis.</a:t>
            </a:r>
            <a:endParaRPr lang="en-IN" dirty="0" smtClean="0"/>
          </a:p>
          <a:p>
            <a:r>
              <a:rPr lang="en-US" sz="2900" b="1" dirty="0" err="1"/>
              <a:t>MapReduce</a:t>
            </a:r>
            <a:r>
              <a:rPr lang="en-US" dirty="0" smtClean="0"/>
              <a:t>: It </a:t>
            </a:r>
            <a:r>
              <a:rPr lang="en-US" dirty="0"/>
              <a:t>is a programming model used for processing large datasets in parallel across a distributed system. It divides a task into two steps: the </a:t>
            </a:r>
            <a:r>
              <a:rPr lang="en-US" b="1" dirty="0"/>
              <a:t>Map</a:t>
            </a:r>
            <a:r>
              <a:rPr lang="en-US" dirty="0"/>
              <a:t> step, which processes and transforms input data, and the </a:t>
            </a:r>
            <a:r>
              <a:rPr lang="en-US" b="1" dirty="0"/>
              <a:t>Reduce</a:t>
            </a:r>
            <a:r>
              <a:rPr lang="en-US" dirty="0"/>
              <a:t> step, which aggregates the results into a final output</a:t>
            </a:r>
            <a:r>
              <a:rPr lang="en-US" dirty="0" smtClean="0"/>
              <a:t>. :</a:t>
            </a:r>
          </a:p>
          <a:p>
            <a:r>
              <a:rPr lang="en-US" sz="2900" b="1" dirty="0"/>
              <a:t>HDFS:</a:t>
            </a:r>
            <a:r>
              <a:rPr lang="en-US" dirty="0" smtClean="0"/>
              <a:t> It </a:t>
            </a:r>
            <a:r>
              <a:rPr lang="en-US" dirty="0"/>
              <a:t>is the primary storage system used by the Hadoop ecosystem for storing large datasets across multiple machines. It divides large files into smaller blocks, replicates them across different nodes, and provides fault tolerance and scalability.</a:t>
            </a:r>
            <a:endParaRPr lang="en-US" dirty="0" smtClean="0"/>
          </a:p>
          <a:p>
            <a:r>
              <a:rPr lang="en-US" sz="2900" b="1" dirty="0"/>
              <a:t>Data Processing</a:t>
            </a:r>
            <a:r>
              <a:rPr lang="en-US" dirty="0" smtClean="0"/>
              <a:t>: </a:t>
            </a:r>
            <a:r>
              <a:rPr lang="en-US" dirty="0"/>
              <a:t>I</a:t>
            </a:r>
            <a:r>
              <a:rPr lang="en-US" dirty="0" smtClean="0"/>
              <a:t>t</a:t>
            </a:r>
            <a:r>
              <a:rPr lang="en-US" b="1" dirty="0" smtClean="0"/>
              <a:t> </a:t>
            </a:r>
            <a:r>
              <a:rPr lang="en-US" dirty="0" smtClean="0"/>
              <a:t>refers </a:t>
            </a:r>
            <a:r>
              <a:rPr lang="en-US" dirty="0"/>
              <a:t>to the manipulation, transformation, and analysis of raw data to convert it into meaningful information. In big data, data processing can be done in batch (processing large datasets at once) or in real-time (processing data as it arrives).</a:t>
            </a:r>
            <a:endParaRPr lang="en-US" dirty="0" smtClean="0"/>
          </a:p>
          <a:p>
            <a:r>
              <a:rPr lang="en-US" sz="2900" b="1" dirty="0"/>
              <a:t>Distributed System</a:t>
            </a:r>
            <a:r>
              <a:rPr lang="en-US" dirty="0" smtClean="0"/>
              <a:t>: it is </a:t>
            </a:r>
            <a:r>
              <a:rPr lang="en-US" dirty="0"/>
              <a:t>a network of computers that work together to perform tasks as a single system. In big data, distributed systems are used to store and process data across multiple machines, enabling scalability and fault tolerance for large volumes of data.</a:t>
            </a:r>
            <a:endParaRPr lang="en-IN" dirty="0"/>
          </a:p>
        </p:txBody>
      </p:sp>
    </p:spTree>
    <p:extLst>
      <p:ext uri="{BB962C8B-B14F-4D97-AF65-F5344CB8AC3E}">
        <p14:creationId xmlns:p14="http://schemas.microsoft.com/office/powerpoint/2010/main" val="153421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IN" dirty="0"/>
          </a:p>
        </p:txBody>
      </p:sp>
      <p:sp>
        <p:nvSpPr>
          <p:cNvPr id="3" name="Content Placeholder 2"/>
          <p:cNvSpPr>
            <a:spLocks noGrp="1"/>
          </p:cNvSpPr>
          <p:nvPr>
            <p:ph idx="1"/>
          </p:nvPr>
        </p:nvSpPr>
        <p:spPr/>
        <p:txBody>
          <a:bodyPr/>
          <a:lstStyle/>
          <a:p>
            <a:r>
              <a:rPr lang="en-US" dirty="0"/>
              <a:t>Data refers to raw facts, figures, or information that can be collected, analyzed, and processed to derive insights, make decisions, or solve problems</a:t>
            </a:r>
            <a:r>
              <a:rPr lang="en-US" dirty="0" smtClean="0"/>
              <a:t>.</a:t>
            </a:r>
          </a:p>
          <a:p>
            <a:r>
              <a:rPr lang="en-US" dirty="0" smtClean="0"/>
              <a:t> </a:t>
            </a:r>
            <a:r>
              <a:rPr lang="en-US" dirty="0"/>
              <a:t>It can come in various forms, such as numbers, text, images, audio, or other types of information, and it is often organized into structured or unstructured formats. Data by itself may not be immediately meaningful until it is interpreted or analyzed within a specific context.</a:t>
            </a:r>
            <a:endParaRPr lang="en-IN" dirty="0"/>
          </a:p>
        </p:txBody>
      </p:sp>
    </p:spTree>
    <p:extLst>
      <p:ext uri="{BB962C8B-B14F-4D97-AF65-F5344CB8AC3E}">
        <p14:creationId xmlns:p14="http://schemas.microsoft.com/office/powerpoint/2010/main" val="131710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a:t>
            </a:r>
            <a:endParaRPr lang="en-IN" b="1" dirty="0"/>
          </a:p>
        </p:txBody>
      </p:sp>
      <p:sp>
        <p:nvSpPr>
          <p:cNvPr id="3" name="Content Placeholder 2"/>
          <p:cNvSpPr>
            <a:spLocks noGrp="1"/>
          </p:cNvSpPr>
          <p:nvPr>
            <p:ph idx="1"/>
          </p:nvPr>
        </p:nvSpPr>
        <p:spPr/>
        <p:txBody>
          <a:bodyPr/>
          <a:lstStyle/>
          <a:p>
            <a:r>
              <a:rPr lang="en-US" dirty="0"/>
              <a:t>Information is data that has been processed or organized in a way that </a:t>
            </a:r>
            <a:r>
              <a:rPr lang="en-US" dirty="0" smtClean="0"/>
              <a:t>becomes </a:t>
            </a:r>
            <a:r>
              <a:rPr lang="en-US" dirty="0"/>
              <a:t>meaningful and useful to individuals</a:t>
            </a:r>
            <a:r>
              <a:rPr lang="en-US" dirty="0" smtClean="0"/>
              <a:t>.</a:t>
            </a:r>
          </a:p>
          <a:p>
            <a:r>
              <a:rPr lang="en-US" dirty="0" smtClean="0"/>
              <a:t> </a:t>
            </a:r>
            <a:r>
              <a:rPr lang="en-US" dirty="0"/>
              <a:t>It refers to facts, knowledge, or data that can help inform decisions, actions, or understanding. Information can be communicated through various formats, such as text, numbers, images, and sounds.</a:t>
            </a:r>
            <a:endParaRPr lang="en-IN" dirty="0"/>
          </a:p>
        </p:txBody>
      </p:sp>
    </p:spTree>
    <p:extLst>
      <p:ext uri="{BB962C8B-B14F-4D97-AF65-F5344CB8AC3E}">
        <p14:creationId xmlns:p14="http://schemas.microsoft.com/office/powerpoint/2010/main" val="2836495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a:t>
            </a:r>
            <a:r>
              <a:rPr lang="en-IN" dirty="0" smtClean="0"/>
              <a:t>Information</a:t>
            </a:r>
            <a:endParaRPr lang="en-IN" dirty="0"/>
          </a:p>
        </p:txBody>
      </p:sp>
      <p:sp>
        <p:nvSpPr>
          <p:cNvPr id="3" name="Content Placeholder 2"/>
          <p:cNvSpPr>
            <a:spLocks noGrp="1"/>
          </p:cNvSpPr>
          <p:nvPr>
            <p:ph idx="1"/>
          </p:nvPr>
        </p:nvSpPr>
        <p:spPr/>
        <p:txBody>
          <a:bodyPr/>
          <a:lstStyle/>
          <a:p>
            <a:r>
              <a:rPr lang="en-US" b="1" dirty="0"/>
              <a:t>Factual Information</a:t>
            </a:r>
            <a:r>
              <a:rPr lang="en-US" dirty="0"/>
              <a:t>: Objective and verifiable details, such as historical data or scientific facts</a:t>
            </a:r>
            <a:r>
              <a:rPr lang="en-US" dirty="0" smtClean="0"/>
              <a:t>.</a:t>
            </a:r>
          </a:p>
          <a:p>
            <a:r>
              <a:rPr lang="en-US" b="1" dirty="0" smtClean="0"/>
              <a:t>Conceptual </a:t>
            </a:r>
            <a:r>
              <a:rPr lang="en-US" b="1" dirty="0"/>
              <a:t>Information</a:t>
            </a:r>
            <a:r>
              <a:rPr lang="en-US" dirty="0"/>
              <a:t>: Abstract ideas or theories</a:t>
            </a:r>
            <a:r>
              <a:rPr lang="en-US" dirty="0" smtClean="0"/>
              <a:t>.</a:t>
            </a:r>
          </a:p>
          <a:p>
            <a:r>
              <a:rPr lang="en-US" b="1" dirty="0" smtClean="0"/>
              <a:t>Descriptive </a:t>
            </a:r>
            <a:r>
              <a:rPr lang="en-US" b="1" dirty="0"/>
              <a:t>Information</a:t>
            </a:r>
            <a:r>
              <a:rPr lang="en-US" dirty="0"/>
              <a:t>: Accounts or explanations of a phenomenon</a:t>
            </a:r>
            <a:r>
              <a:rPr lang="en-US" dirty="0" smtClean="0"/>
              <a:t>.</a:t>
            </a:r>
          </a:p>
          <a:p>
            <a:r>
              <a:rPr lang="en-US" b="1" dirty="0" smtClean="0"/>
              <a:t>Procedural </a:t>
            </a:r>
            <a:r>
              <a:rPr lang="en-US" b="1" dirty="0"/>
              <a:t>Information</a:t>
            </a:r>
            <a:r>
              <a:rPr lang="en-US" dirty="0"/>
              <a:t>: Instructions or steps on how to perform a task.</a:t>
            </a:r>
            <a:endParaRPr lang="en-IN" dirty="0"/>
          </a:p>
        </p:txBody>
      </p:sp>
    </p:spTree>
    <p:extLst>
      <p:ext uri="{BB962C8B-B14F-4D97-AF65-F5344CB8AC3E}">
        <p14:creationId xmlns:p14="http://schemas.microsoft.com/office/powerpoint/2010/main" val="116210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Data vs. Information</a:t>
            </a:r>
            <a:r>
              <a:rPr lang="en-IN" dirty="0"/>
              <a:t>:</a:t>
            </a:r>
          </a:p>
        </p:txBody>
      </p:sp>
      <p:sp>
        <p:nvSpPr>
          <p:cNvPr id="3" name="Content Placeholder 2"/>
          <p:cNvSpPr>
            <a:spLocks noGrp="1"/>
          </p:cNvSpPr>
          <p:nvPr>
            <p:ph sz="half" idx="1"/>
          </p:nvPr>
        </p:nvSpPr>
        <p:spPr/>
        <p:txBody>
          <a:bodyPr/>
          <a:lstStyle/>
          <a:p>
            <a:r>
              <a:rPr lang="en-US" b="1" dirty="0"/>
              <a:t>Data</a:t>
            </a:r>
            <a:r>
              <a:rPr lang="en-US" dirty="0"/>
              <a:t> are raw facts, figures, or symbols without context. For example, a list of numbers or words without explanation</a:t>
            </a:r>
            <a:r>
              <a:rPr lang="en-US" dirty="0" smtClean="0"/>
              <a:t>.</a:t>
            </a:r>
          </a:p>
          <a:p>
            <a:endParaRPr lang="en-US" dirty="0"/>
          </a:p>
          <a:p>
            <a:r>
              <a:rPr lang="en-US" b="1" dirty="0"/>
              <a:t>Raw Data</a:t>
            </a:r>
            <a:r>
              <a:rPr lang="en-US" dirty="0"/>
              <a:t>: "John, 25, New York"</a:t>
            </a:r>
            <a:endParaRPr lang="en-IN" dirty="0"/>
          </a:p>
        </p:txBody>
      </p:sp>
      <p:sp>
        <p:nvSpPr>
          <p:cNvPr id="4" name="Content Placeholder 3"/>
          <p:cNvSpPr>
            <a:spLocks noGrp="1"/>
          </p:cNvSpPr>
          <p:nvPr>
            <p:ph sz="half" idx="2"/>
          </p:nvPr>
        </p:nvSpPr>
        <p:spPr/>
        <p:txBody>
          <a:bodyPr/>
          <a:lstStyle/>
          <a:p>
            <a:r>
              <a:rPr lang="en-US" b="1" dirty="0"/>
              <a:t>Information</a:t>
            </a:r>
            <a:r>
              <a:rPr lang="en-US" dirty="0"/>
              <a:t> is processed data that is meaningful. For example, if those numbers represent a person’s age, salary, and job title, they </a:t>
            </a:r>
            <a:endParaRPr lang="en-US" dirty="0" smtClean="0"/>
          </a:p>
          <a:p>
            <a:r>
              <a:rPr lang="en-US" dirty="0"/>
              <a:t>John is a 25-year-old person living in New </a:t>
            </a:r>
            <a:r>
              <a:rPr lang="en-US" dirty="0" smtClean="0"/>
              <a:t>York.</a:t>
            </a:r>
            <a:endParaRPr lang="en-IN" dirty="0"/>
          </a:p>
        </p:txBody>
      </p:sp>
    </p:spTree>
    <p:extLst>
      <p:ext uri="{BB962C8B-B14F-4D97-AF65-F5344CB8AC3E}">
        <p14:creationId xmlns:p14="http://schemas.microsoft.com/office/powerpoint/2010/main" val="143411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DATA SCIENCE?</a:t>
            </a:r>
          </a:p>
        </p:txBody>
      </p:sp>
      <p:sp>
        <p:nvSpPr>
          <p:cNvPr id="3" name="Content Placeholder 2"/>
          <p:cNvSpPr>
            <a:spLocks noGrp="1"/>
          </p:cNvSpPr>
          <p:nvPr>
            <p:ph idx="1"/>
          </p:nvPr>
        </p:nvSpPr>
        <p:spPr>
          <a:xfrm>
            <a:off x="838200" y="1825625"/>
            <a:ext cx="10753436" cy="4351338"/>
          </a:xfrm>
        </p:spPr>
        <p:txBody>
          <a:bodyPr>
            <a:normAutofit fontScale="92500" lnSpcReduction="20000"/>
          </a:bodyPr>
          <a:lstStyle/>
          <a:p>
            <a:r>
              <a:rPr lang="en-US" dirty="0"/>
              <a:t>We have run out of adjectives and superlatives to describe the growth trends</a:t>
            </a:r>
          </a:p>
          <a:p>
            <a:pPr marL="0" indent="0">
              <a:buNone/>
            </a:pPr>
            <a:r>
              <a:rPr lang="en-US" dirty="0" smtClean="0"/>
              <a:t>    of </a:t>
            </a:r>
            <a:r>
              <a:rPr lang="en-US" dirty="0"/>
              <a:t>data. </a:t>
            </a:r>
            <a:endParaRPr lang="en-US" dirty="0" smtClean="0"/>
          </a:p>
          <a:p>
            <a:r>
              <a:rPr lang="en-US" dirty="0" smtClean="0"/>
              <a:t>The </a:t>
            </a:r>
            <a:r>
              <a:rPr lang="en-US" dirty="0"/>
              <a:t>technology revolution has brought about the need to process,</a:t>
            </a:r>
          </a:p>
          <a:p>
            <a:pPr marL="0" indent="0">
              <a:buNone/>
            </a:pPr>
            <a:r>
              <a:rPr lang="en-US" dirty="0" smtClean="0"/>
              <a:t>    store</a:t>
            </a:r>
            <a:r>
              <a:rPr lang="en-US" dirty="0"/>
              <a:t>, analyze, and comprehend large volumes of diverse data in meaningful</a:t>
            </a:r>
          </a:p>
          <a:p>
            <a:pPr marL="263525" indent="-263525">
              <a:buNone/>
            </a:pPr>
            <a:r>
              <a:rPr lang="en-US" dirty="0" smtClean="0"/>
              <a:t>     ways.  </a:t>
            </a:r>
            <a:r>
              <a:rPr lang="en-US" dirty="0"/>
              <a:t>However, the value of the stored data is zero unless it is acted upon. </a:t>
            </a:r>
            <a:endParaRPr lang="en-US" dirty="0" smtClean="0"/>
          </a:p>
          <a:p>
            <a:r>
              <a:rPr lang="en-US" dirty="0" smtClean="0"/>
              <a:t>The scale of </a:t>
            </a:r>
            <a:r>
              <a:rPr lang="en-US" dirty="0"/>
              <a:t>data volume and variety places new demands on organizations to </a:t>
            </a:r>
            <a:r>
              <a:rPr lang="en-US" dirty="0" smtClean="0"/>
              <a:t>quickly uncover </a:t>
            </a:r>
            <a:r>
              <a:rPr lang="en-US" dirty="0"/>
              <a:t>hidden relationships and patterns. </a:t>
            </a:r>
            <a:endParaRPr lang="en-US" dirty="0" smtClean="0"/>
          </a:p>
          <a:p>
            <a:r>
              <a:rPr lang="en-US" dirty="0" smtClean="0"/>
              <a:t>This </a:t>
            </a:r>
            <a:r>
              <a:rPr lang="en-US" dirty="0"/>
              <a:t>is where data science techniques have proven to be extremely useful. </a:t>
            </a:r>
            <a:endParaRPr lang="en-US" dirty="0" smtClean="0"/>
          </a:p>
          <a:p>
            <a:r>
              <a:rPr lang="en-US" dirty="0" smtClean="0"/>
              <a:t>They </a:t>
            </a:r>
            <a:r>
              <a:rPr lang="en-US" dirty="0"/>
              <a:t>are increasingly finding </a:t>
            </a:r>
            <a:r>
              <a:rPr lang="en-US" dirty="0" smtClean="0"/>
              <a:t>their way </a:t>
            </a:r>
            <a:r>
              <a:rPr lang="en-US" dirty="0"/>
              <a:t>into the everyday activities of many business and government </a:t>
            </a:r>
            <a:r>
              <a:rPr lang="en-US" dirty="0" smtClean="0"/>
              <a:t>functions, whether </a:t>
            </a:r>
            <a:r>
              <a:rPr lang="en-US" dirty="0"/>
              <a:t>in identifying which customers are likely to take their business elsewhere, or mapping flu pandemic using social media signals</a:t>
            </a:r>
            <a:endParaRPr lang="en-IN" dirty="0"/>
          </a:p>
        </p:txBody>
      </p:sp>
    </p:spTree>
    <p:extLst>
      <p:ext uri="{BB962C8B-B14F-4D97-AF65-F5344CB8AC3E}">
        <p14:creationId xmlns:p14="http://schemas.microsoft.com/office/powerpoint/2010/main" val="377825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Data Science</a:t>
            </a:r>
            <a:endParaRPr lang="en-IN" b="1" dirty="0"/>
          </a:p>
        </p:txBody>
      </p:sp>
      <p:sp>
        <p:nvSpPr>
          <p:cNvPr id="5" name="Content Placeholder 4"/>
          <p:cNvSpPr>
            <a:spLocks noGrp="1"/>
          </p:cNvSpPr>
          <p:nvPr>
            <p:ph idx="1"/>
          </p:nvPr>
        </p:nvSpPr>
        <p:spPr/>
        <p:txBody>
          <a:bodyPr>
            <a:normAutofit fontScale="85000" lnSpcReduction="10000"/>
          </a:bodyPr>
          <a:lstStyle/>
          <a:p>
            <a:r>
              <a:rPr lang="en-US" dirty="0"/>
              <a:t>There’s a joke that says a data scientist is someone who knows more statistics than a computer scientist and more computer science than a </a:t>
            </a:r>
            <a:r>
              <a:rPr lang="en-US" dirty="0" smtClean="0"/>
              <a:t>statistician.</a:t>
            </a:r>
            <a:endParaRPr lang="en-US" dirty="0"/>
          </a:p>
          <a:p>
            <a:r>
              <a:rPr lang="en-US" i="1" dirty="0">
                <a:solidFill>
                  <a:srgbClr val="FF0000"/>
                </a:solidFill>
              </a:rPr>
              <a:t>Data science is a collection of techniques used to extract value from data. It has become an essential tool for any organization that collects, stores, and processes data as part of its operations</a:t>
            </a:r>
            <a:r>
              <a:rPr lang="en-US" dirty="0"/>
              <a:t>.</a:t>
            </a:r>
            <a:endParaRPr lang="en-US" dirty="0" smtClean="0"/>
          </a:p>
          <a:p>
            <a:r>
              <a:rPr lang="en-US" dirty="0" smtClean="0">
                <a:solidFill>
                  <a:srgbClr val="00B0F0"/>
                </a:solidFill>
              </a:rPr>
              <a:t>Data science, known as data-driven Science, is an interdisciplinary field of scientific methods, processes, and systems to extract knowledge or insights from data in various forms, either structured or unstructured, similar to data mining.</a:t>
            </a:r>
          </a:p>
          <a:p>
            <a:r>
              <a:rPr lang="en-US" dirty="0" smtClean="0">
                <a:solidFill>
                  <a:srgbClr val="7030A0"/>
                </a:solidFill>
              </a:rPr>
              <a:t>Data science is one of the recent fields Combining big data, unstructured data, and a combination of statistics, analytics and business intelligence.</a:t>
            </a:r>
          </a:p>
          <a:p>
            <a:r>
              <a:rPr lang="en-US" dirty="0" smtClean="0">
                <a:solidFill>
                  <a:srgbClr val="FF0000"/>
                </a:solidFill>
              </a:rPr>
              <a:t>It is a new field that has emerged within the field of data management providing an understanding of the correlation between structured and unstructured data.</a:t>
            </a:r>
          </a:p>
          <a:p>
            <a:endParaRPr lang="en-IN" dirty="0"/>
          </a:p>
        </p:txBody>
      </p:sp>
    </p:spTree>
    <p:extLst>
      <p:ext uri="{BB962C8B-B14F-4D97-AF65-F5344CB8AC3E}">
        <p14:creationId xmlns:p14="http://schemas.microsoft.com/office/powerpoint/2010/main" val="219176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112"/>
          </a:xfrm>
        </p:spPr>
        <p:txBody>
          <a:bodyPr/>
          <a:lstStyle/>
          <a:p>
            <a:pPr algn="ctr"/>
            <a:r>
              <a:rPr lang="en-US" b="1" dirty="0" smtClean="0"/>
              <a:t>Cont.…</a:t>
            </a:r>
            <a:endParaRPr lang="en-IN" b="1" dirty="0"/>
          </a:p>
        </p:txBody>
      </p:sp>
      <p:sp>
        <p:nvSpPr>
          <p:cNvPr id="3" name="Content Placeholder 2"/>
          <p:cNvSpPr>
            <a:spLocks noGrp="1"/>
          </p:cNvSpPr>
          <p:nvPr>
            <p:ph idx="1"/>
          </p:nvPr>
        </p:nvSpPr>
        <p:spPr>
          <a:xfrm>
            <a:off x="838200" y="1115736"/>
            <a:ext cx="10515600" cy="3531765"/>
          </a:xfrm>
        </p:spPr>
        <p:txBody>
          <a:bodyPr>
            <a:normAutofit/>
          </a:bodyPr>
          <a:lstStyle/>
          <a:p>
            <a:r>
              <a:rPr lang="en-US" sz="2000" dirty="0" smtClean="0"/>
              <a:t>Data Science is a discipline of using quantitative methods from statistics and mathematics along with technology( computer and software) to develop algorithms designed to discover patterns, predict outcomes, and find the optimal solution to complex problems.</a:t>
            </a:r>
          </a:p>
          <a:p>
            <a:r>
              <a:rPr lang="en-US" sz="2000" dirty="0" smtClean="0"/>
              <a:t>Data science is blossoming as a concept to unify statistics, data analysis, and their related methods in order to understand and analyze actual phenomena with big data.</a:t>
            </a: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7061" y="3011910"/>
            <a:ext cx="6010888" cy="3261226"/>
          </a:xfrm>
          <a:prstGeom prst="rect">
            <a:avLst/>
          </a:prstGeom>
        </p:spPr>
      </p:pic>
    </p:spTree>
    <p:extLst>
      <p:ext uri="{BB962C8B-B14F-4D97-AF65-F5344CB8AC3E}">
        <p14:creationId xmlns:p14="http://schemas.microsoft.com/office/powerpoint/2010/main" val="146195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r>
              <a:rPr lang="en-US" dirty="0" smtClean="0"/>
              <a:t>It is an extended canvas (while dealing with big data) data science uses techniques and theories drawn from many fields within the broad area of mathematics, statistics, information science and computer science in particularly from the sub domains of machine learning, classification, cluster analysis, data lakes data mining and warehousing, databases and visualization.</a:t>
            </a:r>
          </a:p>
          <a:p>
            <a:r>
              <a:rPr lang="en-US" dirty="0" smtClean="0"/>
              <a:t>Turning award winner , Jim Gray imagined data science as a ‘fourth paradigm’ of science (empirical, theoretical, computational, and now data-driven) and asserted that everything about science is changing because of the impact of information technology and the data deluge.</a:t>
            </a:r>
            <a:endParaRPr lang="en-IN" dirty="0"/>
          </a:p>
        </p:txBody>
      </p:sp>
    </p:spTree>
    <p:extLst>
      <p:ext uri="{BB962C8B-B14F-4D97-AF65-F5344CB8AC3E}">
        <p14:creationId xmlns:p14="http://schemas.microsoft.com/office/powerpoint/2010/main" val="3451992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2070</TotalTime>
  <Words>3188</Words>
  <Application>Microsoft Office PowerPoint</Application>
  <PresentationFormat>Widescreen</PresentationFormat>
  <Paragraphs>139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Data Science</vt:lpstr>
      <vt:lpstr>Data</vt:lpstr>
      <vt:lpstr>Information</vt:lpstr>
      <vt:lpstr>Types of Information</vt:lpstr>
      <vt:lpstr>Data vs. Information:</vt:lpstr>
      <vt:lpstr>WHY DATA SCIENCE?</vt:lpstr>
      <vt:lpstr>Data Science</vt:lpstr>
      <vt:lpstr>Cont.…</vt:lpstr>
      <vt:lpstr>Cont..</vt:lpstr>
      <vt:lpstr>Terminology Related with Data Sceince</vt:lpstr>
      <vt:lpstr>Big Data Characteristics</vt:lpstr>
      <vt:lpstr>V’s In big Data</vt:lpstr>
      <vt:lpstr>V’s In big Data</vt:lpstr>
      <vt:lpstr>V’s In big Data</vt:lpstr>
      <vt:lpstr>V’s In big Data</vt:lpstr>
      <vt:lpstr>Key terminology used in Big Data</vt:lpstr>
      <vt:lpstr>Key terminology used in Big Data</vt:lpstr>
      <vt:lpstr>Key terminology used in Big Data</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dc:title>
  <dc:creator>cse</dc:creator>
  <cp:lastModifiedBy>cse</cp:lastModifiedBy>
  <cp:revision>56</cp:revision>
  <dcterms:created xsi:type="dcterms:W3CDTF">2025-01-01T08:17:03Z</dcterms:created>
  <dcterms:modified xsi:type="dcterms:W3CDTF">2025-01-14T10:39:26Z</dcterms:modified>
</cp:coreProperties>
</file>