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msword" Extension="doc"/>
  <Default ContentType="application/vnd.ms-excel" Extension="xls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msword" PartName="/ppt/embeddings/Microsoft_Office_Word_97_-_2003_Document1.doc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excel" PartName="/ppt/embeddings/Microsoft_Excel_Sheet8.xls"/>
  <Override ContentType="application/vnd.ms-excel" PartName="/ppt/embeddings/Microsoft_Excel_Sheet3.xls"/>
  <Override ContentType="application/vnd.ms-excel" PartName="/ppt/embeddings/Microsoft_Excel_Sheet13.xls"/>
  <Override ContentType="application/vnd.ms-excel" PartName="/ppt/embeddings/Microsoft_Excel_Sheet10.xls"/>
  <Override ContentType="application/vnd.ms-excel" PartName="/ppt/embeddings/Microsoft_Excel_Sheet5.xls"/>
  <Override ContentType="application/vnd.ms-excel" PartName="/ppt/embeddings/Microsoft_Excel_Sheet12.xls"/>
  <Override ContentType="application/vnd.ms-excel" PartName="/ppt/embeddings/Microsoft_Excel_Sheet1.xls"/>
  <Override ContentType="application/vnd.ms-excel" PartName="/ppt/embeddings/Microsoft_Excel_Sheet18.xls"/>
  <Override ContentType="application/vnd.ms-excel" PartName="/ppt/embeddings/Microsoft_Excel_Sheet16.xls"/>
  <Override ContentType="application/vnd.ms-excel" PartName="/ppt/embeddings/Microsoft_Excel_Sheet2.xls"/>
  <Override ContentType="application/vnd.ms-excel" PartName="/ppt/embeddings/Microsoft_Excel_Sheet14.xls"/>
  <Override ContentType="application/vnd.ms-excel" PartName="/ppt/embeddings/Microsoft_Excel_Sheet19.xls"/>
  <Override ContentType="application/vnd.ms-excel" PartName="/ppt/embeddings/Microsoft_Excel_Sheet7.xls"/>
  <Override ContentType="application/vnd.ms-excel" PartName="/ppt/embeddings/Microsoft_Excel_Sheet9.xls"/>
  <Override ContentType="application/vnd.ms-excel" PartName="/ppt/embeddings/Microsoft_Excel_Sheet11.xls"/>
  <Override ContentType="application/vnd.ms-excel" PartName="/ppt/embeddings/Microsoft_Excel_Sheet6.xls"/>
  <Override ContentType="application/vnd.ms-excel" PartName="/ppt/embeddings/Microsoft_Excel_Sheet4.xls"/>
  <Override ContentType="application/vnd.ms-excel" PartName="/ppt/embeddings/Microsoft_Excel_Sheet15.xls"/>
  <Override ContentType="application/vnd.ms-excel" PartName="/ppt/embeddings/Microsoft_Excel_Sheet17.xls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</p:sldIdLst>
  <p:sldSz cy="6858000" cx="9144000"/>
  <p:notesSz cx="6858000" cy="9144000"/>
  <p:embeddedFontLst>
    <p:embeddedFont>
      <p:font typeface="Tahoma"/>
      <p:regular r:id="rId82"/>
      <p:bold r:id="rId83"/>
    </p:embeddedFont>
    <p:embeddedFont>
      <p:font typeface="Noto Sans Symbols"/>
      <p:regular r:id="rId84"/>
      <p:bold r:id="rId8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86" roundtripDataSignature="AMtx7mits88qhRF9zBwLc/uqUpR1xN9J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NotoSansSymbols-regular.fntdata"/><Relationship Id="rId83" Type="http://schemas.openxmlformats.org/officeDocument/2006/relationships/font" Target="fonts/Tahoma-bold.fntdata"/><Relationship Id="rId42" Type="http://schemas.openxmlformats.org/officeDocument/2006/relationships/slide" Target="slides/slide37.xml"/><Relationship Id="rId86" Type="http://customschemas.google.com/relationships/presentationmetadata" Target="metadata"/><Relationship Id="rId41" Type="http://schemas.openxmlformats.org/officeDocument/2006/relationships/slide" Target="slides/slide36.xml"/><Relationship Id="rId85" Type="http://schemas.openxmlformats.org/officeDocument/2006/relationships/font" Target="fonts/NotoSansSymbols-bold.fntdata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font" Target="fonts/Tahoma-regular.fntdata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1.v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3.png"/></Relationships>
</file>

<file path=ppt/drawings/_rels/vmlDrawing12.v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9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2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7.png"/><Relationship Id="rId7" Type="http://schemas.openxmlformats.org/officeDocument/2006/relationships/image" Target="../media/image3.png"/><Relationship Id="rId8" Type="http://schemas.openxmlformats.org/officeDocument/2006/relationships/image" Target="../media/image21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8.v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9.v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5" name="Google Shape;20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9" name="Google Shape;21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6" name="Google Shape;22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3" name="Google Shape;23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0" name="Google Shape;24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7" name="Google Shape;24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2" name="Google Shape;29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9" name="Google Shape;29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6" name="Google Shape;30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Google Shape;307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3" name="Google Shape;31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Google Shape;314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7" name="Google Shape;35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Google Shape;358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4" name="Google Shape;36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Google Shape;365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0" name="Google Shape;42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1" name="Google Shape;421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0" name="Google Shape;46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1" name="Google Shape;461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4" name="Google Shape;49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5" name="Google Shape;495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1" name="Google Shape;51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2" name="Google Shape;512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8" name="Google Shape;51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9" name="Google Shape;519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25" name="Google Shape;52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Google Shape;526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33" name="Google Shape;53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4" name="Google Shape;534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41" name="Google Shape;541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2" name="Google Shape;542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48" name="Google Shape;54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9" name="Google Shape;549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55" name="Google Shape;55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6" name="Google Shape;556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62" name="Google Shape;56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3" name="Google Shape;563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69" name="Google Shape;56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0" name="Google Shape;570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76" name="Google Shape;576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7" name="Google Shape;577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11" name="Google Shape;611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18" name="Google Shape;618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9" name="Google Shape;619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25" name="Google Shape;625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6" name="Google Shape;626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40" name="Google Shape;640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1" name="Google Shape;641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55" name="Google Shape;655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6" name="Google Shape;656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63" name="Google Shape;663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70" name="Google Shape;670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1" name="Google Shape;671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77" name="Google Shape;677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8" name="Google Shape;678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33" name="Google Shape;733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4" name="Google Shape;734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40" name="Google Shape;740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1" name="Google Shape;741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48" name="Google Shape;748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49" name="Google Shape;749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55" name="Google Shape;755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6" name="Google Shape;756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5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83" name="Google Shape;783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4" name="Google Shape;784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92" name="Google Shape;792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3" name="Google Shape;793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5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01" name="Google Shape;801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2" name="Google Shape;802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5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08" name="Google Shape;808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9" name="Google Shape;809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16" name="Google Shape;816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17" name="Google Shape;817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4850" lIns="89725" spcFirstLastPara="1" rIns="89725" wrap="square" tIns="44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24" name="Google Shape;824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5" name="Google Shape;825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5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33" name="Google Shape;833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4" name="Google Shape;834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40" name="Google Shape;840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1" name="Google Shape;841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5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47" name="Google Shape;847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8" name="Google Shape;848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5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55" name="Google Shape;855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6" name="Google Shape;856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08075" y="666750"/>
            <a:ext cx="4646612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904875" y="4373562"/>
            <a:ext cx="5048250" cy="40782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4775" lIns="89550" spcFirstLastPara="1" rIns="89550" wrap="square" tIns="44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6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65" name="Google Shape;865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6" name="Google Shape;866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6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75" name="Google Shape;875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6" name="Google Shape;876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6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82" name="Google Shape;882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3" name="Google Shape;883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89" name="Google Shape;889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0" name="Google Shape;890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96" name="Google Shape;896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7" name="Google Shape;897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6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03" name="Google Shape;903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4" name="Google Shape;904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6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10" name="Google Shape;910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1" name="Google Shape;911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6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17" name="Google Shape;917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8" name="Google Shape;918;p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6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24" name="Google Shape;924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5" name="Google Shape;925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6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31" name="Google Shape;931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2" name="Google Shape;932;p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7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43" name="Google Shape;943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4" name="Google Shape;944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7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50" name="Google Shape;950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1" name="Google Shape;951;p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7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68" name="Google Shape;968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9" name="Google Shape;969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7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75" name="Google Shape;975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6" name="Google Shape;976;p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7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82" name="Google Shape;982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3" name="Google Shape;983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7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00" name="Google Shape;1000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1" name="Google Shape;1001;p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7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07" name="Google Shape;1007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8" name="Google Shape;1008;p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75" name="Google Shape;75;p8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81" name="Google Shape;81;p8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8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8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" name="Google Shape;23;p7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1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1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3" name="Google Shape;33;p8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2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9" name="Google Shape;39;p8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Google Shape;45;p8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6" name="Google Shape;46;p8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52" name="Google Shape;52;p8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53" name="Google Shape;53;p8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9" name="Google Shape;59;p8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0" name="Google Shape;60;p8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1" name="Google Shape;61;p8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2" name="Google Shape;62;p8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6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8" name="Google Shape;68;p86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9" name="Google Shape;69;p8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7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7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7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7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oleObject" Target="../embeddings/Microsoft_Excel_Sheet9.xls"/><Relationship Id="rId22" Type="http://schemas.openxmlformats.org/officeDocument/2006/relationships/oleObject" Target="../embeddings/Microsoft_Excel_Sheet10.xls"/><Relationship Id="rId21" Type="http://schemas.openxmlformats.org/officeDocument/2006/relationships/image" Target="../media/image27.png"/><Relationship Id="rId24" Type="http://schemas.openxmlformats.org/officeDocument/2006/relationships/image" Target="../media/image3.png"/><Relationship Id="rId23" Type="http://schemas.openxmlformats.org/officeDocument/2006/relationships/oleObject" Target="../embeddings/Microsoft_Excel_Sheet10.xls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Microsoft_Excel_Sheet4.xls"/><Relationship Id="rId9" Type="http://schemas.openxmlformats.org/officeDocument/2006/relationships/image" Target="../media/image6.png"/><Relationship Id="rId26" Type="http://schemas.openxmlformats.org/officeDocument/2006/relationships/oleObject" Target="../embeddings/Microsoft_Excel_Sheet11.xls"/><Relationship Id="rId25" Type="http://schemas.openxmlformats.org/officeDocument/2006/relationships/oleObject" Target="../embeddings/Microsoft_Excel_Sheet11.xls"/><Relationship Id="rId27" Type="http://schemas.openxmlformats.org/officeDocument/2006/relationships/image" Target="../media/image21.png"/><Relationship Id="rId5" Type="http://schemas.openxmlformats.org/officeDocument/2006/relationships/oleObject" Target="../embeddings/Microsoft_Excel_Sheet4.xls"/><Relationship Id="rId6" Type="http://schemas.openxmlformats.org/officeDocument/2006/relationships/image" Target="../media/image4.png"/><Relationship Id="rId7" Type="http://schemas.openxmlformats.org/officeDocument/2006/relationships/oleObject" Target="../embeddings/Microsoft_Excel_Sheet5.xls"/><Relationship Id="rId8" Type="http://schemas.openxmlformats.org/officeDocument/2006/relationships/oleObject" Target="../embeddings/Microsoft_Excel_Sheet5.xls"/><Relationship Id="rId11" Type="http://schemas.openxmlformats.org/officeDocument/2006/relationships/oleObject" Target="../embeddings/Microsoft_Excel_Sheet6.xls"/><Relationship Id="rId10" Type="http://schemas.openxmlformats.org/officeDocument/2006/relationships/oleObject" Target="../embeddings/Microsoft_Excel_Sheet6.xls"/><Relationship Id="rId13" Type="http://schemas.openxmlformats.org/officeDocument/2006/relationships/oleObject" Target="../embeddings/Microsoft_Excel_Sheet7.xls"/><Relationship Id="rId12" Type="http://schemas.openxmlformats.org/officeDocument/2006/relationships/image" Target="../media/image15.png"/><Relationship Id="rId15" Type="http://schemas.openxmlformats.org/officeDocument/2006/relationships/image" Target="../media/image8.png"/><Relationship Id="rId14" Type="http://schemas.openxmlformats.org/officeDocument/2006/relationships/oleObject" Target="../embeddings/Microsoft_Excel_Sheet7.xls"/><Relationship Id="rId17" Type="http://schemas.openxmlformats.org/officeDocument/2006/relationships/oleObject" Target="../embeddings/Microsoft_Excel_Sheet8.xls"/><Relationship Id="rId16" Type="http://schemas.openxmlformats.org/officeDocument/2006/relationships/oleObject" Target="../embeddings/Microsoft_Excel_Sheet8.xls"/><Relationship Id="rId19" Type="http://schemas.openxmlformats.org/officeDocument/2006/relationships/oleObject" Target="../embeddings/Microsoft_Excel_Sheet9.xls"/><Relationship Id="rId18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vmlDrawing" Target="../drawings/vmlDrawing4.vml"/><Relationship Id="rId4" Type="http://schemas.openxmlformats.org/officeDocument/2006/relationships/oleObject" Target="../embeddings/Microsoft_Excel_Sheet12.xls"/><Relationship Id="rId5" Type="http://schemas.openxmlformats.org/officeDocument/2006/relationships/oleObject" Target="../embeddings/Microsoft_Excel_Sheet12.xls"/><Relationship Id="rId6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vmlDrawing" Target="../drawings/vmlDrawing5.vml"/><Relationship Id="rId4" Type="http://schemas.openxmlformats.org/officeDocument/2006/relationships/oleObject" Target="../embeddings/Microsoft_Excel_Sheet13.xls"/><Relationship Id="rId5" Type="http://schemas.openxmlformats.org/officeDocument/2006/relationships/oleObject" Target="../embeddings/Microsoft_Excel_Sheet13.xls"/><Relationship Id="rId6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vmlDrawing" Target="../drawings/vmlDrawing6.vml"/><Relationship Id="rId4" Type="http://schemas.openxmlformats.org/officeDocument/2006/relationships/oleObject" Target="../embeddings/Microsoft_Office_Word_97_-_2003_Document1.doc"/><Relationship Id="rId5" Type="http://schemas.openxmlformats.org/officeDocument/2006/relationships/oleObject" Target="../embeddings/Microsoft_Office_Word_97_-_2003_Document1.doc"/><Relationship Id="rId6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slide.xml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slide.xml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Microsoft_Excel_Sheet1.xls"/><Relationship Id="rId5" Type="http://schemas.openxmlformats.org/officeDocument/2006/relationships/oleObject" Target="../embeddings/Microsoft_Excel_Sheet1.xls"/><Relationship Id="rId6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vmlDrawing" Target="../drawings/vmlDrawing7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2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vmlDrawing" Target="../drawings/vmlDrawing8.v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1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vmlDrawing" Target="../drawings/vmlDrawing9.vml"/><Relationship Id="rId4" Type="http://schemas.openxmlformats.org/officeDocument/2006/relationships/oleObject" Target="../embeddings/Microsoft_Excel_Sheet14.xls"/><Relationship Id="rId5" Type="http://schemas.openxmlformats.org/officeDocument/2006/relationships/oleObject" Target="../embeddings/Microsoft_Excel_Sheet14.xls"/><Relationship Id="rId6" Type="http://schemas.openxmlformats.org/officeDocument/2006/relationships/image" Target="../media/image1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vmlDrawing" Target="../drawings/vmlDrawing10.vml"/><Relationship Id="rId4" Type="http://schemas.openxmlformats.org/officeDocument/2006/relationships/oleObject" Target="../embeddings/Microsoft_Excel_Sheet15.xls"/><Relationship Id="rId5" Type="http://schemas.openxmlformats.org/officeDocument/2006/relationships/oleObject" Target="../embeddings/Microsoft_Excel_Sheet15.xls"/><Relationship Id="rId6" Type="http://schemas.openxmlformats.org/officeDocument/2006/relationships/image" Target="../media/image25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vmlDrawing" Target="../drawings/vmlDrawing11.vml"/><Relationship Id="rId4" Type="http://schemas.openxmlformats.org/officeDocument/2006/relationships/oleObject" Target="../embeddings/Microsoft_Excel_Sheet16.xls"/><Relationship Id="rId9" Type="http://schemas.openxmlformats.org/officeDocument/2006/relationships/image" Target="../media/image23.png"/><Relationship Id="rId5" Type="http://schemas.openxmlformats.org/officeDocument/2006/relationships/oleObject" Target="../embeddings/Microsoft_Excel_Sheet16.xls"/><Relationship Id="rId6" Type="http://schemas.openxmlformats.org/officeDocument/2006/relationships/image" Target="../media/image20.png"/><Relationship Id="rId7" Type="http://schemas.openxmlformats.org/officeDocument/2006/relationships/oleObject" Target="../embeddings/Microsoft_Excel_Sheet17.xls"/><Relationship Id="rId8" Type="http://schemas.openxmlformats.org/officeDocument/2006/relationships/oleObject" Target="../embeddings/Microsoft_Excel_Sheet17.xls"/><Relationship Id="rId10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vmlDrawing" Target="../drawings/vmlDrawing12.vml"/><Relationship Id="rId4" Type="http://schemas.openxmlformats.org/officeDocument/2006/relationships/image" Target="../media/image22.png"/><Relationship Id="rId9" Type="http://schemas.openxmlformats.org/officeDocument/2006/relationships/oleObject" Target="../embeddings/Microsoft_Excel_Sheet19.xls"/><Relationship Id="rId5" Type="http://schemas.openxmlformats.org/officeDocument/2006/relationships/oleObject" Target="../embeddings/Microsoft_Excel_Sheet18.xls"/><Relationship Id="rId6" Type="http://schemas.openxmlformats.org/officeDocument/2006/relationships/oleObject" Target="../embeddings/Microsoft_Excel_Sheet18.xls"/><Relationship Id="rId7" Type="http://schemas.openxmlformats.org/officeDocument/2006/relationships/image" Target="../media/image20.png"/><Relationship Id="rId8" Type="http://schemas.openxmlformats.org/officeDocument/2006/relationships/oleObject" Target="../embeddings/Microsoft_Excel_Sheet19.xls"/><Relationship Id="rId10" Type="http://schemas.openxmlformats.org/officeDocument/2006/relationships/image" Target="../media/image2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Microsoft_Excel_Sheet2.xls"/><Relationship Id="rId9" Type="http://schemas.openxmlformats.org/officeDocument/2006/relationships/image" Target="../media/image2.png"/><Relationship Id="rId5" Type="http://schemas.openxmlformats.org/officeDocument/2006/relationships/oleObject" Target="../embeddings/Microsoft_Excel_Sheet2.xls"/><Relationship Id="rId6" Type="http://schemas.openxmlformats.org/officeDocument/2006/relationships/image" Target="../media/image7.png"/><Relationship Id="rId7" Type="http://schemas.openxmlformats.org/officeDocument/2006/relationships/oleObject" Target="../embeddings/Microsoft_Excel_Sheet3.xls"/><Relationship Id="rId8" Type="http://schemas.openxmlformats.org/officeDocument/2006/relationships/oleObject" Target="../embeddings/Microsoft_Excel_Sheet3.xls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CIS664-Knowledge Discovery and Data Mining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143000" y="3429000"/>
            <a:ext cx="6578600" cy="137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Vasileios Megalooikonomou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Computer and Information Sciences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Temple University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2209800" y="2286000"/>
            <a:ext cx="44323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Association Rules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3733800" y="5638800"/>
            <a:ext cx="52133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(based on notes by Jiawei Han and Micheline Kamber)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>
            <p:ph type="title"/>
          </p:nvPr>
        </p:nvSpPr>
        <p:spPr>
          <a:xfrm>
            <a:off x="762000" y="304800"/>
            <a:ext cx="8077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Apriori Algorithm: Basic idea</a:t>
            </a:r>
            <a:endParaRPr/>
          </a:p>
        </p:txBody>
      </p:sp>
      <p:sp>
        <p:nvSpPr>
          <p:cNvPr id="170" name="Google Shape;170;p10"/>
          <p:cNvSpPr txBox="1"/>
          <p:nvPr>
            <p:ph idx="1" type="body"/>
          </p:nvPr>
        </p:nvSpPr>
        <p:spPr>
          <a:xfrm>
            <a:off x="685800" y="1295400"/>
            <a:ext cx="7848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 Step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baseline="-2500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generated by joining L</a:t>
            </a:r>
            <a:r>
              <a:rPr b="0" baseline="-2500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k-1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itself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Prune Step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(k-1)-itemset that is not frequent cannot be a subset of a frequent k-itemset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Pseudo-code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Candidate itemset of size k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frequent itemset of size k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{frequent items};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3F24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F83F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1;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!=∅;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++) </a:t>
            </a:r>
            <a:r>
              <a:rPr b="1" i="0" lang="en-US" sz="2000" u="none">
                <a:solidFill>
                  <a:srgbClr val="F83F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begin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k+1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candidates generated from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0" lang="en-US" sz="2000" u="none">
                <a:solidFill>
                  <a:srgbClr val="F83F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each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transaction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database do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increment the count of all candidates in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baseline="-2500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k+1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that are contained in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k+1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= candidates in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k+1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min_support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en-US" sz="2000" u="none">
                <a:solidFill>
                  <a:srgbClr val="F83F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end</a:t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3F24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F83F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∪</a:t>
            </a:r>
            <a:r>
              <a:rPr b="0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type="title"/>
          </p:nvPr>
        </p:nvSpPr>
        <p:spPr>
          <a:xfrm>
            <a:off x="533400" y="457200"/>
            <a:ext cx="861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Apriori Algorithm — Example</a:t>
            </a:r>
            <a:endParaRPr/>
          </a:p>
        </p:txBody>
      </p:sp>
      <p:graphicFrame>
        <p:nvGraphicFramePr>
          <p:cNvPr id="177" name="Google Shape;177;p11"/>
          <p:cNvGraphicFramePr/>
          <p:nvPr/>
        </p:nvGraphicFramePr>
        <p:xfrm>
          <a:off x="303212" y="1795462"/>
          <a:ext cx="1814512" cy="1620837"/>
        </p:xfrm>
        <a:graphic>
          <a:graphicData uri="http://schemas.openxmlformats.org/presentationml/2006/ole">
            <mc:AlternateContent>
              <mc:Choice Requires="v">
                <p:oleObj r:id="rId4" imgH="1620837" imgW="1814512" progId="Excel.Sheet.8" spid="_x0000_s1">
                  <p:embed/>
                </p:oleObj>
              </mc:Choice>
              <mc:Fallback>
                <p:oleObj r:id="rId5" imgH="1620837" imgW="1814512" progId="Excel.Sheet.8">
                  <p:embed/>
                  <p:pic>
                    <p:nvPicPr>
                      <p:cNvPr id="177" name="Google Shape;177;p1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03212" y="1795462"/>
                        <a:ext cx="1814512" cy="1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" name="Google Shape;178;p11"/>
          <p:cNvSpPr txBox="1"/>
          <p:nvPr/>
        </p:nvSpPr>
        <p:spPr>
          <a:xfrm>
            <a:off x="255587" y="1389062"/>
            <a:ext cx="15970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 D</a:t>
            </a:r>
            <a:endParaRPr/>
          </a:p>
        </p:txBody>
      </p:sp>
      <p:graphicFrame>
        <p:nvGraphicFramePr>
          <p:cNvPr id="179" name="Google Shape;179;p11"/>
          <p:cNvGraphicFramePr/>
          <p:nvPr/>
        </p:nvGraphicFramePr>
        <p:xfrm>
          <a:off x="3262312" y="1468437"/>
          <a:ext cx="1824037" cy="1947862"/>
        </p:xfrm>
        <a:graphic>
          <a:graphicData uri="http://schemas.openxmlformats.org/presentationml/2006/ole">
            <mc:AlternateContent>
              <mc:Choice Requires="v">
                <p:oleObj r:id="rId7" imgH="1947862" imgW="1824037" progId="Excel.Sheet.8" spid="_x0000_s2">
                  <p:embed/>
                </p:oleObj>
              </mc:Choice>
              <mc:Fallback>
                <p:oleObj r:id="rId8" imgH="1947862" imgW="1824037" progId="Excel.Sheet.8">
                  <p:embed/>
                  <p:pic>
                    <p:nvPicPr>
                      <p:cNvPr id="179" name="Google Shape;179;p11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262312" y="1468437"/>
                        <a:ext cx="1824037" cy="194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" name="Google Shape;180;p11"/>
          <p:cNvGraphicFramePr/>
          <p:nvPr/>
        </p:nvGraphicFramePr>
        <p:xfrm>
          <a:off x="5784850" y="1560512"/>
          <a:ext cx="2046287" cy="1662112"/>
        </p:xfrm>
        <a:graphic>
          <a:graphicData uri="http://schemas.openxmlformats.org/presentationml/2006/ole">
            <mc:AlternateContent>
              <mc:Choice Requires="v">
                <p:oleObj r:id="rId10" imgH="1662112" imgW="2046287" progId="Excel.Sheet.8" spid="_x0000_s3">
                  <p:embed/>
                </p:oleObj>
              </mc:Choice>
              <mc:Fallback>
                <p:oleObj r:id="rId11" imgH="1662112" imgW="2046287" progId="Excel.Sheet.8">
                  <p:embed/>
                  <p:pic>
                    <p:nvPicPr>
                      <p:cNvPr id="180" name="Google Shape;180;p11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784850" y="1560512"/>
                        <a:ext cx="2046287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" name="Google Shape;181;p11"/>
          <p:cNvSpPr txBox="1"/>
          <p:nvPr/>
        </p:nvSpPr>
        <p:spPr>
          <a:xfrm>
            <a:off x="2181225" y="2273300"/>
            <a:ext cx="1073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Scan D</a:t>
            </a:r>
            <a:endParaRPr/>
          </a:p>
        </p:txBody>
      </p:sp>
      <p:cxnSp>
        <p:nvCxnSpPr>
          <p:cNvPr id="182" name="Google Shape;182;p11"/>
          <p:cNvCxnSpPr/>
          <p:nvPr/>
        </p:nvCxnSpPr>
        <p:spPr>
          <a:xfrm>
            <a:off x="2297112" y="2719387"/>
            <a:ext cx="83185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83" name="Google Shape;183;p11"/>
          <p:cNvSpPr txBox="1"/>
          <p:nvPr/>
        </p:nvSpPr>
        <p:spPr>
          <a:xfrm>
            <a:off x="2759075" y="1720850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baseline="-2500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84" name="Google Shape;184;p11"/>
          <p:cNvSpPr txBox="1"/>
          <p:nvPr/>
        </p:nvSpPr>
        <p:spPr>
          <a:xfrm>
            <a:off x="5346700" y="1563687"/>
            <a:ext cx="4556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graphicFrame>
        <p:nvGraphicFramePr>
          <p:cNvPr id="185" name="Google Shape;185;p11"/>
          <p:cNvGraphicFramePr/>
          <p:nvPr/>
        </p:nvGraphicFramePr>
        <p:xfrm>
          <a:off x="6610350" y="3381375"/>
          <a:ext cx="1120775" cy="2333625"/>
        </p:xfrm>
        <a:graphic>
          <a:graphicData uri="http://schemas.openxmlformats.org/presentationml/2006/ole">
            <mc:AlternateContent>
              <mc:Choice Requires="v">
                <p:oleObj r:id="rId13" imgH="2333625" imgW="1120775" progId="Excel.Sheet.8" spid="_x0000_s4">
                  <p:embed/>
                </p:oleObj>
              </mc:Choice>
              <mc:Fallback>
                <p:oleObj r:id="rId14" imgH="2333625" imgW="1120775" progId="Excel.Sheet.8">
                  <p:embed/>
                  <p:pic>
                    <p:nvPicPr>
                      <p:cNvPr id="185" name="Google Shape;185;p11"/>
                      <p:cNvPicPr preferRelativeResize="0"/>
                      <p:nvPr/>
                    </p:nvPicPr>
                    <p:blipFill rotWithShape="1">
                      <a:blip r:embed="rId1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610350" y="3381375"/>
                        <a:ext cx="112077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" name="Google Shape;186;p11"/>
          <p:cNvGraphicFramePr/>
          <p:nvPr/>
        </p:nvGraphicFramePr>
        <p:xfrm>
          <a:off x="3200400" y="3492500"/>
          <a:ext cx="1736725" cy="2247900"/>
        </p:xfrm>
        <a:graphic>
          <a:graphicData uri="http://schemas.openxmlformats.org/presentationml/2006/ole">
            <mc:AlternateContent>
              <mc:Choice Requires="v">
                <p:oleObj r:id="rId16" imgH="2247900" imgW="1736725" progId="Excel.Sheet.8" spid="_x0000_s5">
                  <p:embed/>
                </p:oleObj>
              </mc:Choice>
              <mc:Fallback>
                <p:oleObj r:id="rId17" imgH="2247900" imgW="1736725" progId="Excel.Sheet.8">
                  <p:embed/>
                  <p:pic>
                    <p:nvPicPr>
                      <p:cNvPr id="186" name="Google Shape;186;p11"/>
                      <p:cNvPicPr preferRelativeResize="0"/>
                      <p:nvPr/>
                    </p:nvPicPr>
                    <p:blipFill rotWithShape="1">
                      <a:blip r:embed="rId1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200400" y="3492500"/>
                        <a:ext cx="1736725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" name="Google Shape;187;p11"/>
          <p:cNvGraphicFramePr/>
          <p:nvPr/>
        </p:nvGraphicFramePr>
        <p:xfrm>
          <a:off x="812800" y="3756025"/>
          <a:ext cx="1717675" cy="1801812"/>
        </p:xfrm>
        <a:graphic>
          <a:graphicData uri="http://schemas.openxmlformats.org/presentationml/2006/ole">
            <mc:AlternateContent>
              <mc:Choice Requires="v">
                <p:oleObj r:id="rId19" imgH="1801812" imgW="1717675" progId="Excel.Sheet.8" spid="_x0000_s6">
                  <p:embed/>
                </p:oleObj>
              </mc:Choice>
              <mc:Fallback>
                <p:oleObj r:id="rId20" imgH="1801812" imgW="1717675" progId="Excel.Sheet.8">
                  <p:embed/>
                  <p:pic>
                    <p:nvPicPr>
                      <p:cNvPr id="187" name="Google Shape;187;p11"/>
                      <p:cNvPicPr preferRelativeResize="0"/>
                      <p:nvPr/>
                    </p:nvPicPr>
                    <p:blipFill rotWithShape="1">
                      <a:blip r:embed="rId21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812800" y="3756025"/>
                        <a:ext cx="1717675" cy="180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" name="Google Shape;188;p11"/>
          <p:cNvSpPr txBox="1"/>
          <p:nvPr/>
        </p:nvSpPr>
        <p:spPr>
          <a:xfrm>
            <a:off x="301625" y="3729037"/>
            <a:ext cx="4556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89" name="Google Shape;189;p11"/>
          <p:cNvSpPr txBox="1"/>
          <p:nvPr/>
        </p:nvSpPr>
        <p:spPr>
          <a:xfrm>
            <a:off x="2728912" y="3332162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baseline="-2500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90" name="Google Shape;190;p11"/>
          <p:cNvSpPr txBox="1"/>
          <p:nvPr/>
        </p:nvSpPr>
        <p:spPr>
          <a:xfrm>
            <a:off x="6016625" y="3382962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baseline="-2500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cxnSp>
        <p:nvCxnSpPr>
          <p:cNvPr id="191" name="Google Shape;191;p11"/>
          <p:cNvCxnSpPr/>
          <p:nvPr/>
        </p:nvCxnSpPr>
        <p:spPr>
          <a:xfrm rot="10800000">
            <a:off x="5127625" y="4252912"/>
            <a:ext cx="1120775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92" name="Google Shape;192;p11"/>
          <p:cNvSpPr txBox="1"/>
          <p:nvPr/>
        </p:nvSpPr>
        <p:spPr>
          <a:xfrm>
            <a:off x="5148262" y="3751262"/>
            <a:ext cx="1073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Scan D</a:t>
            </a:r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7861300" y="3070225"/>
            <a:ext cx="627062" cy="855662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4" name="Google Shape;194;p11"/>
          <p:cNvCxnSpPr/>
          <p:nvPr/>
        </p:nvCxnSpPr>
        <p:spPr>
          <a:xfrm>
            <a:off x="2535237" y="6299200"/>
            <a:ext cx="1692275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95" name="Google Shape;195;p11"/>
          <p:cNvSpPr txBox="1"/>
          <p:nvPr/>
        </p:nvSpPr>
        <p:spPr>
          <a:xfrm>
            <a:off x="698500" y="5802312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baseline="-2500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96" name="Google Shape;196;p11"/>
          <p:cNvSpPr txBox="1"/>
          <p:nvPr/>
        </p:nvSpPr>
        <p:spPr>
          <a:xfrm>
            <a:off x="4114800" y="5791200"/>
            <a:ext cx="4556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graphicFrame>
        <p:nvGraphicFramePr>
          <p:cNvPr id="197" name="Google Shape;197;p11"/>
          <p:cNvGraphicFramePr/>
          <p:nvPr/>
        </p:nvGraphicFramePr>
        <p:xfrm>
          <a:off x="1166812" y="5845175"/>
          <a:ext cx="1125537" cy="776287"/>
        </p:xfrm>
        <a:graphic>
          <a:graphicData uri="http://schemas.openxmlformats.org/presentationml/2006/ole">
            <mc:AlternateContent>
              <mc:Choice Requires="v">
                <p:oleObj r:id="rId22" imgH="776287" imgW="1125537" progId="Excel.Sheet.8" spid="_x0000_s7">
                  <p:embed/>
                </p:oleObj>
              </mc:Choice>
              <mc:Fallback>
                <p:oleObj r:id="rId23" imgH="776287" imgW="1125537" progId="Excel.Sheet.8">
                  <p:embed/>
                  <p:pic>
                    <p:nvPicPr>
                      <p:cNvPr id="197" name="Google Shape;197;p11"/>
                      <p:cNvPicPr preferRelativeResize="0"/>
                      <p:nvPr/>
                    </p:nvPicPr>
                    <p:blipFill rotWithShape="1">
                      <a:blip r:embed="rId24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66812" y="5845175"/>
                        <a:ext cx="112553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" name="Google Shape;198;p11"/>
          <p:cNvSpPr txBox="1"/>
          <p:nvPr/>
        </p:nvSpPr>
        <p:spPr>
          <a:xfrm>
            <a:off x="2732087" y="5881687"/>
            <a:ext cx="1073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Scan D</a:t>
            </a:r>
            <a:endParaRPr/>
          </a:p>
        </p:txBody>
      </p:sp>
      <p:graphicFrame>
        <p:nvGraphicFramePr>
          <p:cNvPr id="199" name="Google Shape;199;p11"/>
          <p:cNvGraphicFramePr/>
          <p:nvPr/>
        </p:nvGraphicFramePr>
        <p:xfrm>
          <a:off x="4568825" y="5835650"/>
          <a:ext cx="1754187" cy="811212"/>
        </p:xfrm>
        <a:graphic>
          <a:graphicData uri="http://schemas.openxmlformats.org/presentationml/2006/ole">
            <mc:AlternateContent>
              <mc:Choice Requires="v">
                <p:oleObj r:id="rId25" imgH="811212" imgW="1754187" progId="Excel.Sheet.8" spid="_x0000_s8">
                  <p:embed/>
                </p:oleObj>
              </mc:Choice>
              <mc:Fallback>
                <p:oleObj r:id="rId26" imgH="811212" imgW="1754187" progId="Excel.Sheet.8">
                  <p:embed/>
                  <p:pic>
                    <p:nvPicPr>
                      <p:cNvPr id="199" name="Google Shape;199;p11"/>
                      <p:cNvPicPr preferRelativeResize="0"/>
                      <p:nvPr/>
                    </p:nvPicPr>
                    <p:blipFill rotWithShape="1">
                      <a:blip r:embed="rId2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568825" y="5835650"/>
                        <a:ext cx="17541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" name="Google Shape;200;p11"/>
          <p:cNvSpPr/>
          <p:nvPr/>
        </p:nvSpPr>
        <p:spPr>
          <a:xfrm>
            <a:off x="201612" y="4846637"/>
            <a:ext cx="441325" cy="1249362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1" name="Google Shape;201;p11"/>
          <p:cNvCxnSpPr/>
          <p:nvPr/>
        </p:nvCxnSpPr>
        <p:spPr>
          <a:xfrm>
            <a:off x="5181600" y="2438400"/>
            <a:ext cx="52705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02" name="Google Shape;202;p11"/>
          <p:cNvCxnSpPr/>
          <p:nvPr/>
        </p:nvCxnSpPr>
        <p:spPr>
          <a:xfrm rot="10800000">
            <a:off x="2667000" y="4648200"/>
            <a:ext cx="381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Generate Candidates?</a:t>
            </a:r>
            <a:endParaRPr/>
          </a:p>
        </p:txBody>
      </p:sp>
      <p:sp>
        <p:nvSpPr>
          <p:cNvPr id="209" name="Google Shape;209;p12"/>
          <p:cNvSpPr txBox="1"/>
          <p:nvPr>
            <p:ph idx="1" type="body"/>
          </p:nvPr>
        </p:nvSpPr>
        <p:spPr>
          <a:xfrm>
            <a:off x="609600" y="15240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Suppose the items in 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k-1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listed in an order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1: self-joining 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k-1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into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p.item</a:t>
            </a:r>
            <a:r>
              <a:rPr b="1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p.item</a:t>
            </a:r>
            <a:r>
              <a:rPr b="1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…, p.item</a:t>
            </a:r>
            <a:r>
              <a:rPr b="1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k-1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q.item</a:t>
            </a:r>
            <a:r>
              <a:rPr b="1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k-1</a:t>
            </a:r>
            <a:endParaRPr b="1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k-1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p, L</a:t>
            </a:r>
            <a:r>
              <a:rPr b="1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k-1 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p.item</a:t>
            </a:r>
            <a:r>
              <a:rPr b="1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=q.item</a:t>
            </a:r>
            <a:r>
              <a:rPr b="1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…, p.item</a:t>
            </a:r>
            <a:r>
              <a:rPr b="1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k-2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=q.item</a:t>
            </a:r>
            <a:r>
              <a:rPr b="1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k-2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p.item</a:t>
            </a:r>
            <a:r>
              <a:rPr b="1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k-1 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 q.item</a:t>
            </a:r>
            <a:r>
              <a:rPr b="1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k-1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2: pruning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forall 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itemsets c in C</a:t>
            </a:r>
            <a:r>
              <a:rPr b="1" baseline="-2500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forall 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(k-1)-subsets s of c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</a:t>
            </a:r>
            <a:endParaRPr/>
          </a:p>
          <a:p>
            <a:pPr indent="-228600" lvl="3" marL="160020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 is not in L</a:t>
            </a:r>
            <a:r>
              <a:rPr b="0" baseline="-2500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k-1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delete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baseline="-2500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/>
          <p:nvPr>
            <p:ph type="title"/>
          </p:nvPr>
        </p:nvSpPr>
        <p:spPr>
          <a:xfrm>
            <a:off x="1752600" y="228600"/>
            <a:ext cx="6096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Count Supports of Candidates?</a:t>
            </a:r>
            <a:endParaRPr/>
          </a:p>
        </p:txBody>
      </p:sp>
      <p:sp>
        <p:nvSpPr>
          <p:cNvPr id="216" name="Google Shape;216;p13"/>
          <p:cNvSpPr txBox="1"/>
          <p:nvPr>
            <p:ph idx="1" type="body"/>
          </p:nvPr>
        </p:nvSpPr>
        <p:spPr>
          <a:xfrm>
            <a:off x="609600" y="1752600"/>
            <a:ext cx="8077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is counting supports of candidates a problem?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total number of candidates can be huge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Each transaction may contain many candidates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Method: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Candidate itemsets are stored in a </a:t>
            </a:r>
            <a:r>
              <a:rPr b="0" i="1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hash-tree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1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Leaf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node</a:t>
            </a:r>
            <a:r>
              <a:rPr b="0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hash-tree contains a list of itemsets and counts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1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Interior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contains a hash table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1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Subset function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finds all the candidates contained in a transaction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/>
          <p:nvPr>
            <p:ph type="title"/>
          </p:nvPr>
        </p:nvSpPr>
        <p:spPr>
          <a:xfrm>
            <a:off x="6096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of Generating Candidates</a:t>
            </a:r>
            <a:endParaRPr/>
          </a:p>
        </p:txBody>
      </p:sp>
      <p:sp>
        <p:nvSpPr>
          <p:cNvPr id="223" name="Google Shape;223;p1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abc, abd, acd, ace, bcd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/>
          </a:p>
          <a:p>
            <a:pPr indent="-342900" lvl="0" marL="34290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Self-joining: 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*L</a:t>
            </a:r>
            <a:r>
              <a:rPr b="0" baseline="-2500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0" i="1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abcd 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</a:t>
            </a:r>
            <a:endParaRPr/>
          </a:p>
          <a:p>
            <a:pPr indent="-285750" lvl="1" marL="74295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acde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from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acd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ace</a:t>
            </a:r>
            <a:endParaRPr/>
          </a:p>
          <a:p>
            <a:pPr indent="-342900" lvl="0" marL="34290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Pruning:</a:t>
            </a:r>
            <a:endParaRPr/>
          </a:p>
          <a:p>
            <a:pPr indent="-285750" lvl="1" marL="74295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acde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removed because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not in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  <a:p>
            <a:pPr indent="-342900" lvl="0" marL="34290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baseline="-2500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={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abcd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/>
          <p:nvPr>
            <p:ph type="title"/>
          </p:nvPr>
        </p:nvSpPr>
        <p:spPr>
          <a:xfrm>
            <a:off x="1143000" y="228600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Improving Apriori’s Efficiency</a:t>
            </a:r>
            <a:endParaRPr/>
          </a:p>
        </p:txBody>
      </p:sp>
      <p:sp>
        <p:nvSpPr>
          <p:cNvPr id="230" name="Google Shape;230;p15"/>
          <p:cNvSpPr txBox="1"/>
          <p:nvPr>
            <p:ph idx="1" type="body"/>
          </p:nvPr>
        </p:nvSpPr>
        <p:spPr>
          <a:xfrm>
            <a:off x="381000" y="1066800"/>
            <a:ext cx="8534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Hash-based itemset counting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-itemset whose corresponding hashing bucket count is below the threshold cannot be frequent</a:t>
            </a:r>
            <a:endParaRPr/>
          </a:p>
          <a:p>
            <a:pPr indent="-342900" lvl="0" marL="34290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Transaction reduction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transaction that does not contain any frequent k-itemset is useless in subsequent scans</a:t>
            </a:r>
            <a:endParaRPr/>
          </a:p>
          <a:p>
            <a:pPr indent="-342900" lvl="0" marL="34290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Partitioning: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itemset that is potentially frequent in DB must be frequent in at least one of the partitions of DB</a:t>
            </a:r>
            <a:endParaRPr/>
          </a:p>
          <a:p>
            <a:pPr indent="-342900" lvl="0" marL="34290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Sampling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on a subset of given data, need a lower support threshold + a method to determine the completeness</a:t>
            </a:r>
            <a:endParaRPr/>
          </a:p>
          <a:p>
            <a:pPr indent="-342900" lvl="0" marL="34290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Dynamic itemset counting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new candidate itemsets immediately (unlike Apriori) when all of their subsets are estimated to be frequent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/>
          <p:nvPr>
            <p:ph type="title"/>
          </p:nvPr>
        </p:nvSpPr>
        <p:spPr>
          <a:xfrm>
            <a:off x="1219200" y="2286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Apriori Fast Enough? — Performance Bottlenecks</a:t>
            </a:r>
            <a:endParaRPr/>
          </a:p>
        </p:txBody>
      </p:sp>
      <p:sp>
        <p:nvSpPr>
          <p:cNvPr id="237" name="Google Shape;237;p16"/>
          <p:cNvSpPr txBox="1"/>
          <p:nvPr>
            <p:ph idx="1" type="body"/>
          </p:nvPr>
        </p:nvSpPr>
        <p:spPr>
          <a:xfrm>
            <a:off x="457200" y="1828800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core of the Apriori algorithm: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frequent (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1)-itemsets to generate </a:t>
            </a:r>
            <a:r>
              <a:rPr b="0" i="0" lang="en-US" sz="20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candidate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frequent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itemsets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database scan and pattern matching to collect counts for the candidate itemsets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bottleneck of 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Apriori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US" sz="28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candidate generation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Huge candidate sets: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b="0" baseline="3000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frequent 1-itemset will generate 10</a:t>
            </a:r>
            <a:r>
              <a:rPr b="0" baseline="3000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candidate 2-itemsets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discover a frequent pattern of size 100, e.g., {a</a:t>
            </a:r>
            <a:r>
              <a:rPr b="0" baseline="-2500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</a:t>
            </a:r>
            <a:r>
              <a:rPr b="0" baseline="-2500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…, a</a:t>
            </a:r>
            <a:r>
              <a:rPr b="0" baseline="-2500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}, one needs to generate 2</a:t>
            </a:r>
            <a:r>
              <a:rPr b="0" baseline="3000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≈ 10</a:t>
            </a:r>
            <a:r>
              <a:rPr b="0" baseline="3000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candidates.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scans of database: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 (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scans,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is the length of the longest pattern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"/>
          <p:cNvSpPr txBox="1"/>
          <p:nvPr>
            <p:ph type="title"/>
          </p:nvPr>
        </p:nvSpPr>
        <p:spPr>
          <a:xfrm>
            <a:off x="1066800" y="304800"/>
            <a:ext cx="7391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Frequent Patterns </a:t>
            </a:r>
            <a:r>
              <a:rPr b="0" i="0" lang="en-US" sz="40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Without Candidate Generation</a:t>
            </a:r>
            <a:endParaRPr/>
          </a:p>
        </p:txBody>
      </p:sp>
      <p:sp>
        <p:nvSpPr>
          <p:cNvPr id="244" name="Google Shape;244;p17"/>
          <p:cNvSpPr txBox="1"/>
          <p:nvPr>
            <p:ph idx="1" type="body"/>
          </p:nvPr>
        </p:nvSpPr>
        <p:spPr>
          <a:xfrm>
            <a:off x="533400" y="1828800"/>
            <a:ext cx="8369300" cy="4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Compress a large database into a compact,  </a:t>
            </a:r>
            <a:r>
              <a:rPr b="0" i="0" lang="en-US" sz="28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Frequent-Pattern tree</a:t>
            </a: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b="0" i="0" lang="en-US" sz="28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FP-tree</a:t>
            </a: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structure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highly condensed, but complete for frequent pattern mining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costly database scans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an efficient, FP-tree-based frequent pattern mining method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divide-and-conquer methodology: decompose mining tasks into smaller ones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candidate generation: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sub-database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test only!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 txBox="1"/>
          <p:nvPr>
            <p:ph type="title"/>
          </p:nvPr>
        </p:nvSpPr>
        <p:spPr>
          <a:xfrm>
            <a:off x="1524000" y="304800"/>
            <a:ext cx="6934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Construct FP-tree from a Transaction DB</a:t>
            </a:r>
            <a:endParaRPr/>
          </a:p>
        </p:txBody>
      </p:sp>
      <p:grpSp>
        <p:nvGrpSpPr>
          <p:cNvPr id="251" name="Google Shape;251;p18"/>
          <p:cNvGrpSpPr/>
          <p:nvPr/>
        </p:nvGrpSpPr>
        <p:grpSpPr>
          <a:xfrm>
            <a:off x="4191000" y="3332162"/>
            <a:ext cx="4637087" cy="3525837"/>
            <a:chOff x="2496" y="1772"/>
            <a:chExt cx="2921" cy="2226"/>
          </a:xfrm>
        </p:grpSpPr>
        <p:sp>
          <p:nvSpPr>
            <p:cNvPr id="252" name="Google Shape;252;p18"/>
            <p:cNvSpPr txBox="1"/>
            <p:nvPr/>
          </p:nvSpPr>
          <p:spPr>
            <a:xfrm>
              <a:off x="4796" y="1772"/>
              <a:ext cx="278" cy="259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{}</a:t>
              </a:r>
              <a:endParaRPr/>
            </a:p>
          </p:txBody>
        </p:sp>
        <p:sp>
          <p:nvSpPr>
            <p:cNvPr id="253" name="Google Shape;253;p18"/>
            <p:cNvSpPr txBox="1"/>
            <p:nvPr/>
          </p:nvSpPr>
          <p:spPr>
            <a:xfrm>
              <a:off x="4508" y="2205"/>
              <a:ext cx="301" cy="259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f:4</a:t>
              </a:r>
              <a:endParaRPr/>
            </a:p>
          </p:txBody>
        </p:sp>
        <p:sp>
          <p:nvSpPr>
            <p:cNvPr id="254" name="Google Shape;254;p18"/>
            <p:cNvSpPr txBox="1"/>
            <p:nvPr/>
          </p:nvSpPr>
          <p:spPr>
            <a:xfrm>
              <a:off x="5084" y="2205"/>
              <a:ext cx="328" cy="259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c:1</a:t>
              </a:r>
              <a:endParaRPr/>
            </a:p>
          </p:txBody>
        </p:sp>
        <p:sp>
          <p:nvSpPr>
            <p:cNvPr id="255" name="Google Shape;255;p18"/>
            <p:cNvSpPr txBox="1"/>
            <p:nvPr/>
          </p:nvSpPr>
          <p:spPr>
            <a:xfrm>
              <a:off x="5080" y="2588"/>
              <a:ext cx="337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b:1</a:t>
              </a:r>
              <a:endParaRPr/>
            </a:p>
          </p:txBody>
        </p:sp>
        <p:sp>
          <p:nvSpPr>
            <p:cNvPr id="256" name="Google Shape;256;p18"/>
            <p:cNvSpPr txBox="1"/>
            <p:nvPr/>
          </p:nvSpPr>
          <p:spPr>
            <a:xfrm>
              <a:off x="5080" y="2971"/>
              <a:ext cx="337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p:1</a:t>
              </a:r>
              <a:endParaRPr/>
            </a:p>
          </p:txBody>
        </p:sp>
        <p:cxnSp>
          <p:nvCxnSpPr>
            <p:cNvPr id="257" name="Google Shape;257;p18"/>
            <p:cNvCxnSpPr/>
            <p:nvPr/>
          </p:nvCxnSpPr>
          <p:spPr>
            <a:xfrm>
              <a:off x="5248" y="2458"/>
              <a:ext cx="1" cy="134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8" name="Google Shape;258;p18"/>
            <p:cNvCxnSpPr/>
            <p:nvPr/>
          </p:nvCxnSpPr>
          <p:spPr>
            <a:xfrm>
              <a:off x="5249" y="2842"/>
              <a:ext cx="0" cy="134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9" name="Google Shape;259;p18"/>
            <p:cNvCxnSpPr/>
            <p:nvPr/>
          </p:nvCxnSpPr>
          <p:spPr>
            <a:xfrm>
              <a:off x="4935" y="2026"/>
              <a:ext cx="313" cy="182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0" name="Google Shape;260;p18"/>
            <p:cNvCxnSpPr/>
            <p:nvPr/>
          </p:nvCxnSpPr>
          <p:spPr>
            <a:xfrm flipH="1">
              <a:off x="4659" y="2026"/>
              <a:ext cx="276" cy="182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61" name="Google Shape;261;p18"/>
            <p:cNvSpPr txBox="1"/>
            <p:nvPr/>
          </p:nvSpPr>
          <p:spPr>
            <a:xfrm>
              <a:off x="4700" y="2588"/>
              <a:ext cx="337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b:1</a:t>
              </a:r>
              <a:endParaRPr/>
            </a:p>
          </p:txBody>
        </p:sp>
        <p:sp>
          <p:nvSpPr>
            <p:cNvPr id="262" name="Google Shape;262;p18"/>
            <p:cNvSpPr txBox="1"/>
            <p:nvPr/>
          </p:nvSpPr>
          <p:spPr>
            <a:xfrm>
              <a:off x="4321" y="2588"/>
              <a:ext cx="328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c:3</a:t>
              </a:r>
              <a:endParaRPr/>
            </a:p>
          </p:txBody>
        </p:sp>
        <p:cxnSp>
          <p:nvCxnSpPr>
            <p:cNvPr id="263" name="Google Shape;263;p18"/>
            <p:cNvCxnSpPr/>
            <p:nvPr/>
          </p:nvCxnSpPr>
          <p:spPr>
            <a:xfrm flipH="1">
              <a:off x="4485" y="2458"/>
              <a:ext cx="174" cy="134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4" name="Google Shape;264;p18"/>
            <p:cNvCxnSpPr/>
            <p:nvPr/>
          </p:nvCxnSpPr>
          <p:spPr>
            <a:xfrm>
              <a:off x="4659" y="2458"/>
              <a:ext cx="210" cy="134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65" name="Google Shape;265;p18"/>
            <p:cNvSpPr txBox="1"/>
            <p:nvPr/>
          </p:nvSpPr>
          <p:spPr>
            <a:xfrm>
              <a:off x="4316" y="2971"/>
              <a:ext cx="337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a:3</a:t>
              </a:r>
              <a:endParaRPr/>
            </a:p>
          </p:txBody>
        </p:sp>
        <p:sp>
          <p:nvSpPr>
            <p:cNvPr id="266" name="Google Shape;266;p18"/>
            <p:cNvSpPr txBox="1"/>
            <p:nvPr/>
          </p:nvSpPr>
          <p:spPr>
            <a:xfrm>
              <a:off x="4556" y="3356"/>
              <a:ext cx="337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b:1</a:t>
              </a:r>
              <a:endParaRPr/>
            </a:p>
          </p:txBody>
        </p:sp>
        <p:sp>
          <p:nvSpPr>
            <p:cNvPr id="267" name="Google Shape;267;p18"/>
            <p:cNvSpPr txBox="1"/>
            <p:nvPr/>
          </p:nvSpPr>
          <p:spPr>
            <a:xfrm>
              <a:off x="4130" y="3356"/>
              <a:ext cx="373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m:2</a:t>
              </a:r>
              <a:endParaRPr/>
            </a:p>
          </p:txBody>
        </p:sp>
        <p:sp>
          <p:nvSpPr>
            <p:cNvPr id="268" name="Google Shape;268;p18"/>
            <p:cNvSpPr txBox="1"/>
            <p:nvPr/>
          </p:nvSpPr>
          <p:spPr>
            <a:xfrm>
              <a:off x="4148" y="3739"/>
              <a:ext cx="337" cy="259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p:2</a:t>
              </a:r>
              <a:endParaRPr/>
            </a:p>
          </p:txBody>
        </p:sp>
        <p:cxnSp>
          <p:nvCxnSpPr>
            <p:cNvPr id="269" name="Google Shape;269;p18"/>
            <p:cNvCxnSpPr/>
            <p:nvPr/>
          </p:nvCxnSpPr>
          <p:spPr>
            <a:xfrm>
              <a:off x="4485" y="2842"/>
              <a:ext cx="0" cy="134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0" name="Google Shape;270;p18"/>
            <p:cNvCxnSpPr/>
            <p:nvPr/>
          </p:nvCxnSpPr>
          <p:spPr>
            <a:xfrm flipH="1">
              <a:off x="4317" y="3226"/>
              <a:ext cx="168" cy="134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1" name="Google Shape;271;p18"/>
            <p:cNvCxnSpPr/>
            <p:nvPr/>
          </p:nvCxnSpPr>
          <p:spPr>
            <a:xfrm>
              <a:off x="4485" y="3226"/>
              <a:ext cx="240" cy="134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2" name="Google Shape;272;p18"/>
            <p:cNvCxnSpPr/>
            <p:nvPr/>
          </p:nvCxnSpPr>
          <p:spPr>
            <a:xfrm>
              <a:off x="4317" y="3610"/>
              <a:ext cx="0" cy="134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73" name="Google Shape;273;p18"/>
            <p:cNvSpPr txBox="1"/>
            <p:nvPr/>
          </p:nvSpPr>
          <p:spPr>
            <a:xfrm>
              <a:off x="4538" y="3739"/>
              <a:ext cx="373" cy="259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m:1</a:t>
              </a:r>
              <a:endParaRPr/>
            </a:p>
          </p:txBody>
        </p:sp>
        <p:cxnSp>
          <p:nvCxnSpPr>
            <p:cNvPr id="274" name="Google Shape;274;p18"/>
            <p:cNvCxnSpPr/>
            <p:nvPr/>
          </p:nvCxnSpPr>
          <p:spPr>
            <a:xfrm>
              <a:off x="4725" y="3610"/>
              <a:ext cx="0" cy="134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75" name="Google Shape;275;p18"/>
            <p:cNvSpPr txBox="1"/>
            <p:nvPr/>
          </p:nvSpPr>
          <p:spPr>
            <a:xfrm>
              <a:off x="2496" y="1935"/>
              <a:ext cx="1602" cy="1627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Header Table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1" i="1" lang="en-US" sz="2000" u="sng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Item  frequency  head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f	4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	4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	3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	3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	3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	3</a:t>
              </a: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3879" y="2341"/>
              <a:ext cx="672" cy="240"/>
            </a:xfrm>
            <a:custGeom>
              <a:rect b="b" l="l" r="r" t="t"/>
              <a:pathLst>
                <a:path extrusionOk="0" h="240" w="672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3879" y="2725"/>
              <a:ext cx="432" cy="1"/>
            </a:xfrm>
            <a:custGeom>
              <a:rect b="b" l="l" r="r" t="t"/>
              <a:pathLst>
                <a:path extrusionOk="0" h="1" w="432">
                  <a:moveTo>
                    <a:pt x="0" y="0"/>
                  </a:moveTo>
                  <a:cubicBezTo>
                    <a:pt x="0" y="0"/>
                    <a:pt x="216" y="0"/>
                    <a:pt x="432" y="0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4599" y="2341"/>
              <a:ext cx="480" cy="384"/>
            </a:xfrm>
            <a:custGeom>
              <a:rect b="b" l="l" r="r" t="t"/>
              <a:pathLst>
                <a:path extrusionOk="0" h="384" w="480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3879" y="2928"/>
              <a:ext cx="432" cy="192"/>
            </a:xfrm>
            <a:custGeom>
              <a:rect b="b" l="l" r="r" t="t"/>
              <a:pathLst>
                <a:path extrusionOk="0" h="192" w="43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3888" y="3072"/>
              <a:ext cx="720" cy="384"/>
            </a:xfrm>
            <a:custGeom>
              <a:rect b="b" l="l" r="r" t="t"/>
              <a:pathLst>
                <a:path extrusionOk="0" h="384" w="720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4848" y="2832"/>
              <a:ext cx="56" cy="672"/>
            </a:xfrm>
            <a:custGeom>
              <a:rect b="b" l="l" r="r" t="t"/>
              <a:pathLst>
                <a:path extrusionOk="0" h="672" w="56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82" name="Google Shape;282;p18"/>
            <p:cNvCxnSpPr/>
            <p:nvPr/>
          </p:nvCxnSpPr>
          <p:spPr>
            <a:xfrm>
              <a:off x="4983" y="2725"/>
              <a:ext cx="96" cy="0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stealth"/>
            </a:ln>
          </p:spPr>
        </p:cxnSp>
        <p:sp>
          <p:nvSpPr>
            <p:cNvPr id="283" name="Google Shape;283;p18"/>
            <p:cNvSpPr/>
            <p:nvPr/>
          </p:nvSpPr>
          <p:spPr>
            <a:xfrm>
              <a:off x="3888" y="3264"/>
              <a:ext cx="288" cy="240"/>
            </a:xfrm>
            <a:custGeom>
              <a:rect b="b" l="l" r="r" t="t"/>
              <a:pathLst>
                <a:path extrusionOk="0" h="240" w="288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4464" y="3504"/>
              <a:ext cx="96" cy="384"/>
            </a:xfrm>
            <a:custGeom>
              <a:rect b="b" l="l" r="r" t="t"/>
              <a:pathLst>
                <a:path extrusionOk="0" h="384" w="96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3888" y="3456"/>
              <a:ext cx="288" cy="432"/>
            </a:xfrm>
            <a:custGeom>
              <a:rect b="b" l="l" r="r" t="t"/>
              <a:pathLst>
                <a:path extrusionOk="0" h="432" w="288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4464" y="3216"/>
              <a:ext cx="768" cy="672"/>
            </a:xfrm>
            <a:custGeom>
              <a:rect b="b" l="l" r="r" t="t"/>
              <a:pathLst>
                <a:path extrusionOk="0" h="672" w="768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7" name="Google Shape;287;p18"/>
          <p:cNvSpPr txBox="1"/>
          <p:nvPr/>
        </p:nvSpPr>
        <p:spPr>
          <a:xfrm>
            <a:off x="6705600" y="2362200"/>
            <a:ext cx="209708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min_support = 0.5</a:t>
            </a:r>
            <a:endParaRPr/>
          </a:p>
        </p:txBody>
      </p:sp>
      <p:sp>
        <p:nvSpPr>
          <p:cNvPr id="288" name="Google Shape;288;p18"/>
          <p:cNvSpPr txBox="1"/>
          <p:nvPr/>
        </p:nvSpPr>
        <p:spPr>
          <a:xfrm>
            <a:off x="990600" y="1905000"/>
            <a:ext cx="57277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TID		Items bought	  (ordered) frequent items</a:t>
            </a:r>
            <a:endParaRPr/>
          </a:p>
          <a:p>
            <a:pPr indent="-457200" lvl="0" marL="457200" marR="0" rtl="0" algn="l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		{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f, a, c, d, g, i, m, p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f, c, a, m, p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/>
          </a:p>
          <a:p>
            <a:pPr indent="-457200" lvl="0" marL="457200" marR="0" rtl="0" algn="l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		{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 b, c, f, l, m, o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f, c, a, b, m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/>
          </a:p>
          <a:p>
            <a:pPr indent="-457200" lvl="0" marL="457200" marR="0" rtl="0" algn="l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	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b, f, h, j, o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f, b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/>
          </a:p>
          <a:p>
            <a:pPr indent="-457200" lvl="0" marL="457200" marR="0" rtl="0" algn="l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400	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b, c, k, s, p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c, b, p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/>
          </a:p>
          <a:p>
            <a:pPr indent="-457200" lvl="0" marL="457200" marR="0" rtl="0" algn="l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500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	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 f, c, e, l, p, m, n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f, c, a, m, p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/>
          </a:p>
        </p:txBody>
      </p:sp>
      <p:sp>
        <p:nvSpPr>
          <p:cNvPr id="289" name="Google Shape;289;p18"/>
          <p:cNvSpPr txBox="1"/>
          <p:nvPr/>
        </p:nvSpPr>
        <p:spPr>
          <a:xfrm>
            <a:off x="304800" y="3581400"/>
            <a:ext cx="3810000" cy="2987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Steps: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AutoNum type="arabicPeriod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Scan DB once, find frequent 1-itemset (single item pattern)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AutoNum type="arabicPeriod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Order frequent items in frequency descending order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AutoNum type="arabicPeriod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Scan DB again, construct FP-tree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"/>
          <p:cNvSpPr txBox="1"/>
          <p:nvPr>
            <p:ph type="title"/>
          </p:nvPr>
        </p:nvSpPr>
        <p:spPr>
          <a:xfrm>
            <a:off x="1371600" y="457200"/>
            <a:ext cx="7496175" cy="83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of the FP-tree Structure</a:t>
            </a:r>
            <a:endParaRPr/>
          </a:p>
        </p:txBody>
      </p:sp>
      <p:sp>
        <p:nvSpPr>
          <p:cNvPr id="296" name="Google Shape;296;p19"/>
          <p:cNvSpPr txBox="1"/>
          <p:nvPr>
            <p:ph idx="1" type="body"/>
          </p:nvPr>
        </p:nvSpPr>
        <p:spPr>
          <a:xfrm>
            <a:off x="381000" y="1981200"/>
            <a:ext cx="8610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Completeness: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never breaks a long pattern of any transaction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preserves complete information for frequent pattern mining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Compactness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 irrelevant information—infrequent items are gone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frequency descending ordering: more frequent items are more likely to be shared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never be larger than the original database (if not count node-links and counts)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1524000" y="0"/>
            <a:ext cx="6781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/>
          </a:p>
        </p:txBody>
      </p:sp>
      <p:sp>
        <p:nvSpPr>
          <p:cNvPr id="99" name="Google Shape;99;p2"/>
          <p:cNvSpPr txBox="1"/>
          <p:nvPr>
            <p:ph idx="1" type="body"/>
          </p:nvPr>
        </p:nvSpPr>
        <p:spPr>
          <a:xfrm>
            <a:off x="685800" y="1143000"/>
            <a:ext cx="7924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rule mining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single-dimensional Boolean association rules from transactional databases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multilevel association rules from transactional databases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multidimensional association rules from transactional databases and data warehouse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association mining to correlation analysis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Constraint-based association mining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 txBox="1"/>
          <p:nvPr>
            <p:ph type="title"/>
          </p:nvPr>
        </p:nvSpPr>
        <p:spPr>
          <a:xfrm>
            <a:off x="304800" y="457200"/>
            <a:ext cx="8534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Frequent Patterns Using FP-tree</a:t>
            </a:r>
            <a:endParaRPr/>
          </a:p>
        </p:txBody>
      </p:sp>
      <p:sp>
        <p:nvSpPr>
          <p:cNvPr id="303" name="Google Shape;303;p20"/>
          <p:cNvSpPr txBox="1"/>
          <p:nvPr>
            <p:ph idx="1" type="body"/>
          </p:nvPr>
        </p:nvSpPr>
        <p:spPr>
          <a:xfrm>
            <a:off x="533400" y="1828800"/>
            <a:ext cx="8369300" cy="45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idea (divide-and-conquer)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Recursively grow frequent pattern path using the FP-tree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each item, construct its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conditional pattern-base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then its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conditional FP-tree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 the process on each newly created conditional FP-tree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Until the resulting FP-tree is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empty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or it contains</a:t>
            </a:r>
            <a:r>
              <a:rPr b="0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one path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(single path will generate all the combinations of its sub-paths, each of which is a frequent pattern)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 txBox="1"/>
          <p:nvPr>
            <p:ph type="title"/>
          </p:nvPr>
        </p:nvSpPr>
        <p:spPr>
          <a:xfrm>
            <a:off x="754062" y="677862"/>
            <a:ext cx="7704137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Steps to Mine FP-tree</a:t>
            </a:r>
            <a:endParaRPr/>
          </a:p>
        </p:txBody>
      </p:sp>
      <p:sp>
        <p:nvSpPr>
          <p:cNvPr id="310" name="Google Shape;310;p21"/>
          <p:cNvSpPr txBox="1"/>
          <p:nvPr>
            <p:ph idx="1" type="body"/>
          </p:nvPr>
        </p:nvSpPr>
        <p:spPr>
          <a:xfrm>
            <a:off x="533400" y="19050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AutoNum type="arabicParenR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Construct conditional pattern base for each node in the FP-tree</a:t>
            </a:r>
            <a:endParaRPr/>
          </a:p>
          <a:p>
            <a:pPr indent="-609600" lvl="0" marL="60960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AutoNum type="arabicParenR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Construct conditional FP-tree from each conditional pattern-base</a:t>
            </a:r>
            <a:endParaRPr/>
          </a:p>
          <a:p>
            <a:pPr indent="-609600" lvl="0" marL="60960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AutoNum type="arabicParenR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Recursively mine conditional FP-trees and grow frequent patterns obtained so far</a:t>
            </a:r>
            <a:endParaRPr/>
          </a:p>
          <a:p>
            <a:pPr indent="-533400" lvl="1" marL="9906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conditional FP-tree contains a single path, simply enumerate all the patterns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"/>
          <p:cNvSpPr txBox="1"/>
          <p:nvPr>
            <p:ph type="title"/>
          </p:nvPr>
        </p:nvSpPr>
        <p:spPr>
          <a:xfrm>
            <a:off x="457200" y="228600"/>
            <a:ext cx="8382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1: From FP-tree to Conditional Pattern Base</a:t>
            </a:r>
            <a:endParaRPr/>
          </a:p>
        </p:txBody>
      </p:sp>
      <p:sp>
        <p:nvSpPr>
          <p:cNvPr id="317" name="Google Shape;317;p22"/>
          <p:cNvSpPr txBox="1"/>
          <p:nvPr>
            <p:ph idx="1" type="body"/>
          </p:nvPr>
        </p:nvSpPr>
        <p:spPr>
          <a:xfrm>
            <a:off x="304800" y="1371600"/>
            <a:ext cx="84582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Starting at the frequent header table in the FP-tree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Traverse the FP-tree by following the link of each frequent item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Accumulate all of transformed prefix paths of that item to form a conditional pattern base</a:t>
            </a:r>
            <a:endParaRPr/>
          </a:p>
        </p:txBody>
      </p:sp>
      <p:sp>
        <p:nvSpPr>
          <p:cNvPr id="318" name="Google Shape;318;p22"/>
          <p:cNvSpPr txBox="1"/>
          <p:nvPr/>
        </p:nvSpPr>
        <p:spPr>
          <a:xfrm>
            <a:off x="5461000" y="3667125"/>
            <a:ext cx="3327400" cy="2778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Conditional 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pattern bases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	cond. pattern base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	f:3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	fc:3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	fca:1, f:1, c:1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	fca:2, fcab:1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	fcam:2, cb:1</a:t>
            </a:r>
            <a:endParaRPr/>
          </a:p>
        </p:txBody>
      </p:sp>
      <p:grpSp>
        <p:nvGrpSpPr>
          <p:cNvPr id="319" name="Google Shape;319;p22"/>
          <p:cNvGrpSpPr/>
          <p:nvPr/>
        </p:nvGrpSpPr>
        <p:grpSpPr>
          <a:xfrm>
            <a:off x="381000" y="3276600"/>
            <a:ext cx="4592637" cy="3238500"/>
            <a:chOff x="240" y="2064"/>
            <a:chExt cx="2893" cy="2040"/>
          </a:xfrm>
        </p:grpSpPr>
        <p:sp>
          <p:nvSpPr>
            <p:cNvPr id="320" name="Google Shape;320;p22"/>
            <p:cNvSpPr txBox="1"/>
            <p:nvPr/>
          </p:nvSpPr>
          <p:spPr>
            <a:xfrm>
              <a:off x="2515" y="2064"/>
              <a:ext cx="278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{}</a:t>
              </a:r>
              <a:endParaRPr/>
            </a:p>
          </p:txBody>
        </p:sp>
        <p:sp>
          <p:nvSpPr>
            <p:cNvPr id="321" name="Google Shape;321;p22"/>
            <p:cNvSpPr txBox="1"/>
            <p:nvPr/>
          </p:nvSpPr>
          <p:spPr>
            <a:xfrm>
              <a:off x="2230" y="2456"/>
              <a:ext cx="301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f:4</a:t>
              </a:r>
              <a:endParaRPr/>
            </a:p>
          </p:txBody>
        </p:sp>
        <p:sp>
          <p:nvSpPr>
            <p:cNvPr id="322" name="Google Shape;322;p22"/>
            <p:cNvSpPr txBox="1"/>
            <p:nvPr/>
          </p:nvSpPr>
          <p:spPr>
            <a:xfrm>
              <a:off x="2800" y="2456"/>
              <a:ext cx="328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c:1</a:t>
              </a:r>
              <a:endParaRPr/>
            </a:p>
          </p:txBody>
        </p:sp>
        <p:sp>
          <p:nvSpPr>
            <p:cNvPr id="323" name="Google Shape;323;p22"/>
            <p:cNvSpPr txBox="1"/>
            <p:nvPr/>
          </p:nvSpPr>
          <p:spPr>
            <a:xfrm>
              <a:off x="2796" y="2803"/>
              <a:ext cx="337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b:1</a:t>
              </a:r>
              <a:endParaRPr/>
            </a:p>
          </p:txBody>
        </p:sp>
        <p:sp>
          <p:nvSpPr>
            <p:cNvPr id="324" name="Google Shape;324;p22"/>
            <p:cNvSpPr txBox="1"/>
            <p:nvPr/>
          </p:nvSpPr>
          <p:spPr>
            <a:xfrm>
              <a:off x="2796" y="3150"/>
              <a:ext cx="337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p:1</a:t>
              </a:r>
              <a:endParaRPr/>
            </a:p>
          </p:txBody>
        </p:sp>
        <p:cxnSp>
          <p:nvCxnSpPr>
            <p:cNvPr id="325" name="Google Shape;325;p22"/>
            <p:cNvCxnSpPr/>
            <p:nvPr/>
          </p:nvCxnSpPr>
          <p:spPr>
            <a:xfrm>
              <a:off x="2964" y="2714"/>
              <a:ext cx="1" cy="89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6" name="Google Shape;326;p22"/>
            <p:cNvCxnSpPr/>
            <p:nvPr/>
          </p:nvCxnSpPr>
          <p:spPr>
            <a:xfrm>
              <a:off x="2965" y="3061"/>
              <a:ext cx="0" cy="89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7" name="Google Shape;327;p22"/>
            <p:cNvCxnSpPr/>
            <p:nvPr/>
          </p:nvCxnSpPr>
          <p:spPr>
            <a:xfrm>
              <a:off x="2654" y="2322"/>
              <a:ext cx="310" cy="134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8" name="Google Shape;328;p22"/>
            <p:cNvCxnSpPr/>
            <p:nvPr/>
          </p:nvCxnSpPr>
          <p:spPr>
            <a:xfrm flipH="1">
              <a:off x="2381" y="2322"/>
              <a:ext cx="273" cy="134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29" name="Google Shape;329;p22"/>
            <p:cNvSpPr txBox="1"/>
            <p:nvPr/>
          </p:nvSpPr>
          <p:spPr>
            <a:xfrm>
              <a:off x="2420" y="2803"/>
              <a:ext cx="337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b:1</a:t>
              </a:r>
              <a:endParaRPr/>
            </a:p>
          </p:txBody>
        </p:sp>
        <p:sp>
          <p:nvSpPr>
            <p:cNvPr id="330" name="Google Shape;330;p22"/>
            <p:cNvSpPr txBox="1"/>
            <p:nvPr/>
          </p:nvSpPr>
          <p:spPr>
            <a:xfrm>
              <a:off x="2045" y="2803"/>
              <a:ext cx="328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c:3</a:t>
              </a:r>
              <a:endParaRPr/>
            </a:p>
          </p:txBody>
        </p:sp>
        <p:cxnSp>
          <p:nvCxnSpPr>
            <p:cNvPr id="331" name="Google Shape;331;p22"/>
            <p:cNvCxnSpPr/>
            <p:nvPr/>
          </p:nvCxnSpPr>
          <p:spPr>
            <a:xfrm flipH="1">
              <a:off x="2209" y="2714"/>
              <a:ext cx="172" cy="89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2" name="Google Shape;332;p22"/>
            <p:cNvCxnSpPr/>
            <p:nvPr/>
          </p:nvCxnSpPr>
          <p:spPr>
            <a:xfrm>
              <a:off x="2381" y="2714"/>
              <a:ext cx="208" cy="89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33" name="Google Shape;333;p22"/>
            <p:cNvSpPr txBox="1"/>
            <p:nvPr/>
          </p:nvSpPr>
          <p:spPr>
            <a:xfrm>
              <a:off x="2040" y="3150"/>
              <a:ext cx="337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a:3</a:t>
              </a:r>
              <a:endParaRPr/>
            </a:p>
          </p:txBody>
        </p:sp>
        <p:sp>
          <p:nvSpPr>
            <p:cNvPr id="334" name="Google Shape;334;p22"/>
            <p:cNvSpPr txBox="1"/>
            <p:nvPr/>
          </p:nvSpPr>
          <p:spPr>
            <a:xfrm>
              <a:off x="2277" y="3499"/>
              <a:ext cx="337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b:1</a:t>
              </a:r>
              <a:endParaRPr/>
            </a:p>
          </p:txBody>
        </p:sp>
        <p:sp>
          <p:nvSpPr>
            <p:cNvPr id="335" name="Google Shape;335;p22"/>
            <p:cNvSpPr txBox="1"/>
            <p:nvPr/>
          </p:nvSpPr>
          <p:spPr>
            <a:xfrm>
              <a:off x="1856" y="3499"/>
              <a:ext cx="373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m:2</a:t>
              </a:r>
              <a:endParaRPr/>
            </a:p>
          </p:txBody>
        </p:sp>
        <p:sp>
          <p:nvSpPr>
            <p:cNvPr id="336" name="Google Shape;336;p22"/>
            <p:cNvSpPr txBox="1"/>
            <p:nvPr/>
          </p:nvSpPr>
          <p:spPr>
            <a:xfrm>
              <a:off x="1874" y="3846"/>
              <a:ext cx="337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p:2</a:t>
              </a:r>
              <a:endParaRPr/>
            </a:p>
          </p:txBody>
        </p:sp>
        <p:cxnSp>
          <p:nvCxnSpPr>
            <p:cNvPr id="337" name="Google Shape;337;p22"/>
            <p:cNvCxnSpPr/>
            <p:nvPr/>
          </p:nvCxnSpPr>
          <p:spPr>
            <a:xfrm>
              <a:off x="2209" y="3061"/>
              <a:ext cx="0" cy="89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8" name="Google Shape;338;p22"/>
            <p:cNvCxnSpPr/>
            <p:nvPr/>
          </p:nvCxnSpPr>
          <p:spPr>
            <a:xfrm flipH="1">
              <a:off x="2043" y="3408"/>
              <a:ext cx="166" cy="91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9" name="Google Shape;339;p22"/>
            <p:cNvCxnSpPr/>
            <p:nvPr/>
          </p:nvCxnSpPr>
          <p:spPr>
            <a:xfrm>
              <a:off x="2209" y="3408"/>
              <a:ext cx="237" cy="91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0" name="Google Shape;340;p22"/>
            <p:cNvCxnSpPr/>
            <p:nvPr/>
          </p:nvCxnSpPr>
          <p:spPr>
            <a:xfrm>
              <a:off x="2043" y="3757"/>
              <a:ext cx="0" cy="89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41" name="Google Shape;341;p22"/>
            <p:cNvSpPr txBox="1"/>
            <p:nvPr/>
          </p:nvSpPr>
          <p:spPr>
            <a:xfrm>
              <a:off x="2260" y="3846"/>
              <a:ext cx="373" cy="25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m:1</a:t>
              </a:r>
              <a:endParaRPr/>
            </a:p>
          </p:txBody>
        </p:sp>
        <p:cxnSp>
          <p:nvCxnSpPr>
            <p:cNvPr id="342" name="Google Shape;342;p22"/>
            <p:cNvCxnSpPr/>
            <p:nvPr/>
          </p:nvCxnSpPr>
          <p:spPr>
            <a:xfrm>
              <a:off x="2446" y="3757"/>
              <a:ext cx="1" cy="89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43" name="Google Shape;343;p22"/>
            <p:cNvSpPr txBox="1"/>
            <p:nvPr/>
          </p:nvSpPr>
          <p:spPr>
            <a:xfrm>
              <a:off x="240" y="2064"/>
              <a:ext cx="1602" cy="1623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Header Table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1" i="1" lang="en-US" sz="2000" u="sng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Item  frequency  head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f	4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	4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	3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	3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	3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	3</a:t>
              </a: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1584" y="2496"/>
              <a:ext cx="665" cy="212"/>
            </a:xfrm>
            <a:custGeom>
              <a:rect b="b" l="l" r="r" t="t"/>
              <a:pathLst>
                <a:path extrusionOk="0" h="240" w="672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1584" y="2880"/>
              <a:ext cx="427" cy="47"/>
            </a:xfrm>
            <a:custGeom>
              <a:rect b="b" l="l" r="r" t="t"/>
              <a:pathLst>
                <a:path extrusionOk="0" h="1" w="432">
                  <a:moveTo>
                    <a:pt x="0" y="0"/>
                  </a:moveTo>
                  <a:cubicBezTo>
                    <a:pt x="0" y="0"/>
                    <a:pt x="216" y="0"/>
                    <a:pt x="432" y="0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2320" y="2579"/>
              <a:ext cx="475" cy="339"/>
            </a:xfrm>
            <a:custGeom>
              <a:rect b="b" l="l" r="r" t="t"/>
              <a:pathLst>
                <a:path extrusionOk="0" h="384" w="480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1584" y="3024"/>
              <a:ext cx="427" cy="169"/>
            </a:xfrm>
            <a:custGeom>
              <a:rect b="b" l="l" r="r" t="t"/>
              <a:pathLst>
                <a:path extrusionOk="0" h="192" w="43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1584" y="3216"/>
              <a:ext cx="712" cy="338"/>
            </a:xfrm>
            <a:custGeom>
              <a:rect b="b" l="l" r="r" t="t"/>
              <a:pathLst>
                <a:path extrusionOk="0" h="384" w="720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2566" y="3024"/>
              <a:ext cx="56" cy="593"/>
            </a:xfrm>
            <a:custGeom>
              <a:rect b="b" l="l" r="r" t="t"/>
              <a:pathLst>
                <a:path extrusionOk="0" h="672" w="56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50" name="Google Shape;350;p22"/>
            <p:cNvCxnSpPr/>
            <p:nvPr/>
          </p:nvCxnSpPr>
          <p:spPr>
            <a:xfrm>
              <a:off x="2700" y="2927"/>
              <a:ext cx="95" cy="1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stealth"/>
            </a:ln>
          </p:spPr>
        </p:cxnSp>
        <p:sp>
          <p:nvSpPr>
            <p:cNvPr id="351" name="Google Shape;351;p22"/>
            <p:cNvSpPr/>
            <p:nvPr/>
          </p:nvSpPr>
          <p:spPr>
            <a:xfrm>
              <a:off x="1584" y="3360"/>
              <a:ext cx="285" cy="211"/>
            </a:xfrm>
            <a:custGeom>
              <a:rect b="b" l="l" r="r" t="t"/>
              <a:pathLst>
                <a:path extrusionOk="0" h="240" w="288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2186" y="3633"/>
              <a:ext cx="95" cy="339"/>
            </a:xfrm>
            <a:custGeom>
              <a:rect b="b" l="l" r="r" t="t"/>
              <a:pathLst>
                <a:path extrusionOk="0" h="384" w="96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1584" y="3552"/>
              <a:ext cx="285" cy="382"/>
            </a:xfrm>
            <a:custGeom>
              <a:rect b="b" l="l" r="r" t="t"/>
              <a:pathLst>
                <a:path extrusionOk="0" h="432" w="288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2186" y="3372"/>
              <a:ext cx="760" cy="593"/>
            </a:xfrm>
            <a:custGeom>
              <a:rect b="b" l="l" r="r" t="t"/>
              <a:pathLst>
                <a:path extrusionOk="0" h="672" w="768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 txBox="1"/>
          <p:nvPr>
            <p:ph type="title"/>
          </p:nvPr>
        </p:nvSpPr>
        <p:spPr>
          <a:xfrm>
            <a:off x="685800" y="381000"/>
            <a:ext cx="82581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Properties of FP-tree for Conditional Pattern Base Construction</a:t>
            </a:r>
            <a:endParaRPr/>
          </a:p>
        </p:txBody>
      </p:sp>
      <p:sp>
        <p:nvSpPr>
          <p:cNvPr id="361" name="Google Shape;361;p23"/>
          <p:cNvSpPr txBox="1"/>
          <p:nvPr>
            <p:ph idx="1" type="body"/>
          </p:nvPr>
        </p:nvSpPr>
        <p:spPr>
          <a:xfrm>
            <a:off x="569912" y="1676400"/>
            <a:ext cx="8269287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Node-link property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any frequent item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baseline="-2500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the possible frequent patterns that contain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baseline="-2500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be obtained by following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baseline="-2500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's node-links, starting from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baseline="-2500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's head in the FP-tree header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Prefix path property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calculate the frequent patterns for a node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</a:t>
            </a:r>
            <a:r>
              <a:rPr b="0" baseline="-2500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a path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only the prefix sub-path of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baseline="-2500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need to be accumulated, and its frequency count should carry the same count as node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baseline="-2500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"/>
          <p:cNvSpPr txBox="1"/>
          <p:nvPr>
            <p:ph type="title"/>
          </p:nvPr>
        </p:nvSpPr>
        <p:spPr>
          <a:xfrm>
            <a:off x="1143000" y="3810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2: Construct Conditional FP-tree</a:t>
            </a:r>
            <a:r>
              <a:rPr b="0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68" name="Google Shape;368;p24"/>
          <p:cNvSpPr txBox="1"/>
          <p:nvPr>
            <p:ph idx="1" type="body"/>
          </p:nvPr>
        </p:nvSpPr>
        <p:spPr>
          <a:xfrm>
            <a:off x="609600" y="1676400"/>
            <a:ext cx="79406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each pattern-base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Accumulate the count for each item in the base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Construct the FP-tree for the frequent items of the pattern base</a:t>
            </a:r>
            <a:endParaRPr/>
          </a:p>
        </p:txBody>
      </p:sp>
      <p:sp>
        <p:nvSpPr>
          <p:cNvPr id="369" name="Google Shape;369;p24"/>
          <p:cNvSpPr txBox="1"/>
          <p:nvPr/>
        </p:nvSpPr>
        <p:spPr>
          <a:xfrm>
            <a:off x="5105400" y="3429000"/>
            <a:ext cx="2062162" cy="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m-conditional </a:t>
            </a: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pattern base: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fca:2, fcab:1</a:t>
            </a:r>
            <a:endParaRPr/>
          </a:p>
        </p:txBody>
      </p:sp>
      <p:grpSp>
        <p:nvGrpSpPr>
          <p:cNvPr id="370" name="Google Shape;370;p24"/>
          <p:cNvGrpSpPr/>
          <p:nvPr/>
        </p:nvGrpSpPr>
        <p:grpSpPr>
          <a:xfrm>
            <a:off x="5257800" y="4343400"/>
            <a:ext cx="2068512" cy="2317750"/>
            <a:chOff x="3312" y="2736"/>
            <a:chExt cx="1303" cy="1460"/>
          </a:xfrm>
        </p:grpSpPr>
        <p:grpSp>
          <p:nvGrpSpPr>
            <p:cNvPr id="371" name="Google Shape;371;p24"/>
            <p:cNvGrpSpPr/>
            <p:nvPr/>
          </p:nvGrpSpPr>
          <p:grpSpPr>
            <a:xfrm>
              <a:off x="3792" y="2736"/>
              <a:ext cx="329" cy="1297"/>
              <a:chOff x="2282" y="2456"/>
              <a:chExt cx="329" cy="1297"/>
            </a:xfrm>
          </p:grpSpPr>
          <p:sp>
            <p:nvSpPr>
              <p:cNvPr id="372" name="Google Shape;372;p24"/>
              <p:cNvSpPr txBox="1"/>
              <p:nvPr/>
            </p:nvSpPr>
            <p:spPr>
              <a:xfrm>
                <a:off x="2312" y="2456"/>
                <a:ext cx="270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{}</a:t>
                </a:r>
                <a:endParaRPr/>
              </a:p>
            </p:txBody>
          </p:sp>
          <p:sp>
            <p:nvSpPr>
              <p:cNvPr id="373" name="Google Shape;373;p24"/>
              <p:cNvSpPr txBox="1"/>
              <p:nvPr/>
            </p:nvSpPr>
            <p:spPr>
              <a:xfrm>
                <a:off x="2300" y="2840"/>
                <a:ext cx="293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Times New Roman"/>
                  <a:buNone/>
                </a:pPr>
                <a:r>
                  <a:rPr b="0" i="1" lang="en-US" sz="20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f:3</a:t>
                </a:r>
                <a:endParaRPr/>
              </a:p>
            </p:txBody>
          </p:sp>
          <p:sp>
            <p:nvSpPr>
              <p:cNvPr id="374" name="Google Shape;374;p24"/>
              <p:cNvSpPr txBox="1"/>
              <p:nvPr/>
            </p:nvSpPr>
            <p:spPr>
              <a:xfrm>
                <a:off x="2287" y="3167"/>
                <a:ext cx="320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Times New Roman"/>
                  <a:buNone/>
                </a:pPr>
                <a:r>
                  <a:rPr b="0" i="1" lang="en-US" sz="20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c:3</a:t>
                </a:r>
                <a:endParaRPr/>
              </a:p>
            </p:txBody>
          </p:sp>
          <p:sp>
            <p:nvSpPr>
              <p:cNvPr id="375" name="Google Shape;375;p24"/>
              <p:cNvSpPr txBox="1"/>
              <p:nvPr/>
            </p:nvSpPr>
            <p:spPr>
              <a:xfrm>
                <a:off x="2282" y="3503"/>
                <a:ext cx="32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Times New Roman"/>
                  <a:buNone/>
                </a:pPr>
                <a:r>
                  <a:rPr b="0" i="1" lang="en-US" sz="20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a:3</a:t>
                </a:r>
                <a:endParaRPr/>
              </a:p>
            </p:txBody>
          </p:sp>
          <p:cxnSp>
            <p:nvCxnSpPr>
              <p:cNvPr id="376" name="Google Shape;376;p24"/>
              <p:cNvCxnSpPr/>
              <p:nvPr/>
            </p:nvCxnSpPr>
            <p:spPr>
              <a:xfrm>
                <a:off x="2447" y="2706"/>
                <a:ext cx="0" cy="13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7" name="Google Shape;377;p24"/>
              <p:cNvCxnSpPr/>
              <p:nvPr/>
            </p:nvCxnSpPr>
            <p:spPr>
              <a:xfrm>
                <a:off x="2447" y="3090"/>
                <a:ext cx="0" cy="7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8" name="Google Shape;378;p24"/>
              <p:cNvCxnSpPr/>
              <p:nvPr/>
            </p:nvCxnSpPr>
            <p:spPr>
              <a:xfrm>
                <a:off x="2447" y="3417"/>
                <a:ext cx="0" cy="86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379" name="Google Shape;379;p24"/>
            <p:cNvSpPr txBox="1"/>
            <p:nvPr/>
          </p:nvSpPr>
          <p:spPr>
            <a:xfrm>
              <a:off x="3312" y="3984"/>
              <a:ext cx="1303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 New Roman"/>
                <a:buNone/>
              </a:pPr>
              <a:r>
                <a:rPr b="1" i="1" lang="en-US" sz="1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m-conditional </a:t>
              </a:r>
              <a:r>
                <a:rPr b="1" i="0" lang="en-US" sz="1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FP-tree</a:t>
              </a:r>
              <a:endParaRPr/>
            </a:p>
          </p:txBody>
        </p:sp>
      </p:grpSp>
      <p:sp>
        <p:nvSpPr>
          <p:cNvPr id="380" name="Google Shape;380;p24"/>
          <p:cNvSpPr txBox="1"/>
          <p:nvPr/>
        </p:nvSpPr>
        <p:spPr>
          <a:xfrm>
            <a:off x="7010400" y="4267200"/>
            <a:ext cx="2133600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frequent patterns concerning</a:t>
            </a:r>
            <a:r>
              <a:rPr b="1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m, 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fm, cm, am, 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fcm, fam, cam, 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fcam</a:t>
            </a:r>
            <a:endParaRPr/>
          </a:p>
        </p:txBody>
      </p:sp>
      <p:sp>
        <p:nvSpPr>
          <p:cNvPr id="381" name="Google Shape;381;p24"/>
          <p:cNvSpPr txBox="1"/>
          <p:nvPr/>
        </p:nvSpPr>
        <p:spPr>
          <a:xfrm>
            <a:off x="5105400" y="4724400"/>
            <a:ext cx="5905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🡲</a:t>
            </a:r>
            <a:endParaRPr/>
          </a:p>
        </p:txBody>
      </p:sp>
      <p:sp>
        <p:nvSpPr>
          <p:cNvPr id="382" name="Google Shape;382;p24"/>
          <p:cNvSpPr txBox="1"/>
          <p:nvPr/>
        </p:nvSpPr>
        <p:spPr>
          <a:xfrm>
            <a:off x="6400800" y="4876800"/>
            <a:ext cx="496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🡲</a:t>
            </a:r>
            <a:endParaRPr/>
          </a:p>
        </p:txBody>
      </p:sp>
      <p:sp>
        <p:nvSpPr>
          <p:cNvPr id="383" name="Google Shape;383;p24"/>
          <p:cNvSpPr txBox="1"/>
          <p:nvPr/>
        </p:nvSpPr>
        <p:spPr>
          <a:xfrm>
            <a:off x="3906837" y="3429000"/>
            <a:ext cx="441325" cy="409575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{}</a:t>
            </a:r>
            <a:endParaRPr/>
          </a:p>
        </p:txBody>
      </p:sp>
      <p:sp>
        <p:nvSpPr>
          <p:cNvPr id="384" name="Google Shape;384;p24"/>
          <p:cNvSpPr txBox="1"/>
          <p:nvPr/>
        </p:nvSpPr>
        <p:spPr>
          <a:xfrm>
            <a:off x="3444875" y="3973512"/>
            <a:ext cx="477837" cy="409575"/>
          </a:xfrm>
          <a:prstGeom prst="rect">
            <a:avLst/>
          </a:prstGeom>
          <a:noFill/>
          <a:ln cap="flat" cmpd="sng" w="127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f:4</a:t>
            </a:r>
            <a:endParaRPr/>
          </a:p>
        </p:txBody>
      </p:sp>
      <p:sp>
        <p:nvSpPr>
          <p:cNvPr id="385" name="Google Shape;385;p24"/>
          <p:cNvSpPr txBox="1"/>
          <p:nvPr/>
        </p:nvSpPr>
        <p:spPr>
          <a:xfrm>
            <a:off x="4365625" y="3973512"/>
            <a:ext cx="520700" cy="409575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c:1</a:t>
            </a:r>
            <a:endParaRPr/>
          </a:p>
        </p:txBody>
      </p:sp>
      <p:sp>
        <p:nvSpPr>
          <p:cNvPr id="386" name="Google Shape;386;p24"/>
          <p:cNvSpPr txBox="1"/>
          <p:nvPr/>
        </p:nvSpPr>
        <p:spPr>
          <a:xfrm>
            <a:off x="4357687" y="4456112"/>
            <a:ext cx="533400" cy="409575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b:1</a:t>
            </a:r>
            <a:endParaRPr/>
          </a:p>
        </p:txBody>
      </p:sp>
      <p:sp>
        <p:nvSpPr>
          <p:cNvPr id="387" name="Google Shape;387;p24"/>
          <p:cNvSpPr txBox="1"/>
          <p:nvPr/>
        </p:nvSpPr>
        <p:spPr>
          <a:xfrm>
            <a:off x="4357687" y="4938712"/>
            <a:ext cx="533400" cy="409575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p:1</a:t>
            </a:r>
            <a:endParaRPr/>
          </a:p>
        </p:txBody>
      </p:sp>
      <p:cxnSp>
        <p:nvCxnSpPr>
          <p:cNvPr id="388" name="Google Shape;388;p24"/>
          <p:cNvCxnSpPr/>
          <p:nvPr/>
        </p:nvCxnSpPr>
        <p:spPr>
          <a:xfrm>
            <a:off x="4627562" y="4292600"/>
            <a:ext cx="1587" cy="168275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89" name="Google Shape;389;p24"/>
          <p:cNvCxnSpPr/>
          <p:nvPr/>
        </p:nvCxnSpPr>
        <p:spPr>
          <a:xfrm>
            <a:off x="4629150" y="4775200"/>
            <a:ext cx="0" cy="169862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90" name="Google Shape;390;p24"/>
          <p:cNvCxnSpPr/>
          <p:nvPr/>
        </p:nvCxnSpPr>
        <p:spPr>
          <a:xfrm>
            <a:off x="4127500" y="3748087"/>
            <a:ext cx="500062" cy="230187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91" name="Google Shape;391;p24"/>
          <p:cNvCxnSpPr/>
          <p:nvPr/>
        </p:nvCxnSpPr>
        <p:spPr>
          <a:xfrm flipH="1">
            <a:off x="3686175" y="3748087"/>
            <a:ext cx="441325" cy="230187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92" name="Google Shape;392;p24"/>
          <p:cNvSpPr txBox="1"/>
          <p:nvPr/>
        </p:nvSpPr>
        <p:spPr>
          <a:xfrm>
            <a:off x="3751262" y="4456112"/>
            <a:ext cx="534987" cy="409575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b:1</a:t>
            </a:r>
            <a:endParaRPr/>
          </a:p>
        </p:txBody>
      </p:sp>
      <p:sp>
        <p:nvSpPr>
          <p:cNvPr id="393" name="Google Shape;393;p24"/>
          <p:cNvSpPr txBox="1"/>
          <p:nvPr/>
        </p:nvSpPr>
        <p:spPr>
          <a:xfrm>
            <a:off x="3148012" y="4456112"/>
            <a:ext cx="519112" cy="409575"/>
          </a:xfrm>
          <a:prstGeom prst="rect">
            <a:avLst/>
          </a:prstGeom>
          <a:noFill/>
          <a:ln cap="flat" cmpd="sng" w="127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c:3</a:t>
            </a:r>
            <a:endParaRPr/>
          </a:p>
        </p:txBody>
      </p:sp>
      <p:cxnSp>
        <p:nvCxnSpPr>
          <p:cNvPr id="394" name="Google Shape;394;p24"/>
          <p:cNvCxnSpPr/>
          <p:nvPr/>
        </p:nvCxnSpPr>
        <p:spPr>
          <a:xfrm flipH="1">
            <a:off x="3408362" y="4292600"/>
            <a:ext cx="277812" cy="168275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95" name="Google Shape;395;p24"/>
          <p:cNvCxnSpPr/>
          <p:nvPr/>
        </p:nvCxnSpPr>
        <p:spPr>
          <a:xfrm>
            <a:off x="3686175" y="4292600"/>
            <a:ext cx="334962" cy="168275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96" name="Google Shape;396;p24"/>
          <p:cNvSpPr txBox="1"/>
          <p:nvPr/>
        </p:nvSpPr>
        <p:spPr>
          <a:xfrm>
            <a:off x="3138487" y="4938712"/>
            <a:ext cx="534987" cy="409575"/>
          </a:xfrm>
          <a:prstGeom prst="rect">
            <a:avLst/>
          </a:prstGeom>
          <a:noFill/>
          <a:ln cap="flat" cmpd="sng" w="127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a:3</a:t>
            </a:r>
            <a:endParaRPr/>
          </a:p>
        </p:txBody>
      </p:sp>
      <p:sp>
        <p:nvSpPr>
          <p:cNvPr id="397" name="Google Shape;397;p24"/>
          <p:cNvSpPr txBox="1"/>
          <p:nvPr/>
        </p:nvSpPr>
        <p:spPr>
          <a:xfrm>
            <a:off x="3521075" y="5421312"/>
            <a:ext cx="534987" cy="409575"/>
          </a:xfrm>
          <a:prstGeom prst="rect">
            <a:avLst/>
          </a:prstGeom>
          <a:noFill/>
          <a:ln cap="flat" cmpd="sng" w="127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b:1</a:t>
            </a:r>
            <a:endParaRPr/>
          </a:p>
        </p:txBody>
      </p:sp>
      <p:sp>
        <p:nvSpPr>
          <p:cNvPr id="398" name="Google Shape;398;p24"/>
          <p:cNvSpPr txBox="1"/>
          <p:nvPr/>
        </p:nvSpPr>
        <p:spPr>
          <a:xfrm>
            <a:off x="2836862" y="5421312"/>
            <a:ext cx="592137" cy="409575"/>
          </a:xfrm>
          <a:prstGeom prst="rect">
            <a:avLst/>
          </a:prstGeom>
          <a:noFill/>
          <a:ln cap="flat" cmpd="sng" w="127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m:2</a:t>
            </a:r>
            <a:endParaRPr/>
          </a:p>
        </p:txBody>
      </p:sp>
      <p:sp>
        <p:nvSpPr>
          <p:cNvPr id="399" name="Google Shape;399;p24"/>
          <p:cNvSpPr txBox="1"/>
          <p:nvPr/>
        </p:nvSpPr>
        <p:spPr>
          <a:xfrm>
            <a:off x="2870200" y="5905500"/>
            <a:ext cx="536575" cy="409575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p:2</a:t>
            </a:r>
            <a:endParaRPr/>
          </a:p>
        </p:txBody>
      </p:sp>
      <p:cxnSp>
        <p:nvCxnSpPr>
          <p:cNvPr id="400" name="Google Shape;400;p24"/>
          <p:cNvCxnSpPr/>
          <p:nvPr/>
        </p:nvCxnSpPr>
        <p:spPr>
          <a:xfrm>
            <a:off x="3408362" y="4775200"/>
            <a:ext cx="0" cy="169862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01" name="Google Shape;401;p24"/>
          <p:cNvCxnSpPr/>
          <p:nvPr/>
        </p:nvCxnSpPr>
        <p:spPr>
          <a:xfrm flipH="1">
            <a:off x="3138487" y="5259387"/>
            <a:ext cx="269875" cy="168275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02" name="Google Shape;402;p24"/>
          <p:cNvCxnSpPr/>
          <p:nvPr/>
        </p:nvCxnSpPr>
        <p:spPr>
          <a:xfrm>
            <a:off x="3408362" y="5259387"/>
            <a:ext cx="382587" cy="168275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03" name="Google Shape;403;p24"/>
          <p:cNvCxnSpPr/>
          <p:nvPr/>
        </p:nvCxnSpPr>
        <p:spPr>
          <a:xfrm>
            <a:off x="3138487" y="5741987"/>
            <a:ext cx="0" cy="168275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04" name="Google Shape;404;p24"/>
          <p:cNvSpPr txBox="1"/>
          <p:nvPr/>
        </p:nvSpPr>
        <p:spPr>
          <a:xfrm>
            <a:off x="3492500" y="5905500"/>
            <a:ext cx="593725" cy="409575"/>
          </a:xfrm>
          <a:prstGeom prst="rect">
            <a:avLst/>
          </a:prstGeom>
          <a:noFill/>
          <a:ln cap="flat" cmpd="sng" w="127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m:1</a:t>
            </a:r>
            <a:endParaRPr/>
          </a:p>
        </p:txBody>
      </p:sp>
      <p:cxnSp>
        <p:nvCxnSpPr>
          <p:cNvPr id="405" name="Google Shape;405;p24"/>
          <p:cNvCxnSpPr/>
          <p:nvPr/>
        </p:nvCxnSpPr>
        <p:spPr>
          <a:xfrm>
            <a:off x="3790950" y="5741987"/>
            <a:ext cx="0" cy="168275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06" name="Google Shape;406;p24"/>
          <p:cNvSpPr txBox="1"/>
          <p:nvPr/>
        </p:nvSpPr>
        <p:spPr>
          <a:xfrm>
            <a:off x="228600" y="3632200"/>
            <a:ext cx="2543175" cy="2301875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Header Table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  frequency  head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	4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	4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	3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	3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	3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	3</a:t>
            </a:r>
            <a:endParaRPr/>
          </a:p>
        </p:txBody>
      </p:sp>
      <p:sp>
        <p:nvSpPr>
          <p:cNvPr id="407" name="Google Shape;407;p24"/>
          <p:cNvSpPr/>
          <p:nvPr/>
        </p:nvSpPr>
        <p:spPr>
          <a:xfrm>
            <a:off x="2438400" y="4144962"/>
            <a:ext cx="1074737" cy="301625"/>
          </a:xfrm>
          <a:custGeom>
            <a:rect b="b" l="l" r="r" t="t"/>
            <a:pathLst>
              <a:path extrusionOk="0" h="240" w="672">
                <a:moveTo>
                  <a:pt x="0" y="240"/>
                </a:moveTo>
                <a:cubicBezTo>
                  <a:pt x="108" y="232"/>
                  <a:pt x="216" y="224"/>
                  <a:pt x="288" y="192"/>
                </a:cubicBezTo>
                <a:cubicBezTo>
                  <a:pt x="360" y="160"/>
                  <a:pt x="368" y="80"/>
                  <a:pt x="432" y="48"/>
                </a:cubicBezTo>
                <a:cubicBezTo>
                  <a:pt x="496" y="16"/>
                  <a:pt x="584" y="8"/>
                  <a:pt x="672" y="0"/>
                </a:cubicBezTo>
              </a:path>
            </a:pathLst>
          </a:cu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24"/>
          <p:cNvSpPr/>
          <p:nvPr/>
        </p:nvSpPr>
        <p:spPr>
          <a:xfrm>
            <a:off x="2438400" y="4629150"/>
            <a:ext cx="690562" cy="0"/>
          </a:xfrm>
          <a:custGeom>
            <a:rect b="b" l="l" r="r" t="t"/>
            <a:pathLst>
              <a:path extrusionOk="0" h="1" w="432">
                <a:moveTo>
                  <a:pt x="0" y="0"/>
                </a:moveTo>
                <a:cubicBezTo>
                  <a:pt x="0" y="0"/>
                  <a:pt x="216" y="0"/>
                  <a:pt x="432" y="0"/>
                </a:cubicBezTo>
              </a:path>
            </a:pathLst>
          </a:cu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p24"/>
          <p:cNvSpPr/>
          <p:nvPr/>
        </p:nvSpPr>
        <p:spPr>
          <a:xfrm>
            <a:off x="3589337" y="4144962"/>
            <a:ext cx="768350" cy="484187"/>
          </a:xfrm>
          <a:custGeom>
            <a:rect b="b" l="l" r="r" t="t"/>
            <a:pathLst>
              <a:path extrusionOk="0" h="384" w="480">
                <a:moveTo>
                  <a:pt x="0" y="384"/>
                </a:moveTo>
                <a:cubicBezTo>
                  <a:pt x="4" y="384"/>
                  <a:pt x="8" y="384"/>
                  <a:pt x="48" y="336"/>
                </a:cubicBezTo>
                <a:cubicBezTo>
                  <a:pt x="88" y="288"/>
                  <a:pt x="168" y="152"/>
                  <a:pt x="240" y="96"/>
                </a:cubicBezTo>
                <a:cubicBezTo>
                  <a:pt x="312" y="40"/>
                  <a:pt x="396" y="20"/>
                  <a:pt x="480" y="0"/>
                </a:cubicBezTo>
              </a:path>
            </a:pathLst>
          </a:cu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2438400" y="4884737"/>
            <a:ext cx="690562" cy="241300"/>
          </a:xfrm>
          <a:custGeom>
            <a:rect b="b" l="l" r="r" t="t"/>
            <a:pathLst>
              <a:path extrusionOk="0" h="192" w="43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2454275" y="5065712"/>
            <a:ext cx="1149350" cy="482600"/>
          </a:xfrm>
          <a:custGeom>
            <a:rect b="b" l="l" r="r" t="t"/>
            <a:pathLst>
              <a:path extrusionOk="0" h="384" w="720">
                <a:moveTo>
                  <a:pt x="0" y="0"/>
                </a:moveTo>
                <a:cubicBezTo>
                  <a:pt x="76" y="0"/>
                  <a:pt x="152" y="0"/>
                  <a:pt x="240" y="48"/>
                </a:cubicBezTo>
                <a:cubicBezTo>
                  <a:pt x="328" y="96"/>
                  <a:pt x="448" y="232"/>
                  <a:pt x="528" y="288"/>
                </a:cubicBezTo>
                <a:cubicBezTo>
                  <a:pt x="608" y="344"/>
                  <a:pt x="664" y="364"/>
                  <a:pt x="720" y="384"/>
                </a:cubicBezTo>
              </a:path>
            </a:pathLst>
          </a:cu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24"/>
          <p:cNvSpPr/>
          <p:nvPr/>
        </p:nvSpPr>
        <p:spPr>
          <a:xfrm>
            <a:off x="3987800" y="4762500"/>
            <a:ext cx="90487" cy="846137"/>
          </a:xfrm>
          <a:custGeom>
            <a:rect b="b" l="l" r="r" t="t"/>
            <a:pathLst>
              <a:path extrusionOk="0" h="672" w="56">
                <a:moveTo>
                  <a:pt x="0" y="672"/>
                </a:moveTo>
                <a:cubicBezTo>
                  <a:pt x="20" y="608"/>
                  <a:pt x="40" y="544"/>
                  <a:pt x="48" y="432"/>
                </a:cubicBezTo>
                <a:cubicBezTo>
                  <a:pt x="56" y="320"/>
                  <a:pt x="52" y="160"/>
                  <a:pt x="48" y="0"/>
                </a:cubicBezTo>
              </a:path>
            </a:pathLst>
          </a:cu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13" name="Google Shape;413;p24"/>
          <p:cNvCxnSpPr/>
          <p:nvPr/>
        </p:nvCxnSpPr>
        <p:spPr>
          <a:xfrm>
            <a:off x="4203700" y="4629150"/>
            <a:ext cx="153987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sp>
        <p:nvSpPr>
          <p:cNvPr id="414" name="Google Shape;414;p24"/>
          <p:cNvSpPr/>
          <p:nvPr/>
        </p:nvSpPr>
        <p:spPr>
          <a:xfrm>
            <a:off x="2454275" y="5307012"/>
            <a:ext cx="460375" cy="301625"/>
          </a:xfrm>
          <a:custGeom>
            <a:rect b="b" l="l" r="r" t="t"/>
            <a:pathLst>
              <a:path extrusionOk="0" h="240" w="288">
                <a:moveTo>
                  <a:pt x="0" y="0"/>
                </a:moveTo>
                <a:cubicBezTo>
                  <a:pt x="56" y="8"/>
                  <a:pt x="112" y="16"/>
                  <a:pt x="144" y="48"/>
                </a:cubicBezTo>
                <a:cubicBezTo>
                  <a:pt x="176" y="80"/>
                  <a:pt x="168" y="160"/>
                  <a:pt x="192" y="192"/>
                </a:cubicBezTo>
                <a:cubicBezTo>
                  <a:pt x="216" y="224"/>
                  <a:pt x="252" y="232"/>
                  <a:pt x="288" y="240"/>
                </a:cubicBezTo>
              </a:path>
            </a:pathLst>
          </a:cu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24"/>
          <p:cNvSpPr/>
          <p:nvPr/>
        </p:nvSpPr>
        <p:spPr>
          <a:xfrm>
            <a:off x="3373437" y="5608637"/>
            <a:ext cx="153987" cy="484187"/>
          </a:xfrm>
          <a:custGeom>
            <a:rect b="b" l="l" r="r" t="t"/>
            <a:pathLst>
              <a:path extrusionOk="0" h="384" w="96">
                <a:moveTo>
                  <a:pt x="0" y="0"/>
                </a:moveTo>
                <a:cubicBezTo>
                  <a:pt x="20" y="24"/>
                  <a:pt x="40" y="48"/>
                  <a:pt x="48" y="96"/>
                </a:cubicBezTo>
                <a:cubicBezTo>
                  <a:pt x="56" y="144"/>
                  <a:pt x="40" y="240"/>
                  <a:pt x="48" y="288"/>
                </a:cubicBezTo>
                <a:cubicBezTo>
                  <a:pt x="56" y="336"/>
                  <a:pt x="76" y="360"/>
                  <a:pt x="96" y="384"/>
                </a:cubicBezTo>
              </a:path>
            </a:pathLst>
          </a:cu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24"/>
          <p:cNvSpPr/>
          <p:nvPr/>
        </p:nvSpPr>
        <p:spPr>
          <a:xfrm>
            <a:off x="2454275" y="5548312"/>
            <a:ext cx="460375" cy="544512"/>
          </a:xfrm>
          <a:custGeom>
            <a:rect b="b" l="l" r="r" t="t"/>
            <a:pathLst>
              <a:path extrusionOk="0" h="432" w="288">
                <a:moveTo>
                  <a:pt x="0" y="0"/>
                </a:moveTo>
                <a:cubicBezTo>
                  <a:pt x="36" y="44"/>
                  <a:pt x="72" y="88"/>
                  <a:pt x="96" y="144"/>
                </a:cubicBezTo>
                <a:cubicBezTo>
                  <a:pt x="120" y="200"/>
                  <a:pt x="112" y="288"/>
                  <a:pt x="144" y="336"/>
                </a:cubicBezTo>
                <a:cubicBezTo>
                  <a:pt x="176" y="384"/>
                  <a:pt x="232" y="408"/>
                  <a:pt x="288" y="432"/>
                </a:cubicBezTo>
              </a:path>
            </a:pathLst>
          </a:cu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p24"/>
          <p:cNvSpPr/>
          <p:nvPr/>
        </p:nvSpPr>
        <p:spPr>
          <a:xfrm>
            <a:off x="3373437" y="5246687"/>
            <a:ext cx="1228725" cy="846137"/>
          </a:xfrm>
          <a:custGeom>
            <a:rect b="b" l="l" r="r" t="t"/>
            <a:pathLst>
              <a:path extrusionOk="0" h="672" w="768">
                <a:moveTo>
                  <a:pt x="0" y="672"/>
                </a:moveTo>
                <a:cubicBezTo>
                  <a:pt x="4" y="624"/>
                  <a:pt x="8" y="576"/>
                  <a:pt x="96" y="528"/>
                </a:cubicBezTo>
                <a:cubicBezTo>
                  <a:pt x="184" y="480"/>
                  <a:pt x="416" y="472"/>
                  <a:pt x="528" y="384"/>
                </a:cubicBezTo>
                <a:cubicBezTo>
                  <a:pt x="640" y="296"/>
                  <a:pt x="704" y="148"/>
                  <a:pt x="768" y="0"/>
                </a:cubicBezTo>
              </a:path>
            </a:pathLst>
          </a:cu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5"/>
          <p:cNvSpPr txBox="1"/>
          <p:nvPr>
            <p:ph type="title"/>
          </p:nvPr>
        </p:nvSpPr>
        <p:spPr>
          <a:xfrm>
            <a:off x="762000" y="304800"/>
            <a:ext cx="7696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Frequent Patterns by Creating Conditional Pattern-Bases</a:t>
            </a:r>
            <a:endParaRPr/>
          </a:p>
        </p:txBody>
      </p:sp>
      <p:grpSp>
        <p:nvGrpSpPr>
          <p:cNvPr id="424" name="Google Shape;424;p25"/>
          <p:cNvGrpSpPr/>
          <p:nvPr/>
        </p:nvGrpSpPr>
        <p:grpSpPr>
          <a:xfrm>
            <a:off x="609600" y="2286000"/>
            <a:ext cx="8229600" cy="4000500"/>
            <a:chOff x="384" y="1440"/>
            <a:chExt cx="5184" cy="2520"/>
          </a:xfrm>
        </p:grpSpPr>
        <p:sp>
          <p:nvSpPr>
            <p:cNvPr id="425" name="Google Shape;425;p25"/>
            <p:cNvSpPr txBox="1"/>
            <p:nvPr/>
          </p:nvSpPr>
          <p:spPr>
            <a:xfrm>
              <a:off x="3552" y="3594"/>
              <a:ext cx="2016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Empty</a:t>
              </a:r>
              <a:endParaRPr/>
            </a:p>
          </p:txBody>
        </p:sp>
        <p:sp>
          <p:nvSpPr>
            <p:cNvPr id="426" name="Google Shape;426;p25"/>
            <p:cNvSpPr txBox="1"/>
            <p:nvPr/>
          </p:nvSpPr>
          <p:spPr>
            <a:xfrm>
              <a:off x="1008" y="3594"/>
              <a:ext cx="2544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Empty</a:t>
              </a:r>
              <a:endParaRPr/>
            </a:p>
          </p:txBody>
        </p:sp>
        <p:sp>
          <p:nvSpPr>
            <p:cNvPr id="427" name="Google Shape;427;p25"/>
            <p:cNvSpPr txBox="1"/>
            <p:nvPr/>
          </p:nvSpPr>
          <p:spPr>
            <a:xfrm>
              <a:off x="384" y="3594"/>
              <a:ext cx="624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endParaRPr/>
            </a:p>
          </p:txBody>
        </p:sp>
        <p:sp>
          <p:nvSpPr>
            <p:cNvPr id="428" name="Google Shape;428;p25"/>
            <p:cNvSpPr txBox="1"/>
            <p:nvPr/>
          </p:nvSpPr>
          <p:spPr>
            <a:xfrm>
              <a:off x="3552" y="3229"/>
              <a:ext cx="2016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{(f:3)}|c</a:t>
              </a:r>
              <a:endParaRPr/>
            </a:p>
          </p:txBody>
        </p:sp>
        <p:sp>
          <p:nvSpPr>
            <p:cNvPr id="429" name="Google Shape;429;p25"/>
            <p:cNvSpPr txBox="1"/>
            <p:nvPr/>
          </p:nvSpPr>
          <p:spPr>
            <a:xfrm>
              <a:off x="1008" y="3229"/>
              <a:ext cx="2544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{(f:3)}</a:t>
              </a:r>
              <a:endParaRPr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384" y="3229"/>
              <a:ext cx="624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/>
            </a:p>
          </p:txBody>
        </p:sp>
        <p:sp>
          <p:nvSpPr>
            <p:cNvPr id="431" name="Google Shape;431;p25"/>
            <p:cNvSpPr txBox="1"/>
            <p:nvPr/>
          </p:nvSpPr>
          <p:spPr>
            <a:xfrm>
              <a:off x="3552" y="2863"/>
              <a:ext cx="2016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{(f:3, c:3)}|a</a:t>
              </a:r>
              <a:endParaRPr/>
            </a:p>
          </p:txBody>
        </p:sp>
        <p:sp>
          <p:nvSpPr>
            <p:cNvPr id="432" name="Google Shape;432;p25"/>
            <p:cNvSpPr txBox="1"/>
            <p:nvPr/>
          </p:nvSpPr>
          <p:spPr>
            <a:xfrm>
              <a:off x="1008" y="2863"/>
              <a:ext cx="2544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{(fc:3)}</a:t>
              </a:r>
              <a:endParaRPr/>
            </a:p>
          </p:txBody>
        </p:sp>
        <p:sp>
          <p:nvSpPr>
            <p:cNvPr id="433" name="Google Shape;433;p25"/>
            <p:cNvSpPr txBox="1"/>
            <p:nvPr/>
          </p:nvSpPr>
          <p:spPr>
            <a:xfrm>
              <a:off x="384" y="2863"/>
              <a:ext cx="624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/>
            </a:p>
          </p:txBody>
        </p:sp>
        <p:sp>
          <p:nvSpPr>
            <p:cNvPr id="434" name="Google Shape;434;p25"/>
            <p:cNvSpPr txBox="1"/>
            <p:nvPr/>
          </p:nvSpPr>
          <p:spPr>
            <a:xfrm>
              <a:off x="3552" y="2497"/>
              <a:ext cx="2016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Empty</a:t>
              </a:r>
              <a:endParaRPr/>
            </a:p>
          </p:txBody>
        </p:sp>
        <p:sp>
          <p:nvSpPr>
            <p:cNvPr id="435" name="Google Shape;435;p25"/>
            <p:cNvSpPr txBox="1"/>
            <p:nvPr/>
          </p:nvSpPr>
          <p:spPr>
            <a:xfrm>
              <a:off x="1008" y="2497"/>
              <a:ext cx="2544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{(fca:1), (f:1), (c:1)}</a:t>
              </a:r>
              <a:endParaRPr/>
            </a:p>
          </p:txBody>
        </p:sp>
        <p:sp>
          <p:nvSpPr>
            <p:cNvPr id="436" name="Google Shape;436;p25"/>
            <p:cNvSpPr txBox="1"/>
            <p:nvPr/>
          </p:nvSpPr>
          <p:spPr>
            <a:xfrm>
              <a:off x="384" y="2497"/>
              <a:ext cx="624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/>
            </a:p>
          </p:txBody>
        </p:sp>
        <p:sp>
          <p:nvSpPr>
            <p:cNvPr id="437" name="Google Shape;437;p25"/>
            <p:cNvSpPr txBox="1"/>
            <p:nvPr/>
          </p:nvSpPr>
          <p:spPr>
            <a:xfrm>
              <a:off x="3552" y="2131"/>
              <a:ext cx="2016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{(f:3, c:3, a:3)}|m</a:t>
              </a:r>
              <a:endParaRPr/>
            </a:p>
          </p:txBody>
        </p:sp>
        <p:sp>
          <p:nvSpPr>
            <p:cNvPr id="438" name="Google Shape;438;p25"/>
            <p:cNvSpPr txBox="1"/>
            <p:nvPr/>
          </p:nvSpPr>
          <p:spPr>
            <a:xfrm>
              <a:off x="1008" y="2131"/>
              <a:ext cx="2544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{(fca:2), (fcab:1)}</a:t>
              </a:r>
              <a:endParaRPr/>
            </a:p>
          </p:txBody>
        </p:sp>
        <p:sp>
          <p:nvSpPr>
            <p:cNvPr id="439" name="Google Shape;439;p25"/>
            <p:cNvSpPr txBox="1"/>
            <p:nvPr/>
          </p:nvSpPr>
          <p:spPr>
            <a:xfrm>
              <a:off x="384" y="2131"/>
              <a:ext cx="624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endParaRPr/>
            </a:p>
          </p:txBody>
        </p:sp>
        <p:sp>
          <p:nvSpPr>
            <p:cNvPr id="440" name="Google Shape;440;p25"/>
            <p:cNvSpPr txBox="1"/>
            <p:nvPr/>
          </p:nvSpPr>
          <p:spPr>
            <a:xfrm>
              <a:off x="3552" y="1766"/>
              <a:ext cx="2016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{(c:3)}|p</a:t>
              </a:r>
              <a:endParaRPr/>
            </a:p>
          </p:txBody>
        </p:sp>
        <p:sp>
          <p:nvSpPr>
            <p:cNvPr id="441" name="Google Shape;441;p25"/>
            <p:cNvSpPr txBox="1"/>
            <p:nvPr/>
          </p:nvSpPr>
          <p:spPr>
            <a:xfrm>
              <a:off x="1008" y="1766"/>
              <a:ext cx="2544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{(fcam:2), (cb:1)}</a:t>
              </a:r>
              <a:endParaRPr/>
            </a:p>
          </p:txBody>
        </p:sp>
        <p:sp>
          <p:nvSpPr>
            <p:cNvPr id="442" name="Google Shape;442;p25"/>
            <p:cNvSpPr txBox="1"/>
            <p:nvPr/>
          </p:nvSpPr>
          <p:spPr>
            <a:xfrm>
              <a:off x="384" y="1766"/>
              <a:ext cx="624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endParaRPr/>
            </a:p>
          </p:txBody>
        </p:sp>
        <p:sp>
          <p:nvSpPr>
            <p:cNvPr id="443" name="Google Shape;443;p25"/>
            <p:cNvSpPr txBox="1"/>
            <p:nvPr/>
          </p:nvSpPr>
          <p:spPr>
            <a:xfrm>
              <a:off x="3552" y="1440"/>
              <a:ext cx="2016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Conditional FP-tree</a:t>
              </a:r>
              <a:endParaRPr/>
            </a:p>
          </p:txBody>
        </p:sp>
        <p:sp>
          <p:nvSpPr>
            <p:cNvPr id="444" name="Google Shape;444;p25"/>
            <p:cNvSpPr txBox="1"/>
            <p:nvPr/>
          </p:nvSpPr>
          <p:spPr>
            <a:xfrm>
              <a:off x="1008" y="1440"/>
              <a:ext cx="2544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Conditional pattern-base</a:t>
              </a:r>
              <a:endParaRPr/>
            </a:p>
          </p:txBody>
        </p:sp>
        <p:sp>
          <p:nvSpPr>
            <p:cNvPr id="445" name="Google Shape;445;p25"/>
            <p:cNvSpPr txBox="1"/>
            <p:nvPr/>
          </p:nvSpPr>
          <p:spPr>
            <a:xfrm>
              <a:off x="384" y="1440"/>
              <a:ext cx="624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Item</a:t>
              </a:r>
              <a:endParaRPr/>
            </a:p>
          </p:txBody>
        </p:sp>
        <p:cxnSp>
          <p:nvCxnSpPr>
            <p:cNvPr id="446" name="Google Shape;446;p25"/>
            <p:cNvCxnSpPr/>
            <p:nvPr/>
          </p:nvCxnSpPr>
          <p:spPr>
            <a:xfrm>
              <a:off x="384" y="1440"/>
              <a:ext cx="5184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47" name="Google Shape;447;p25"/>
            <p:cNvCxnSpPr/>
            <p:nvPr/>
          </p:nvCxnSpPr>
          <p:spPr>
            <a:xfrm>
              <a:off x="384" y="1766"/>
              <a:ext cx="518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48" name="Google Shape;448;p25"/>
            <p:cNvCxnSpPr/>
            <p:nvPr/>
          </p:nvCxnSpPr>
          <p:spPr>
            <a:xfrm>
              <a:off x="384" y="2131"/>
              <a:ext cx="518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49" name="Google Shape;449;p25"/>
            <p:cNvCxnSpPr/>
            <p:nvPr/>
          </p:nvCxnSpPr>
          <p:spPr>
            <a:xfrm>
              <a:off x="384" y="2497"/>
              <a:ext cx="518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0" name="Google Shape;450;p25"/>
            <p:cNvCxnSpPr/>
            <p:nvPr/>
          </p:nvCxnSpPr>
          <p:spPr>
            <a:xfrm>
              <a:off x="384" y="2863"/>
              <a:ext cx="518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1" name="Google Shape;451;p25"/>
            <p:cNvCxnSpPr/>
            <p:nvPr/>
          </p:nvCxnSpPr>
          <p:spPr>
            <a:xfrm>
              <a:off x="384" y="3229"/>
              <a:ext cx="518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2" name="Google Shape;452;p25"/>
            <p:cNvCxnSpPr/>
            <p:nvPr/>
          </p:nvCxnSpPr>
          <p:spPr>
            <a:xfrm>
              <a:off x="384" y="3594"/>
              <a:ext cx="518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3" name="Google Shape;453;p25"/>
            <p:cNvCxnSpPr/>
            <p:nvPr/>
          </p:nvCxnSpPr>
          <p:spPr>
            <a:xfrm>
              <a:off x="384" y="3960"/>
              <a:ext cx="5184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4" name="Google Shape;454;p25"/>
            <p:cNvCxnSpPr/>
            <p:nvPr/>
          </p:nvCxnSpPr>
          <p:spPr>
            <a:xfrm>
              <a:off x="384" y="1440"/>
              <a:ext cx="0" cy="252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5" name="Google Shape;455;p25"/>
            <p:cNvCxnSpPr/>
            <p:nvPr/>
          </p:nvCxnSpPr>
          <p:spPr>
            <a:xfrm>
              <a:off x="1008" y="1440"/>
              <a:ext cx="0" cy="252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6" name="Google Shape;456;p25"/>
            <p:cNvCxnSpPr/>
            <p:nvPr/>
          </p:nvCxnSpPr>
          <p:spPr>
            <a:xfrm>
              <a:off x="3552" y="1440"/>
              <a:ext cx="0" cy="252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7" name="Google Shape;457;p25"/>
            <p:cNvCxnSpPr/>
            <p:nvPr/>
          </p:nvCxnSpPr>
          <p:spPr>
            <a:xfrm>
              <a:off x="5568" y="1440"/>
              <a:ext cx="0" cy="252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6"/>
          <p:cNvSpPr txBox="1"/>
          <p:nvPr>
            <p:ph type="title"/>
          </p:nvPr>
        </p:nvSpPr>
        <p:spPr>
          <a:xfrm>
            <a:off x="1447800" y="304800"/>
            <a:ext cx="6705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3: Recursively mine the conditional FP-tree</a:t>
            </a:r>
            <a:endParaRPr/>
          </a:p>
        </p:txBody>
      </p:sp>
      <p:grpSp>
        <p:nvGrpSpPr>
          <p:cNvPr id="464" name="Google Shape;464;p26"/>
          <p:cNvGrpSpPr/>
          <p:nvPr/>
        </p:nvGrpSpPr>
        <p:grpSpPr>
          <a:xfrm>
            <a:off x="533400" y="2057400"/>
            <a:ext cx="2068512" cy="2317750"/>
            <a:chOff x="3312" y="2736"/>
            <a:chExt cx="1303" cy="1460"/>
          </a:xfrm>
        </p:grpSpPr>
        <p:grpSp>
          <p:nvGrpSpPr>
            <p:cNvPr id="465" name="Google Shape;465;p26"/>
            <p:cNvGrpSpPr/>
            <p:nvPr/>
          </p:nvGrpSpPr>
          <p:grpSpPr>
            <a:xfrm>
              <a:off x="3792" y="2736"/>
              <a:ext cx="329" cy="1297"/>
              <a:chOff x="2282" y="2456"/>
              <a:chExt cx="329" cy="1297"/>
            </a:xfrm>
          </p:grpSpPr>
          <p:sp>
            <p:nvSpPr>
              <p:cNvPr id="466" name="Google Shape;466;p26"/>
              <p:cNvSpPr txBox="1"/>
              <p:nvPr/>
            </p:nvSpPr>
            <p:spPr>
              <a:xfrm>
                <a:off x="2312" y="2456"/>
                <a:ext cx="270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{}</a:t>
                </a:r>
                <a:endParaRPr/>
              </a:p>
            </p:txBody>
          </p:sp>
          <p:sp>
            <p:nvSpPr>
              <p:cNvPr id="467" name="Google Shape;467;p26"/>
              <p:cNvSpPr txBox="1"/>
              <p:nvPr/>
            </p:nvSpPr>
            <p:spPr>
              <a:xfrm>
                <a:off x="2300" y="2840"/>
                <a:ext cx="293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Times New Roman"/>
                  <a:buNone/>
                </a:pPr>
                <a:r>
                  <a:rPr b="0" i="1" lang="en-US" sz="20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f:3</a:t>
                </a:r>
                <a:endParaRPr/>
              </a:p>
            </p:txBody>
          </p:sp>
          <p:sp>
            <p:nvSpPr>
              <p:cNvPr id="468" name="Google Shape;468;p26"/>
              <p:cNvSpPr txBox="1"/>
              <p:nvPr/>
            </p:nvSpPr>
            <p:spPr>
              <a:xfrm>
                <a:off x="2287" y="3167"/>
                <a:ext cx="320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Times New Roman"/>
                  <a:buNone/>
                </a:pPr>
                <a:r>
                  <a:rPr b="0" i="1" lang="en-US" sz="20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c:3</a:t>
                </a:r>
                <a:endParaRPr/>
              </a:p>
            </p:txBody>
          </p:sp>
          <p:sp>
            <p:nvSpPr>
              <p:cNvPr id="469" name="Google Shape;469;p26"/>
              <p:cNvSpPr txBox="1"/>
              <p:nvPr/>
            </p:nvSpPr>
            <p:spPr>
              <a:xfrm>
                <a:off x="2282" y="3503"/>
                <a:ext cx="32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Times New Roman"/>
                  <a:buNone/>
                </a:pPr>
                <a:r>
                  <a:rPr b="0" i="1" lang="en-US" sz="20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a:3</a:t>
                </a:r>
                <a:endParaRPr/>
              </a:p>
            </p:txBody>
          </p:sp>
          <p:cxnSp>
            <p:nvCxnSpPr>
              <p:cNvPr id="470" name="Google Shape;470;p26"/>
              <p:cNvCxnSpPr/>
              <p:nvPr/>
            </p:nvCxnSpPr>
            <p:spPr>
              <a:xfrm>
                <a:off x="2447" y="2706"/>
                <a:ext cx="0" cy="13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1" name="Google Shape;471;p26"/>
              <p:cNvCxnSpPr/>
              <p:nvPr/>
            </p:nvCxnSpPr>
            <p:spPr>
              <a:xfrm>
                <a:off x="2447" y="3090"/>
                <a:ext cx="0" cy="7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2" name="Google Shape;472;p26"/>
              <p:cNvCxnSpPr/>
              <p:nvPr/>
            </p:nvCxnSpPr>
            <p:spPr>
              <a:xfrm>
                <a:off x="2447" y="3417"/>
                <a:ext cx="0" cy="86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473" name="Google Shape;473;p26"/>
            <p:cNvSpPr txBox="1"/>
            <p:nvPr/>
          </p:nvSpPr>
          <p:spPr>
            <a:xfrm>
              <a:off x="3312" y="3984"/>
              <a:ext cx="1303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 New Roman"/>
                <a:buNone/>
              </a:pPr>
              <a:r>
                <a:rPr b="1" i="1" lang="en-US" sz="1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m-conditional </a:t>
              </a:r>
              <a:r>
                <a:rPr b="1" i="0" lang="en-US" sz="1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FP-tree</a:t>
              </a:r>
              <a:endParaRPr/>
            </a:p>
          </p:txBody>
        </p:sp>
      </p:grpSp>
      <p:sp>
        <p:nvSpPr>
          <p:cNvPr id="474" name="Google Shape;474;p26"/>
          <p:cNvSpPr txBox="1"/>
          <p:nvPr/>
        </p:nvSpPr>
        <p:spPr>
          <a:xfrm>
            <a:off x="3336925" y="2012950"/>
            <a:ext cx="36591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Cond. pattern base of “am”: (fc:3)</a:t>
            </a:r>
            <a:endParaRPr/>
          </a:p>
        </p:txBody>
      </p:sp>
      <p:grpSp>
        <p:nvGrpSpPr>
          <p:cNvPr id="475" name="Google Shape;475;p26"/>
          <p:cNvGrpSpPr/>
          <p:nvPr/>
        </p:nvGrpSpPr>
        <p:grpSpPr>
          <a:xfrm>
            <a:off x="6781800" y="1371600"/>
            <a:ext cx="2170112" cy="1860550"/>
            <a:chOff x="4393" y="1248"/>
            <a:chExt cx="1367" cy="1172"/>
          </a:xfrm>
        </p:grpSpPr>
        <p:sp>
          <p:nvSpPr>
            <p:cNvPr id="476" name="Google Shape;476;p26"/>
            <p:cNvSpPr txBox="1"/>
            <p:nvPr/>
          </p:nvSpPr>
          <p:spPr>
            <a:xfrm>
              <a:off x="4878" y="1248"/>
              <a:ext cx="27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{}</a:t>
              </a:r>
              <a:endParaRPr/>
            </a:p>
          </p:txBody>
        </p:sp>
        <p:sp>
          <p:nvSpPr>
            <p:cNvPr id="477" name="Google Shape;477;p26"/>
            <p:cNvSpPr txBox="1"/>
            <p:nvPr/>
          </p:nvSpPr>
          <p:spPr>
            <a:xfrm>
              <a:off x="4866" y="1632"/>
              <a:ext cx="293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f:3</a:t>
              </a:r>
              <a:endParaRPr/>
            </a:p>
          </p:txBody>
        </p:sp>
        <p:sp>
          <p:nvSpPr>
            <p:cNvPr id="478" name="Google Shape;478;p26"/>
            <p:cNvSpPr txBox="1"/>
            <p:nvPr/>
          </p:nvSpPr>
          <p:spPr>
            <a:xfrm>
              <a:off x="4853" y="1959"/>
              <a:ext cx="32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c:3</a:t>
              </a:r>
              <a:endParaRPr/>
            </a:p>
          </p:txBody>
        </p:sp>
        <p:cxnSp>
          <p:nvCxnSpPr>
            <p:cNvPr id="479" name="Google Shape;479;p26"/>
            <p:cNvCxnSpPr/>
            <p:nvPr/>
          </p:nvCxnSpPr>
          <p:spPr>
            <a:xfrm>
              <a:off x="5013" y="1498"/>
              <a:ext cx="0" cy="134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0" name="Google Shape;480;p26"/>
            <p:cNvCxnSpPr/>
            <p:nvPr/>
          </p:nvCxnSpPr>
          <p:spPr>
            <a:xfrm>
              <a:off x="5013" y="1882"/>
              <a:ext cx="0" cy="77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81" name="Google Shape;481;p26"/>
            <p:cNvSpPr txBox="1"/>
            <p:nvPr/>
          </p:nvSpPr>
          <p:spPr>
            <a:xfrm>
              <a:off x="4393" y="2208"/>
              <a:ext cx="1367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 New Roman"/>
                <a:buNone/>
              </a:pPr>
              <a:r>
                <a:rPr b="1" i="1" lang="en-US" sz="1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am-conditional </a:t>
              </a:r>
              <a:r>
                <a:rPr b="1" i="0" lang="en-US" sz="1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FP-tree</a:t>
              </a:r>
              <a:endParaRPr/>
            </a:p>
          </p:txBody>
        </p:sp>
      </p:grpSp>
      <p:sp>
        <p:nvSpPr>
          <p:cNvPr id="482" name="Google Shape;482;p26"/>
          <p:cNvSpPr txBox="1"/>
          <p:nvPr/>
        </p:nvSpPr>
        <p:spPr>
          <a:xfrm>
            <a:off x="3352800" y="3505200"/>
            <a:ext cx="35385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Cond. pattern base of “cm”: (f:3)</a:t>
            </a:r>
            <a:endParaRPr/>
          </a:p>
        </p:txBody>
      </p:sp>
      <p:sp>
        <p:nvSpPr>
          <p:cNvPr id="483" name="Google Shape;483;p26"/>
          <p:cNvSpPr txBox="1"/>
          <p:nvPr/>
        </p:nvSpPr>
        <p:spPr>
          <a:xfrm>
            <a:off x="7551737" y="3200400"/>
            <a:ext cx="4286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{}</a:t>
            </a:r>
            <a:endParaRPr/>
          </a:p>
        </p:txBody>
      </p:sp>
      <p:sp>
        <p:nvSpPr>
          <p:cNvPr id="484" name="Google Shape;484;p26"/>
          <p:cNvSpPr txBox="1"/>
          <p:nvPr/>
        </p:nvSpPr>
        <p:spPr>
          <a:xfrm>
            <a:off x="7532687" y="3810000"/>
            <a:ext cx="4651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f:3</a:t>
            </a:r>
            <a:endParaRPr/>
          </a:p>
        </p:txBody>
      </p:sp>
      <p:cxnSp>
        <p:nvCxnSpPr>
          <p:cNvPr id="485" name="Google Shape;485;p26"/>
          <p:cNvCxnSpPr/>
          <p:nvPr/>
        </p:nvCxnSpPr>
        <p:spPr>
          <a:xfrm>
            <a:off x="7766050" y="3597275"/>
            <a:ext cx="0" cy="2127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86" name="Google Shape;486;p26"/>
          <p:cNvSpPr txBox="1"/>
          <p:nvPr/>
        </p:nvSpPr>
        <p:spPr>
          <a:xfrm>
            <a:off x="6781800" y="4267200"/>
            <a:ext cx="21590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cm-conditional </a:t>
            </a: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FP-tree</a:t>
            </a:r>
            <a:endParaRPr/>
          </a:p>
        </p:txBody>
      </p:sp>
      <p:sp>
        <p:nvSpPr>
          <p:cNvPr id="487" name="Google Shape;487;p26"/>
          <p:cNvSpPr txBox="1"/>
          <p:nvPr/>
        </p:nvSpPr>
        <p:spPr>
          <a:xfrm>
            <a:off x="990600" y="5486400"/>
            <a:ext cx="36591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Cond. pattern base of “cam”: (f:3)</a:t>
            </a:r>
            <a:endParaRPr/>
          </a:p>
        </p:txBody>
      </p:sp>
      <p:sp>
        <p:nvSpPr>
          <p:cNvPr id="488" name="Google Shape;488;p26"/>
          <p:cNvSpPr txBox="1"/>
          <p:nvPr/>
        </p:nvSpPr>
        <p:spPr>
          <a:xfrm>
            <a:off x="5646737" y="4876800"/>
            <a:ext cx="4286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{}</a:t>
            </a:r>
            <a:endParaRPr/>
          </a:p>
        </p:txBody>
      </p:sp>
      <p:sp>
        <p:nvSpPr>
          <p:cNvPr id="489" name="Google Shape;489;p26"/>
          <p:cNvSpPr txBox="1"/>
          <p:nvPr/>
        </p:nvSpPr>
        <p:spPr>
          <a:xfrm>
            <a:off x="5627687" y="5486400"/>
            <a:ext cx="4651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f:3</a:t>
            </a:r>
            <a:endParaRPr/>
          </a:p>
        </p:txBody>
      </p:sp>
      <p:cxnSp>
        <p:nvCxnSpPr>
          <p:cNvPr id="490" name="Google Shape;490;p26"/>
          <p:cNvCxnSpPr/>
          <p:nvPr/>
        </p:nvCxnSpPr>
        <p:spPr>
          <a:xfrm>
            <a:off x="5861050" y="5273675"/>
            <a:ext cx="0" cy="2127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91" name="Google Shape;491;p26"/>
          <p:cNvSpPr txBox="1"/>
          <p:nvPr/>
        </p:nvSpPr>
        <p:spPr>
          <a:xfrm>
            <a:off x="4876800" y="5943600"/>
            <a:ext cx="22606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cam-conditional </a:t>
            </a: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FP-tree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7"/>
          <p:cNvSpPr txBox="1"/>
          <p:nvPr>
            <p:ph type="title"/>
          </p:nvPr>
        </p:nvSpPr>
        <p:spPr>
          <a:xfrm>
            <a:off x="1371600" y="457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FP-tree Path Generation</a:t>
            </a:r>
            <a:endParaRPr/>
          </a:p>
        </p:txBody>
      </p:sp>
      <p:sp>
        <p:nvSpPr>
          <p:cNvPr id="498" name="Google Shape;498;p27"/>
          <p:cNvSpPr txBox="1"/>
          <p:nvPr>
            <p:ph idx="1" type="body"/>
          </p:nvPr>
        </p:nvSpPr>
        <p:spPr>
          <a:xfrm>
            <a:off x="533400" y="1828800"/>
            <a:ext cx="8382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Suppose an FP-tree T has a single path P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complete set of frequent pattern of T can be generated by enumeration of all the combinations of the sub-paths of P</a:t>
            </a:r>
            <a:endParaRPr/>
          </a:p>
        </p:txBody>
      </p:sp>
      <p:sp>
        <p:nvSpPr>
          <p:cNvPr id="499" name="Google Shape;499;p27"/>
          <p:cNvSpPr txBox="1"/>
          <p:nvPr/>
        </p:nvSpPr>
        <p:spPr>
          <a:xfrm>
            <a:off x="3670300" y="3898900"/>
            <a:ext cx="4286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{}</a:t>
            </a:r>
            <a:endParaRPr/>
          </a:p>
        </p:txBody>
      </p:sp>
      <p:sp>
        <p:nvSpPr>
          <p:cNvPr id="500" name="Google Shape;500;p27"/>
          <p:cNvSpPr txBox="1"/>
          <p:nvPr/>
        </p:nvSpPr>
        <p:spPr>
          <a:xfrm>
            <a:off x="3651250" y="4508500"/>
            <a:ext cx="4651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f:3</a:t>
            </a:r>
            <a:endParaRPr/>
          </a:p>
        </p:txBody>
      </p:sp>
      <p:sp>
        <p:nvSpPr>
          <p:cNvPr id="501" name="Google Shape;501;p27"/>
          <p:cNvSpPr txBox="1"/>
          <p:nvPr/>
        </p:nvSpPr>
        <p:spPr>
          <a:xfrm>
            <a:off x="3630612" y="5027612"/>
            <a:ext cx="508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c:3</a:t>
            </a:r>
            <a:endParaRPr/>
          </a:p>
        </p:txBody>
      </p:sp>
      <p:sp>
        <p:nvSpPr>
          <p:cNvPr id="502" name="Google Shape;502;p27"/>
          <p:cNvSpPr txBox="1"/>
          <p:nvPr/>
        </p:nvSpPr>
        <p:spPr>
          <a:xfrm>
            <a:off x="3622675" y="5561012"/>
            <a:ext cx="5222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a:3</a:t>
            </a:r>
            <a:endParaRPr/>
          </a:p>
        </p:txBody>
      </p:sp>
      <p:cxnSp>
        <p:nvCxnSpPr>
          <p:cNvPr id="503" name="Google Shape;503;p27"/>
          <p:cNvCxnSpPr/>
          <p:nvPr/>
        </p:nvCxnSpPr>
        <p:spPr>
          <a:xfrm>
            <a:off x="3884612" y="4295775"/>
            <a:ext cx="0" cy="2127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4" name="Google Shape;504;p27"/>
          <p:cNvCxnSpPr/>
          <p:nvPr/>
        </p:nvCxnSpPr>
        <p:spPr>
          <a:xfrm>
            <a:off x="3884612" y="4905375"/>
            <a:ext cx="0" cy="1222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5" name="Google Shape;505;p27"/>
          <p:cNvCxnSpPr/>
          <p:nvPr/>
        </p:nvCxnSpPr>
        <p:spPr>
          <a:xfrm>
            <a:off x="3884612" y="5424487"/>
            <a:ext cx="0" cy="1365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06" name="Google Shape;506;p27"/>
          <p:cNvSpPr txBox="1"/>
          <p:nvPr/>
        </p:nvSpPr>
        <p:spPr>
          <a:xfrm>
            <a:off x="2755900" y="6261100"/>
            <a:ext cx="25288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m-conditional 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FP-tree</a:t>
            </a:r>
            <a:endParaRPr/>
          </a:p>
        </p:txBody>
      </p:sp>
      <p:sp>
        <p:nvSpPr>
          <p:cNvPr id="507" name="Google Shape;507;p27"/>
          <p:cNvSpPr txBox="1"/>
          <p:nvPr/>
        </p:nvSpPr>
        <p:spPr>
          <a:xfrm>
            <a:off x="5956300" y="4140200"/>
            <a:ext cx="2540000" cy="197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frequent patterns concerning</a:t>
            </a: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m, 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fm, cm, am, 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fcm, fam, cam, 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fcam</a:t>
            </a:r>
            <a:endParaRPr/>
          </a:p>
        </p:txBody>
      </p:sp>
      <p:sp>
        <p:nvSpPr>
          <p:cNvPr id="508" name="Google Shape;508;p27"/>
          <p:cNvSpPr txBox="1"/>
          <p:nvPr/>
        </p:nvSpPr>
        <p:spPr>
          <a:xfrm>
            <a:off x="4997450" y="4864100"/>
            <a:ext cx="496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🡲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8"/>
          <p:cNvSpPr txBox="1"/>
          <p:nvPr>
            <p:ph type="title"/>
          </p:nvPr>
        </p:nvSpPr>
        <p:spPr>
          <a:xfrm>
            <a:off x="1447800" y="3048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Principles of Frequent Pattern Growth</a:t>
            </a:r>
            <a:endParaRPr/>
          </a:p>
        </p:txBody>
      </p:sp>
      <p:sp>
        <p:nvSpPr>
          <p:cNvPr id="515" name="Google Shape;515;p28"/>
          <p:cNvSpPr txBox="1"/>
          <p:nvPr>
            <p:ph idx="1" type="body"/>
          </p:nvPr>
        </p:nvSpPr>
        <p:spPr>
          <a:xfrm>
            <a:off x="533400" y="1828800"/>
            <a:ext cx="8077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Pattern growth property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α be a frequent itemset in DB, B be α's conditional pattern base, and β be an itemset in B.  Then α ∪ β  is a frequent itemset in DB iff β is frequent in B.  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abcdef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” is a frequent pattern, if and only if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abcde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is a frequent pattern, and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” is frequent in the set of transactions containing “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abcde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”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"/>
          <p:cNvSpPr txBox="1"/>
          <p:nvPr>
            <p:ph type="title"/>
          </p:nvPr>
        </p:nvSpPr>
        <p:spPr>
          <a:xfrm>
            <a:off x="1371600" y="304800"/>
            <a:ext cx="746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Is </a:t>
            </a:r>
            <a:r>
              <a:rPr b="0" i="0" lang="en-US" sz="44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Frequent Pattern Growth</a:t>
            </a: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Fast?</a:t>
            </a:r>
            <a:endParaRPr/>
          </a:p>
        </p:txBody>
      </p:sp>
      <p:sp>
        <p:nvSpPr>
          <p:cNvPr id="522" name="Google Shape;522;p29"/>
          <p:cNvSpPr txBox="1"/>
          <p:nvPr>
            <p:ph idx="1" type="body"/>
          </p:nvPr>
        </p:nvSpPr>
        <p:spPr>
          <a:xfrm>
            <a:off x="762000" y="1905000"/>
            <a:ext cx="8077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performance study shows</a:t>
            </a:r>
            <a:endParaRPr/>
          </a:p>
          <a:p>
            <a:pPr indent="-285750" lvl="1" marL="742950" rtl="0" algn="l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FP-growth is an order of magnitude faster than Apriori, and is also faster than tree-projection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Reasoning</a:t>
            </a:r>
            <a:endParaRPr/>
          </a:p>
          <a:p>
            <a:pPr indent="-285750" lvl="1" marL="742950" rtl="0" algn="l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candidate generation, no candidate test</a:t>
            </a:r>
            <a:endParaRPr/>
          </a:p>
          <a:p>
            <a:pPr indent="-285750" lvl="1" marL="742950" rtl="0" algn="l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compact data structure</a:t>
            </a:r>
            <a:endParaRPr/>
          </a:p>
          <a:p>
            <a:pPr indent="-285750" lvl="1" marL="742950" rtl="0" algn="l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Eliminate repeated database scan</a:t>
            </a:r>
            <a:endParaRPr/>
          </a:p>
          <a:p>
            <a:pPr indent="-285750" lvl="1" marL="742950" rtl="0" algn="l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operation is counting and FP-tree building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1600200" y="533400"/>
            <a:ext cx="6248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Mining?</a:t>
            </a:r>
            <a:endParaRPr/>
          </a:p>
        </p:txBody>
      </p:sp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381000" y="1219200"/>
            <a:ext cx="8382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rule mining: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Finding </a:t>
            </a:r>
            <a:r>
              <a:rPr b="0" i="0" lang="en-US" sz="24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frequent patterns,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associations, correlations, or causal structures among </a:t>
            </a:r>
            <a:r>
              <a:rPr b="0" i="0" lang="en-US" sz="24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sets of items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objects in transaction databases, relational databases, and other information repositories.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Basket data analysis, cross-marketing, catalog design, loss-leader analysis, clustering, classification, etc.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Examples.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 form:  “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Body </a:t>
            </a:r>
            <a:r>
              <a:rPr b="0" i="0" lang="en-US" sz="2400" u="none">
                <a:solidFill>
                  <a:schemeClr val="accent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 Η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ead [support, confidence]”.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buys(x, “diapers”) </a:t>
            </a:r>
            <a:r>
              <a:rPr b="0" i="0" lang="en-US" sz="24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buys(x, “beers”) [0.5%, 60%]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major(x, “CS”) ^ takes(x, “DB”) </a:t>
            </a:r>
            <a:r>
              <a:rPr b="0" i="0" lang="en-US" sz="24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 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grade(x, “A”) [1%, 75%]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0"/>
          <p:cNvSpPr txBox="1"/>
          <p:nvPr>
            <p:ph type="title"/>
          </p:nvPr>
        </p:nvSpPr>
        <p:spPr>
          <a:xfrm>
            <a:off x="830262" y="677862"/>
            <a:ext cx="7612062" cy="976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FP-growth vs. Apriori: Scalability With the Support Threshold</a:t>
            </a:r>
            <a:endParaRPr/>
          </a:p>
        </p:txBody>
      </p:sp>
      <p:graphicFrame>
        <p:nvGraphicFramePr>
          <p:cNvPr id="529" name="Google Shape;529;p30"/>
          <p:cNvGraphicFramePr/>
          <p:nvPr/>
        </p:nvGraphicFramePr>
        <p:xfrm>
          <a:off x="914400" y="1981200"/>
          <a:ext cx="7620000" cy="4551362"/>
        </p:xfrm>
        <a:graphic>
          <a:graphicData uri="http://schemas.openxmlformats.org/presentationml/2006/ole">
            <mc:AlternateContent>
              <mc:Choice Requires="v">
                <p:oleObj r:id="rId4" imgH="4551362" imgW="7620000" progId="Excel.Chart.8" spid="_x0000_s1">
                  <p:embed/>
                </p:oleObj>
              </mc:Choice>
              <mc:Fallback>
                <p:oleObj r:id="rId5" imgH="4551362" imgW="7620000" progId="Excel.Chart.8">
                  <p:embed/>
                  <p:pic>
                    <p:nvPicPr>
                      <p:cNvPr id="529" name="Google Shape;529;p3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914400" y="1981200"/>
                        <a:ext cx="7620000" cy="455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0" name="Google Shape;530;p30"/>
          <p:cNvSpPr txBox="1"/>
          <p:nvPr/>
        </p:nvSpPr>
        <p:spPr>
          <a:xfrm>
            <a:off x="3810000" y="1981200"/>
            <a:ext cx="28924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set T25I20D10K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1"/>
          <p:cNvSpPr txBox="1"/>
          <p:nvPr>
            <p:ph type="title"/>
          </p:nvPr>
        </p:nvSpPr>
        <p:spPr>
          <a:xfrm>
            <a:off x="685800" y="609600"/>
            <a:ext cx="7772400" cy="935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FP-growth vs. Tree-Projection: Scalability with Support Threshold</a:t>
            </a:r>
            <a:endParaRPr/>
          </a:p>
        </p:txBody>
      </p:sp>
      <p:graphicFrame>
        <p:nvGraphicFramePr>
          <p:cNvPr id="537" name="Google Shape;537;p31"/>
          <p:cNvGraphicFramePr/>
          <p:nvPr/>
        </p:nvGraphicFramePr>
        <p:xfrm>
          <a:off x="381000" y="2133600"/>
          <a:ext cx="8382000" cy="4814887"/>
        </p:xfrm>
        <a:graphic>
          <a:graphicData uri="http://schemas.openxmlformats.org/presentationml/2006/ole">
            <mc:AlternateContent>
              <mc:Choice Requires="v">
                <p:oleObj r:id="rId4" imgH="4814887" imgW="8382000" progId="Excel.Chart.8" spid="_x0000_s1">
                  <p:embed/>
                </p:oleObj>
              </mc:Choice>
              <mc:Fallback>
                <p:oleObj r:id="rId5" imgH="4814887" imgW="8382000" progId="Excel.Chart.8">
                  <p:embed/>
                  <p:pic>
                    <p:nvPicPr>
                      <p:cNvPr id="537" name="Google Shape;537;p3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81000" y="2133600"/>
                        <a:ext cx="8382000" cy="481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" name="Google Shape;538;p31"/>
          <p:cNvSpPr txBox="1"/>
          <p:nvPr/>
        </p:nvSpPr>
        <p:spPr>
          <a:xfrm>
            <a:off x="2590800" y="1828800"/>
            <a:ext cx="3044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set T25I20D100K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"/>
          <p:cNvSpPr txBox="1"/>
          <p:nvPr>
            <p:ph type="title"/>
          </p:nvPr>
        </p:nvSpPr>
        <p:spPr>
          <a:xfrm>
            <a:off x="1447800" y="228600"/>
            <a:ext cx="6477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of Association Rules (Table Form )</a:t>
            </a:r>
            <a:endParaRPr/>
          </a:p>
        </p:txBody>
      </p:sp>
      <p:pic>
        <p:nvPicPr>
          <p:cNvPr descr="tblwith2" id="545" name="Google Shape;54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219200"/>
            <a:ext cx="8382000" cy="54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oc_bar" id="551" name="Google Shape;55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09600"/>
            <a:ext cx="8991600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3"/>
          <p:cNvSpPr txBox="1"/>
          <p:nvPr/>
        </p:nvSpPr>
        <p:spPr>
          <a:xfrm>
            <a:off x="152400" y="41275"/>
            <a:ext cx="8839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Visualization of Association Rule Using Plane Graph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oc_ball" id="558" name="Google Shape;55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09600"/>
            <a:ext cx="8991600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34"/>
          <p:cNvSpPr txBox="1"/>
          <p:nvPr/>
        </p:nvSpPr>
        <p:spPr>
          <a:xfrm>
            <a:off x="152400" y="41275"/>
            <a:ext cx="8610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Visualization of Association Rule Using Rule Graph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5"/>
          <p:cNvSpPr txBox="1"/>
          <p:nvPr>
            <p:ph type="title"/>
          </p:nvPr>
        </p:nvSpPr>
        <p:spPr>
          <a:xfrm>
            <a:off x="2971800" y="381000"/>
            <a:ext cx="396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Iceberg Queries</a:t>
            </a:r>
            <a:endParaRPr/>
          </a:p>
        </p:txBody>
      </p:sp>
      <p:sp>
        <p:nvSpPr>
          <p:cNvPr id="566" name="Google Shape;566;p35"/>
          <p:cNvSpPr txBox="1"/>
          <p:nvPr>
            <p:ph idx="1" type="body"/>
          </p:nvPr>
        </p:nvSpPr>
        <p:spPr>
          <a:xfrm>
            <a:off x="457200" y="1676400"/>
            <a:ext cx="8382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Icerberg query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Compute aggregates over one or a set of attributes only for those whose aggregate values is above certain threshold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098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1709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P.custID, P.itemID, 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(P.qty)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098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1709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purchase P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098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1709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by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P.custID, P.itemID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098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1709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having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(P.qty) &gt;= 10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iceberg queries efficiently </a:t>
            </a: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Apriori: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compute lower dimensions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compute higher dimensions only when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  <a:r>
              <a:rPr b="0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lower ones are above the threshold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6"/>
          <p:cNvSpPr txBox="1"/>
          <p:nvPr>
            <p:ph type="title"/>
          </p:nvPr>
        </p:nvSpPr>
        <p:spPr>
          <a:xfrm>
            <a:off x="1600200" y="304800"/>
            <a:ext cx="6781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/>
          </a:p>
        </p:txBody>
      </p:sp>
      <p:sp>
        <p:nvSpPr>
          <p:cNvPr id="573" name="Google Shape;573;p36"/>
          <p:cNvSpPr txBox="1"/>
          <p:nvPr>
            <p:ph idx="1" type="body"/>
          </p:nvPr>
        </p:nvSpPr>
        <p:spPr>
          <a:xfrm>
            <a:off x="838200" y="1371600"/>
            <a:ext cx="7924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rule mining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single-dimensional Boolean association rules from transactional databases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multilevel association rules from transactional databases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multidimensional association rules from transactional databases and data warehouse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association mining to correlation analysis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Constraint-based association mining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7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Multiple-Level Association Rules</a:t>
            </a:r>
            <a:endParaRPr/>
          </a:p>
        </p:txBody>
      </p:sp>
      <p:sp>
        <p:nvSpPr>
          <p:cNvPr id="580" name="Google Shape;580;p37"/>
          <p:cNvSpPr txBox="1"/>
          <p:nvPr>
            <p:ph idx="1" type="body"/>
          </p:nvPr>
        </p:nvSpPr>
        <p:spPr>
          <a:xfrm>
            <a:off x="228600" y="1295400"/>
            <a:ext cx="4648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Items often form hierarchies.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Items at the lower level are expected to have lower support.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Rules regarding itemsets at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appropriate levels could be quite useful.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Transaction database can be encoded based on dimensions and levels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can explore shared multi-level mining</a:t>
            </a:r>
            <a:endParaRPr/>
          </a:p>
        </p:txBody>
      </p:sp>
      <p:grpSp>
        <p:nvGrpSpPr>
          <p:cNvPr id="581" name="Google Shape;581;p37"/>
          <p:cNvGrpSpPr/>
          <p:nvPr/>
        </p:nvGrpSpPr>
        <p:grpSpPr>
          <a:xfrm>
            <a:off x="4822825" y="1295400"/>
            <a:ext cx="4321175" cy="3089275"/>
            <a:chOff x="2870" y="1046"/>
            <a:chExt cx="2868" cy="2170"/>
          </a:xfrm>
        </p:grpSpPr>
        <p:sp>
          <p:nvSpPr>
            <p:cNvPr id="582" name="Google Shape;582;p37"/>
            <p:cNvSpPr txBox="1"/>
            <p:nvPr/>
          </p:nvSpPr>
          <p:spPr>
            <a:xfrm>
              <a:off x="4079" y="1046"/>
              <a:ext cx="544" cy="32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Food</a:t>
              </a:r>
              <a:endParaRPr/>
            </a:p>
          </p:txBody>
        </p:sp>
        <p:sp>
          <p:nvSpPr>
            <p:cNvPr id="583" name="Google Shape;583;p37"/>
            <p:cNvSpPr txBox="1"/>
            <p:nvPr/>
          </p:nvSpPr>
          <p:spPr>
            <a:xfrm>
              <a:off x="4637" y="1594"/>
              <a:ext cx="577" cy="32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bread</a:t>
              </a:r>
              <a:endParaRPr/>
            </a:p>
          </p:txBody>
        </p:sp>
        <p:sp>
          <p:nvSpPr>
            <p:cNvPr id="584" name="Google Shape;584;p37"/>
            <p:cNvSpPr txBox="1"/>
            <p:nvPr/>
          </p:nvSpPr>
          <p:spPr>
            <a:xfrm>
              <a:off x="3488" y="1604"/>
              <a:ext cx="499" cy="32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milk</a:t>
              </a:r>
              <a:endParaRPr/>
            </a:p>
          </p:txBody>
        </p:sp>
        <p:sp>
          <p:nvSpPr>
            <p:cNvPr id="585" name="Google Shape;585;p37"/>
            <p:cNvSpPr txBox="1"/>
            <p:nvPr/>
          </p:nvSpPr>
          <p:spPr>
            <a:xfrm>
              <a:off x="2912" y="2112"/>
              <a:ext cx="522" cy="32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skim</a:t>
              </a:r>
              <a:endParaRPr/>
            </a:p>
          </p:txBody>
        </p:sp>
        <p:sp>
          <p:nvSpPr>
            <p:cNvPr id="586" name="Google Shape;586;p37"/>
            <p:cNvSpPr txBox="1"/>
            <p:nvPr/>
          </p:nvSpPr>
          <p:spPr>
            <a:xfrm>
              <a:off x="3993" y="2612"/>
              <a:ext cx="668" cy="32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Sunset</a:t>
              </a:r>
              <a:endParaRPr/>
            </a:p>
          </p:txBody>
        </p:sp>
        <p:sp>
          <p:nvSpPr>
            <p:cNvPr id="587" name="Google Shape;587;p37"/>
            <p:cNvSpPr txBox="1"/>
            <p:nvPr/>
          </p:nvSpPr>
          <p:spPr>
            <a:xfrm>
              <a:off x="3240" y="2612"/>
              <a:ext cx="634" cy="32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Fraser</a:t>
              </a:r>
              <a:endParaRPr/>
            </a:p>
          </p:txBody>
        </p:sp>
        <p:sp>
          <p:nvSpPr>
            <p:cNvPr id="588" name="Google Shape;588;p37"/>
            <p:cNvSpPr txBox="1"/>
            <p:nvPr/>
          </p:nvSpPr>
          <p:spPr>
            <a:xfrm>
              <a:off x="3815" y="2093"/>
              <a:ext cx="398" cy="32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2%</a:t>
              </a:r>
              <a:endParaRPr/>
            </a:p>
          </p:txBody>
        </p:sp>
        <p:cxnSp>
          <p:nvCxnSpPr>
            <p:cNvPr id="589" name="Google Shape;589;p37"/>
            <p:cNvCxnSpPr/>
            <p:nvPr/>
          </p:nvCxnSpPr>
          <p:spPr>
            <a:xfrm flipH="1">
              <a:off x="3840" y="1344"/>
              <a:ext cx="307" cy="28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0" name="Google Shape;590;p37"/>
            <p:cNvCxnSpPr/>
            <p:nvPr/>
          </p:nvCxnSpPr>
          <p:spPr>
            <a:xfrm>
              <a:off x="4512" y="1363"/>
              <a:ext cx="355" cy="25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1" name="Google Shape;591;p37"/>
            <p:cNvCxnSpPr/>
            <p:nvPr/>
          </p:nvCxnSpPr>
          <p:spPr>
            <a:xfrm flipH="1">
              <a:off x="3350" y="1920"/>
              <a:ext cx="221" cy="22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2" name="Google Shape;592;p37"/>
            <p:cNvCxnSpPr/>
            <p:nvPr/>
          </p:nvCxnSpPr>
          <p:spPr>
            <a:xfrm>
              <a:off x="3907" y="1930"/>
              <a:ext cx="269" cy="19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3" name="Google Shape;593;p37"/>
            <p:cNvCxnSpPr/>
            <p:nvPr/>
          </p:nvCxnSpPr>
          <p:spPr>
            <a:xfrm flipH="1">
              <a:off x="3629" y="2400"/>
              <a:ext cx="153" cy="22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4" name="Google Shape;594;p37"/>
            <p:cNvCxnSpPr/>
            <p:nvPr/>
          </p:nvCxnSpPr>
          <p:spPr>
            <a:xfrm>
              <a:off x="4157" y="2409"/>
              <a:ext cx="211" cy="24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5" name="Google Shape;595;p37"/>
            <p:cNvCxnSpPr/>
            <p:nvPr/>
          </p:nvCxnSpPr>
          <p:spPr>
            <a:xfrm flipH="1">
              <a:off x="4685" y="1910"/>
              <a:ext cx="163" cy="19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96" name="Google Shape;596;p37"/>
            <p:cNvSpPr txBox="1"/>
            <p:nvPr/>
          </p:nvSpPr>
          <p:spPr>
            <a:xfrm>
              <a:off x="5161" y="2093"/>
              <a:ext cx="577" cy="32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white</a:t>
              </a:r>
              <a:endParaRPr/>
            </a:p>
          </p:txBody>
        </p:sp>
        <p:sp>
          <p:nvSpPr>
            <p:cNvPr id="597" name="Google Shape;597;p37"/>
            <p:cNvSpPr txBox="1"/>
            <p:nvPr/>
          </p:nvSpPr>
          <p:spPr>
            <a:xfrm>
              <a:off x="4460" y="2102"/>
              <a:ext cx="611" cy="32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wheat</a:t>
              </a:r>
              <a:endParaRPr/>
            </a:p>
          </p:txBody>
        </p:sp>
        <p:cxnSp>
          <p:nvCxnSpPr>
            <p:cNvPr id="598" name="Google Shape;598;p37"/>
            <p:cNvCxnSpPr/>
            <p:nvPr/>
          </p:nvCxnSpPr>
          <p:spPr>
            <a:xfrm>
              <a:off x="5126" y="1920"/>
              <a:ext cx="211" cy="18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9" name="Google Shape;599;p37"/>
            <p:cNvCxnSpPr/>
            <p:nvPr/>
          </p:nvCxnSpPr>
          <p:spPr>
            <a:xfrm flipH="1">
              <a:off x="2870" y="2428"/>
              <a:ext cx="212" cy="27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0" name="Google Shape;600;p37"/>
            <p:cNvCxnSpPr/>
            <p:nvPr/>
          </p:nvCxnSpPr>
          <p:spPr>
            <a:xfrm flipH="1">
              <a:off x="3274" y="2918"/>
              <a:ext cx="163" cy="29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1" name="Google Shape;601;p37"/>
            <p:cNvCxnSpPr/>
            <p:nvPr/>
          </p:nvCxnSpPr>
          <p:spPr>
            <a:xfrm>
              <a:off x="3686" y="2947"/>
              <a:ext cx="144" cy="24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2" name="Google Shape;602;p37"/>
            <p:cNvCxnSpPr/>
            <p:nvPr/>
          </p:nvCxnSpPr>
          <p:spPr>
            <a:xfrm flipH="1">
              <a:off x="4023" y="2918"/>
              <a:ext cx="125" cy="26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3" name="Google Shape;603;p37"/>
            <p:cNvCxnSpPr/>
            <p:nvPr/>
          </p:nvCxnSpPr>
          <p:spPr>
            <a:xfrm>
              <a:off x="4445" y="2928"/>
              <a:ext cx="125" cy="20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4" name="Google Shape;604;p37"/>
            <p:cNvCxnSpPr/>
            <p:nvPr/>
          </p:nvCxnSpPr>
          <p:spPr>
            <a:xfrm flipH="1">
              <a:off x="4589" y="2410"/>
              <a:ext cx="57" cy="10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5" name="Google Shape;605;p37"/>
            <p:cNvCxnSpPr/>
            <p:nvPr/>
          </p:nvCxnSpPr>
          <p:spPr>
            <a:xfrm>
              <a:off x="4877" y="2410"/>
              <a:ext cx="57" cy="13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6" name="Google Shape;606;p37"/>
            <p:cNvCxnSpPr/>
            <p:nvPr/>
          </p:nvCxnSpPr>
          <p:spPr>
            <a:xfrm flipH="1">
              <a:off x="5222" y="2410"/>
              <a:ext cx="116" cy="11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7" name="Google Shape;607;p37"/>
            <p:cNvCxnSpPr/>
            <p:nvPr/>
          </p:nvCxnSpPr>
          <p:spPr>
            <a:xfrm>
              <a:off x="5482" y="2390"/>
              <a:ext cx="134" cy="16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aphicFrame>
        <p:nvGraphicFramePr>
          <p:cNvPr id="608" name="Google Shape;608;p37"/>
          <p:cNvGraphicFramePr/>
          <p:nvPr/>
        </p:nvGraphicFramePr>
        <p:xfrm>
          <a:off x="4648200" y="4403725"/>
          <a:ext cx="4495800" cy="2454275"/>
        </p:xfrm>
        <a:graphic>
          <a:graphicData uri="http://schemas.openxmlformats.org/presentationml/2006/ole">
            <mc:AlternateContent>
              <mc:Choice Requires="v">
                <p:oleObj r:id="rId4" imgH="2454275" imgW="4495800" progId="Word.Document.8" spid="_x0000_s1">
                  <p:embed/>
                </p:oleObj>
              </mc:Choice>
              <mc:Fallback>
                <p:oleObj r:id="rId5" imgH="2454275" imgW="4495800" progId="Word.Document.8">
                  <p:embed/>
                  <p:pic>
                    <p:nvPicPr>
                      <p:cNvPr id="608" name="Google Shape;608;p3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648200" y="4403725"/>
                        <a:ext cx="4495800" cy="245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8"/>
          <p:cNvSpPr txBox="1"/>
          <p:nvPr>
            <p:ph type="title"/>
          </p:nvPr>
        </p:nvSpPr>
        <p:spPr>
          <a:xfrm>
            <a:off x="685800" y="441325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Multi-Level Associations</a:t>
            </a:r>
            <a:endParaRPr/>
          </a:p>
        </p:txBody>
      </p:sp>
      <p:sp>
        <p:nvSpPr>
          <p:cNvPr id="615" name="Google Shape;615;p38"/>
          <p:cNvSpPr txBox="1"/>
          <p:nvPr>
            <p:ph idx="1" type="body"/>
          </p:nvPr>
        </p:nvSpPr>
        <p:spPr>
          <a:xfrm>
            <a:off x="762000" y="1676400"/>
            <a:ext cx="7924800" cy="474186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top_down, progressive deepening approach: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find high-level strong rules: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milk </a:t>
            </a:r>
            <a:r>
              <a:rPr b="0" i="1" lang="en-US" sz="24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bread  [20%, 60%].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Then find their lower-level “weaker” rules: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2% milk </a:t>
            </a:r>
            <a:r>
              <a:rPr b="0" i="1" lang="en-US" sz="24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wheat bread [6%, 50%].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Variations at mining multiple-level association rules.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Level-crossed association rules: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2%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milk </a:t>
            </a:r>
            <a:r>
              <a:rPr b="0" i="1" lang="en-US" sz="2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Wonder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wheat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bread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rules with multiple, alternative hierarchies: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2%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milk </a:t>
            </a:r>
            <a:r>
              <a:rPr b="0" i="1" lang="en-US" sz="2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Wonder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bread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9"/>
          <p:cNvSpPr txBox="1"/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Multi-level Association: </a:t>
            </a:r>
            <a:r>
              <a:rPr b="0" i="0" lang="en-US" sz="36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Uniform Support vs. Reduced Support</a:t>
            </a:r>
            <a:endParaRPr/>
          </a:p>
        </p:txBody>
      </p:sp>
      <p:sp>
        <p:nvSpPr>
          <p:cNvPr id="622" name="Google Shape;622;p39"/>
          <p:cNvSpPr txBox="1"/>
          <p:nvPr>
            <p:ph idx="1" type="body"/>
          </p:nvPr>
        </p:nvSpPr>
        <p:spPr>
          <a:xfrm>
            <a:off x="381000" y="1828800"/>
            <a:ext cx="8534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Uniform Support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the same minimum support for all levels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Char char="–"/>
            </a:pPr>
            <a:r>
              <a:rPr b="1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One minimum support threshold.   No need to examine itemsets containing any item whose ancestors do not have minimum support.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Lower level items do not occur as frequently. If support threshold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 high ⇒ miss low level associations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 low ⇒ generate too many high level associations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Reduced Support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reduced minimum support at lower levels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4 search strategies: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Level-by-level independent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Level-cross filtering by k-itemset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Level-cross filtering by single item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Controlled level-cross filtering by single item (level passage threshold)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457200" y="457200"/>
            <a:ext cx="8326437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Rules: Basic Concepts</a:t>
            </a:r>
            <a:endParaRPr/>
          </a:p>
        </p:txBody>
      </p:sp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381000" y="1371600"/>
            <a:ext cx="8534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Given: (1) database of transactions, (2) each transaction is a </a:t>
            </a: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items (</a:t>
            </a:r>
            <a:r>
              <a:rPr b="0" i="0" lang="en-US" sz="28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purchased by a customer in a visit)</a:t>
            </a:r>
            <a:endParaRPr>
              <a:solidFill>
                <a:srgbClr val="FF33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Find: </a:t>
            </a:r>
            <a:r>
              <a:rPr b="0" i="0" lang="en-US" sz="2800" u="sng">
                <a:solidFill>
                  <a:srgbClr val="F83F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rules that correlate the presence of one set of items with that of another set of items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E.g., </a:t>
            </a:r>
            <a:r>
              <a:rPr b="0" i="1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98% of people who purchase tires and auto accessories also get automotive services done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1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⇒   Maintenance Agreement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(What the store should do to boost Maintenance Agreement sales)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1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 Electronics  ⇒ *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(What other products should the store stocks up?)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Attached mailing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direct marketing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Detecting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“ping-pong”ing of patients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faulty “collisions”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0"/>
          <p:cNvSpPr txBox="1"/>
          <p:nvPr>
            <p:ph type="title"/>
          </p:nvPr>
        </p:nvSpPr>
        <p:spPr>
          <a:xfrm>
            <a:off x="7620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Uniform Support</a:t>
            </a:r>
            <a:endParaRPr/>
          </a:p>
        </p:txBody>
      </p:sp>
      <p:sp>
        <p:nvSpPr>
          <p:cNvPr id="629" name="Google Shape;629;p40"/>
          <p:cNvSpPr txBox="1"/>
          <p:nvPr/>
        </p:nvSpPr>
        <p:spPr>
          <a:xfrm>
            <a:off x="381000" y="1600200"/>
            <a:ext cx="8382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Multi-level mining with uniform support</a:t>
            </a:r>
            <a:endParaRPr/>
          </a:p>
        </p:txBody>
      </p:sp>
      <p:sp>
        <p:nvSpPr>
          <p:cNvPr id="630" name="Google Shape;630;p40"/>
          <p:cNvSpPr txBox="1"/>
          <p:nvPr/>
        </p:nvSpPr>
        <p:spPr>
          <a:xfrm>
            <a:off x="4724400" y="2514600"/>
            <a:ext cx="2438400" cy="1014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Milk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[support = 10%]</a:t>
            </a:r>
            <a:endParaRPr/>
          </a:p>
        </p:txBody>
      </p:sp>
      <p:sp>
        <p:nvSpPr>
          <p:cNvPr id="631" name="Google Shape;631;p40"/>
          <p:cNvSpPr txBox="1"/>
          <p:nvPr/>
        </p:nvSpPr>
        <p:spPr>
          <a:xfrm>
            <a:off x="3276600" y="4419600"/>
            <a:ext cx="2286000" cy="1014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2% Milk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[support = 6%]</a:t>
            </a:r>
            <a:endParaRPr/>
          </a:p>
        </p:txBody>
      </p:sp>
      <p:sp>
        <p:nvSpPr>
          <p:cNvPr id="632" name="Google Shape;632;p40"/>
          <p:cNvSpPr txBox="1"/>
          <p:nvPr/>
        </p:nvSpPr>
        <p:spPr>
          <a:xfrm>
            <a:off x="6400800" y="4419600"/>
            <a:ext cx="2286000" cy="1014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Skim Milk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[support = 4%]</a:t>
            </a:r>
            <a:endParaRPr/>
          </a:p>
        </p:txBody>
      </p:sp>
      <p:cxnSp>
        <p:nvCxnSpPr>
          <p:cNvPr id="633" name="Google Shape;633;p40"/>
          <p:cNvCxnSpPr/>
          <p:nvPr/>
        </p:nvCxnSpPr>
        <p:spPr>
          <a:xfrm flipH="1">
            <a:off x="4343400" y="3581400"/>
            <a:ext cx="1219200" cy="838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34" name="Google Shape;634;p40"/>
          <p:cNvCxnSpPr/>
          <p:nvPr/>
        </p:nvCxnSpPr>
        <p:spPr>
          <a:xfrm>
            <a:off x="6400800" y="3505200"/>
            <a:ext cx="1295400" cy="914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635" name="Google Shape;635;p40"/>
          <p:cNvSpPr txBox="1"/>
          <p:nvPr/>
        </p:nvSpPr>
        <p:spPr>
          <a:xfrm>
            <a:off x="381000" y="2514600"/>
            <a:ext cx="2085975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min_sup = 5%</a:t>
            </a:r>
            <a:endParaRPr/>
          </a:p>
        </p:txBody>
      </p:sp>
      <p:sp>
        <p:nvSpPr>
          <p:cNvPr id="636" name="Google Shape;636;p40"/>
          <p:cNvSpPr txBox="1"/>
          <p:nvPr/>
        </p:nvSpPr>
        <p:spPr>
          <a:xfrm>
            <a:off x="381000" y="4495800"/>
            <a:ext cx="2085975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 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min_sup = 5%</a:t>
            </a:r>
            <a:endParaRPr/>
          </a:p>
        </p:txBody>
      </p:sp>
      <p:sp>
        <p:nvSpPr>
          <p:cNvPr id="637" name="Google Shape;637;p40"/>
          <p:cNvSpPr txBox="1"/>
          <p:nvPr/>
        </p:nvSpPr>
        <p:spPr>
          <a:xfrm>
            <a:off x="7696200" y="6019800"/>
            <a:ext cx="8096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imes New Roman"/>
              <a:buNone/>
            </a:pP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1"/>
          <p:cNvSpPr txBox="1"/>
          <p:nvPr>
            <p:ph type="title"/>
          </p:nvPr>
        </p:nvSpPr>
        <p:spPr>
          <a:xfrm>
            <a:off x="7620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Reduced Support</a:t>
            </a:r>
            <a:endParaRPr/>
          </a:p>
        </p:txBody>
      </p:sp>
      <p:sp>
        <p:nvSpPr>
          <p:cNvPr id="644" name="Google Shape;644;p41"/>
          <p:cNvSpPr txBox="1"/>
          <p:nvPr/>
        </p:nvSpPr>
        <p:spPr>
          <a:xfrm>
            <a:off x="381000" y="1600200"/>
            <a:ext cx="8382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Multi-level mining with reduced support</a:t>
            </a:r>
            <a:endParaRPr/>
          </a:p>
        </p:txBody>
      </p:sp>
      <p:sp>
        <p:nvSpPr>
          <p:cNvPr id="645" name="Google Shape;645;p41"/>
          <p:cNvSpPr txBox="1"/>
          <p:nvPr/>
        </p:nvSpPr>
        <p:spPr>
          <a:xfrm>
            <a:off x="3276600" y="4419600"/>
            <a:ext cx="2286000" cy="1014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2% Milk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[support = 6%]</a:t>
            </a:r>
            <a:endParaRPr/>
          </a:p>
        </p:txBody>
      </p:sp>
      <p:sp>
        <p:nvSpPr>
          <p:cNvPr id="646" name="Google Shape;646;p41"/>
          <p:cNvSpPr txBox="1"/>
          <p:nvPr/>
        </p:nvSpPr>
        <p:spPr>
          <a:xfrm>
            <a:off x="6400800" y="4419600"/>
            <a:ext cx="2286000" cy="1014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Skim Milk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[support = 4%]</a:t>
            </a:r>
            <a:endParaRPr/>
          </a:p>
        </p:txBody>
      </p:sp>
      <p:cxnSp>
        <p:nvCxnSpPr>
          <p:cNvPr id="647" name="Google Shape;647;p41"/>
          <p:cNvCxnSpPr/>
          <p:nvPr/>
        </p:nvCxnSpPr>
        <p:spPr>
          <a:xfrm flipH="1">
            <a:off x="4343400" y="3581400"/>
            <a:ext cx="1219200" cy="838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48" name="Google Shape;648;p41"/>
          <p:cNvCxnSpPr/>
          <p:nvPr/>
        </p:nvCxnSpPr>
        <p:spPr>
          <a:xfrm>
            <a:off x="6400800" y="3505200"/>
            <a:ext cx="1295400" cy="914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649" name="Google Shape;649;p41"/>
          <p:cNvSpPr txBox="1"/>
          <p:nvPr/>
        </p:nvSpPr>
        <p:spPr>
          <a:xfrm>
            <a:off x="381000" y="2514600"/>
            <a:ext cx="2085975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min_sup = 5%</a:t>
            </a:r>
            <a:endParaRPr/>
          </a:p>
        </p:txBody>
      </p:sp>
      <p:sp>
        <p:nvSpPr>
          <p:cNvPr id="650" name="Google Shape;650;p41"/>
          <p:cNvSpPr txBox="1"/>
          <p:nvPr/>
        </p:nvSpPr>
        <p:spPr>
          <a:xfrm>
            <a:off x="381000" y="4495800"/>
            <a:ext cx="2085975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 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min_sup = 3%</a:t>
            </a:r>
            <a:endParaRPr/>
          </a:p>
        </p:txBody>
      </p:sp>
      <p:sp>
        <p:nvSpPr>
          <p:cNvPr id="651" name="Google Shape;651;p41"/>
          <p:cNvSpPr txBox="1"/>
          <p:nvPr/>
        </p:nvSpPr>
        <p:spPr>
          <a:xfrm>
            <a:off x="7696200" y="6019800"/>
            <a:ext cx="8096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imes New Roman"/>
              <a:buNone/>
            </a:pP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Back</a:t>
            </a:r>
            <a:endParaRPr/>
          </a:p>
        </p:txBody>
      </p:sp>
      <p:sp>
        <p:nvSpPr>
          <p:cNvPr id="652" name="Google Shape;652;p41"/>
          <p:cNvSpPr txBox="1"/>
          <p:nvPr/>
        </p:nvSpPr>
        <p:spPr>
          <a:xfrm>
            <a:off x="4724400" y="2514600"/>
            <a:ext cx="2438400" cy="1014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Milk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[support = 10%]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2"/>
          <p:cNvSpPr txBox="1"/>
          <p:nvPr>
            <p:ph type="title"/>
          </p:nvPr>
        </p:nvSpPr>
        <p:spPr>
          <a:xfrm>
            <a:off x="1295400" y="381000"/>
            <a:ext cx="7239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Multi-level Association: </a:t>
            </a:r>
            <a:r>
              <a:rPr b="0" i="0" lang="en-US" sz="36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Redundancy Filtering</a:t>
            </a:r>
            <a:endParaRPr/>
          </a:p>
        </p:txBody>
      </p:sp>
      <p:sp>
        <p:nvSpPr>
          <p:cNvPr id="659" name="Google Shape;659;p42"/>
          <p:cNvSpPr txBox="1"/>
          <p:nvPr>
            <p:ph idx="1" type="body"/>
          </p:nvPr>
        </p:nvSpPr>
        <p:spPr>
          <a:xfrm>
            <a:off x="457200" y="1905000"/>
            <a:ext cx="8382000" cy="435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rules may be </a:t>
            </a: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redundant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due to “ancestor” relationships between items.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milk ⇒ wheat bread    </a:t>
            </a:r>
            <a:r>
              <a:rPr b="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[support = 8%, confidence = 70%]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2% milk ⇒ wheat bread </a:t>
            </a:r>
            <a:r>
              <a:rPr b="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[support = 2%, confidence = 72%]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say the first rule is an ancestor of the second rule.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rule is redundant if its support is close to the “expected” value, based on the rule’s ancestor.</a:t>
            </a:r>
            <a:endParaRPr/>
          </a:p>
        </p:txBody>
      </p:sp>
      <p:sp>
        <p:nvSpPr>
          <p:cNvPr id="660" name="Google Shape;660;p42"/>
          <p:cNvSpPr txBox="1"/>
          <p:nvPr/>
        </p:nvSpPr>
        <p:spPr>
          <a:xfrm>
            <a:off x="381000" y="54102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3"/>
          <p:cNvSpPr txBox="1"/>
          <p:nvPr>
            <p:ph type="title"/>
          </p:nvPr>
        </p:nvSpPr>
        <p:spPr>
          <a:xfrm>
            <a:off x="609600" y="3810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Multi-Level Mining: Progressive Deepening</a:t>
            </a:r>
            <a:endParaRPr/>
          </a:p>
        </p:txBody>
      </p:sp>
      <p:sp>
        <p:nvSpPr>
          <p:cNvPr id="667" name="Google Shape;667;p43"/>
          <p:cNvSpPr txBox="1"/>
          <p:nvPr>
            <p:ph idx="1" type="body"/>
          </p:nvPr>
        </p:nvSpPr>
        <p:spPr>
          <a:xfrm>
            <a:off x="685800" y="1676400"/>
            <a:ext cx="8001000" cy="474186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top-down, progressive deepening approach: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mine high-level frequent items: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milk (15%), bread (10%)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Then mine their lower-level “weaker” frequent itemsets: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2% milk (5%), wheat bread (4%)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min_support threshold across multi-levels lead to different algorithms: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adopting the same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min_support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across multi-levels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toss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 any of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’s ancestors is infrequent.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adopting reduced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min_support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lower levels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examine only those descendents whose ancestor’s support is frequent/non-negligible.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4"/>
          <p:cNvSpPr txBox="1"/>
          <p:nvPr>
            <p:ph type="title"/>
          </p:nvPr>
        </p:nvSpPr>
        <p:spPr>
          <a:xfrm>
            <a:off x="1524000" y="381000"/>
            <a:ext cx="6858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Progressive Refinement of Data Mining Quality</a:t>
            </a:r>
            <a:endParaRPr/>
          </a:p>
        </p:txBody>
      </p:sp>
      <p:sp>
        <p:nvSpPr>
          <p:cNvPr id="674" name="Google Shape;674;p44"/>
          <p:cNvSpPr txBox="1"/>
          <p:nvPr>
            <p:ph idx="1" type="body"/>
          </p:nvPr>
        </p:nvSpPr>
        <p:spPr>
          <a:xfrm>
            <a:off x="457200" y="1600200"/>
            <a:ext cx="84582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progressive refinement?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operator can be expensive or cheap, fine or rough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Trade speed with quality: step-by-step refinement.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Superset coverage property: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Preserve all the positive answers—allow a positive false test but not a false negative test.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Two- or multi-step mining: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apply rough/cheap operator (superset coverage)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apply expensive algorithm on a substantially reduced candidate set (Koperski &amp; Han, </a:t>
            </a:r>
            <a:r>
              <a:rPr b="0" i="0" lang="en-US" sz="2400" u="none">
                <a:solidFill>
                  <a:srgbClr val="1709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SSD’95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5"/>
          <p:cNvSpPr txBox="1"/>
          <p:nvPr>
            <p:ph type="title"/>
          </p:nvPr>
        </p:nvSpPr>
        <p:spPr>
          <a:xfrm>
            <a:off x="457200" y="304800"/>
            <a:ext cx="8153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Progressive Refinement Mining of Spatial Association Rules</a:t>
            </a:r>
            <a:endParaRPr/>
          </a:p>
        </p:txBody>
      </p:sp>
      <p:sp>
        <p:nvSpPr>
          <p:cNvPr id="681" name="Google Shape;681;p45"/>
          <p:cNvSpPr txBox="1"/>
          <p:nvPr>
            <p:ph idx="1" type="body"/>
          </p:nvPr>
        </p:nvSpPr>
        <p:spPr>
          <a:xfrm>
            <a:off x="609600" y="1447800"/>
            <a:ext cx="83058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Hierarchy of spatial relationship: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“g_close_to”: near_by, touch, intersect, contain, etc.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search for rough relationship and then refine it.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Two-step mining of spatial association: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1: rough spatial computation (as a filter)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Using MBR or R-tree for rough estimation.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Step2: Detailed spatial algorithm (as refinement)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Apply only to those objects which have passed the rough spatial association test (no less than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min_support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cxnSp>
        <p:nvCxnSpPr>
          <p:cNvPr id="682" name="Google Shape;682;p45"/>
          <p:cNvCxnSpPr/>
          <p:nvPr/>
        </p:nvCxnSpPr>
        <p:spPr>
          <a:xfrm flipH="1" rot="10800000">
            <a:off x="1143000" y="6019800"/>
            <a:ext cx="12954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3" name="Google Shape;683;p45"/>
          <p:cNvCxnSpPr/>
          <p:nvPr/>
        </p:nvCxnSpPr>
        <p:spPr>
          <a:xfrm>
            <a:off x="2514600" y="6019800"/>
            <a:ext cx="76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4" name="Google Shape;684;p45"/>
          <p:cNvCxnSpPr/>
          <p:nvPr/>
        </p:nvCxnSpPr>
        <p:spPr>
          <a:xfrm flipH="1" rot="10800000">
            <a:off x="3276600" y="5638800"/>
            <a:ext cx="68580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5" name="Google Shape;685;p45"/>
          <p:cNvCxnSpPr/>
          <p:nvPr/>
        </p:nvCxnSpPr>
        <p:spPr>
          <a:xfrm>
            <a:off x="3962400" y="5638800"/>
            <a:ext cx="914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6" name="Google Shape;686;p45"/>
          <p:cNvCxnSpPr/>
          <p:nvPr/>
        </p:nvCxnSpPr>
        <p:spPr>
          <a:xfrm>
            <a:off x="4953000" y="5638800"/>
            <a:ext cx="762000" cy="3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7" name="Google Shape;687;p45"/>
          <p:cNvCxnSpPr/>
          <p:nvPr/>
        </p:nvCxnSpPr>
        <p:spPr>
          <a:xfrm>
            <a:off x="5867400" y="6019800"/>
            <a:ext cx="1219200" cy="22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8" name="Google Shape;688;p45"/>
          <p:cNvCxnSpPr/>
          <p:nvPr/>
        </p:nvCxnSpPr>
        <p:spPr>
          <a:xfrm>
            <a:off x="7086600" y="6248400"/>
            <a:ext cx="144780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9" name="Google Shape;689;p45"/>
          <p:cNvCxnSpPr/>
          <p:nvPr/>
        </p:nvCxnSpPr>
        <p:spPr>
          <a:xfrm flipH="1">
            <a:off x="4572000" y="5638800"/>
            <a:ext cx="381000" cy="76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90" name="Google Shape;690;p45"/>
          <p:cNvCxnSpPr/>
          <p:nvPr/>
        </p:nvCxnSpPr>
        <p:spPr>
          <a:xfrm flipH="1">
            <a:off x="3581400" y="6400800"/>
            <a:ext cx="990600" cy="15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91" name="Google Shape;691;p45"/>
          <p:cNvCxnSpPr/>
          <p:nvPr/>
        </p:nvCxnSpPr>
        <p:spPr>
          <a:xfrm flipH="1">
            <a:off x="4572000" y="6019800"/>
            <a:ext cx="121920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92" name="Google Shape;692;p45"/>
          <p:cNvCxnSpPr/>
          <p:nvPr/>
        </p:nvCxnSpPr>
        <p:spPr>
          <a:xfrm flipH="1" rot="10800000">
            <a:off x="5791200" y="5638800"/>
            <a:ext cx="228600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93" name="Google Shape;693;p45"/>
          <p:cNvCxnSpPr/>
          <p:nvPr/>
        </p:nvCxnSpPr>
        <p:spPr>
          <a:xfrm>
            <a:off x="1676400" y="5486400"/>
            <a:ext cx="838200" cy="53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94" name="Google Shape;694;p45"/>
          <p:cNvCxnSpPr/>
          <p:nvPr/>
        </p:nvCxnSpPr>
        <p:spPr>
          <a:xfrm>
            <a:off x="2514600" y="6019800"/>
            <a:ext cx="1066800" cy="53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95" name="Google Shape;695;p45"/>
          <p:cNvCxnSpPr/>
          <p:nvPr/>
        </p:nvCxnSpPr>
        <p:spPr>
          <a:xfrm>
            <a:off x="4572000" y="6400800"/>
            <a:ext cx="228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96" name="Google Shape;696;p45"/>
          <p:cNvSpPr txBox="1"/>
          <p:nvPr/>
        </p:nvSpPr>
        <p:spPr>
          <a:xfrm>
            <a:off x="5715000" y="5562600"/>
            <a:ext cx="228600" cy="304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7" name="Google Shape;697;p45"/>
          <p:cNvSpPr/>
          <p:nvPr/>
        </p:nvSpPr>
        <p:spPr>
          <a:xfrm>
            <a:off x="2057400" y="5867400"/>
            <a:ext cx="152400" cy="152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8" name="Google Shape;698;p45"/>
          <p:cNvSpPr txBox="1"/>
          <p:nvPr/>
        </p:nvSpPr>
        <p:spPr>
          <a:xfrm>
            <a:off x="4267200" y="5943600"/>
            <a:ext cx="228600" cy="304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9" name="Google Shape;699;p45"/>
          <p:cNvSpPr txBox="1"/>
          <p:nvPr/>
        </p:nvSpPr>
        <p:spPr>
          <a:xfrm>
            <a:off x="2286000" y="6172200"/>
            <a:ext cx="228600" cy="304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0" name="Google Shape;700;p45"/>
          <p:cNvSpPr txBox="1"/>
          <p:nvPr/>
        </p:nvSpPr>
        <p:spPr>
          <a:xfrm>
            <a:off x="3124200" y="5486400"/>
            <a:ext cx="228600" cy="304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1" name="Google Shape;701;p45"/>
          <p:cNvSpPr txBox="1"/>
          <p:nvPr/>
        </p:nvSpPr>
        <p:spPr>
          <a:xfrm>
            <a:off x="5638800" y="6172200"/>
            <a:ext cx="228600" cy="304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2" name="Google Shape;702;p45"/>
          <p:cNvSpPr/>
          <p:nvPr/>
        </p:nvSpPr>
        <p:spPr>
          <a:xfrm>
            <a:off x="4572000" y="5715000"/>
            <a:ext cx="152400" cy="152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3" name="Google Shape;703;p45"/>
          <p:cNvSpPr/>
          <p:nvPr/>
        </p:nvSpPr>
        <p:spPr>
          <a:xfrm>
            <a:off x="5029200" y="5486400"/>
            <a:ext cx="152400" cy="152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4" name="Google Shape;704;p45"/>
          <p:cNvSpPr/>
          <p:nvPr/>
        </p:nvSpPr>
        <p:spPr>
          <a:xfrm>
            <a:off x="6019800" y="5562600"/>
            <a:ext cx="152400" cy="152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5" name="Google Shape;705;p45"/>
          <p:cNvSpPr/>
          <p:nvPr/>
        </p:nvSpPr>
        <p:spPr>
          <a:xfrm>
            <a:off x="2590800" y="6400800"/>
            <a:ext cx="152400" cy="152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6" name="Google Shape;706;p45"/>
          <p:cNvSpPr/>
          <p:nvPr/>
        </p:nvSpPr>
        <p:spPr>
          <a:xfrm>
            <a:off x="3429000" y="5562600"/>
            <a:ext cx="152400" cy="152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7" name="Google Shape;707;p45"/>
          <p:cNvSpPr/>
          <p:nvPr/>
        </p:nvSpPr>
        <p:spPr>
          <a:xfrm>
            <a:off x="7620000" y="5486400"/>
            <a:ext cx="152400" cy="152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8" name="Google Shape;708;p45"/>
          <p:cNvSpPr/>
          <p:nvPr/>
        </p:nvSpPr>
        <p:spPr>
          <a:xfrm>
            <a:off x="5410200" y="6172200"/>
            <a:ext cx="152400" cy="152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9" name="Google Shape;709;p45"/>
          <p:cNvSpPr/>
          <p:nvPr/>
        </p:nvSpPr>
        <p:spPr>
          <a:xfrm>
            <a:off x="7848600" y="6248400"/>
            <a:ext cx="152400" cy="152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0" name="Google Shape;710;p45"/>
          <p:cNvSpPr/>
          <p:nvPr/>
        </p:nvSpPr>
        <p:spPr>
          <a:xfrm>
            <a:off x="5943600" y="6172200"/>
            <a:ext cx="152400" cy="152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1" name="Google Shape;711;p45"/>
          <p:cNvSpPr txBox="1"/>
          <p:nvPr/>
        </p:nvSpPr>
        <p:spPr>
          <a:xfrm>
            <a:off x="5410200" y="6172200"/>
            <a:ext cx="152400" cy="1524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2" name="Google Shape;712;p45"/>
          <p:cNvSpPr txBox="1"/>
          <p:nvPr/>
        </p:nvSpPr>
        <p:spPr>
          <a:xfrm>
            <a:off x="3962400" y="5943600"/>
            <a:ext cx="609600" cy="3810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3" name="Google Shape;713;p45"/>
          <p:cNvSpPr txBox="1"/>
          <p:nvPr/>
        </p:nvSpPr>
        <p:spPr>
          <a:xfrm>
            <a:off x="2209800" y="6096000"/>
            <a:ext cx="304800" cy="3810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4" name="Google Shape;714;p45"/>
          <p:cNvSpPr txBox="1"/>
          <p:nvPr/>
        </p:nvSpPr>
        <p:spPr>
          <a:xfrm>
            <a:off x="3048000" y="5486400"/>
            <a:ext cx="381000" cy="3048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5" name="Google Shape;715;p45"/>
          <p:cNvSpPr txBox="1"/>
          <p:nvPr/>
        </p:nvSpPr>
        <p:spPr>
          <a:xfrm>
            <a:off x="5486400" y="5791200"/>
            <a:ext cx="609600" cy="3810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6" name="Google Shape;716;p45"/>
          <p:cNvSpPr txBox="1"/>
          <p:nvPr/>
        </p:nvSpPr>
        <p:spPr>
          <a:xfrm>
            <a:off x="4572000" y="5486400"/>
            <a:ext cx="609600" cy="3810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7" name="Google Shape;717;p45"/>
          <p:cNvSpPr txBox="1"/>
          <p:nvPr/>
        </p:nvSpPr>
        <p:spPr>
          <a:xfrm>
            <a:off x="2133600" y="5867400"/>
            <a:ext cx="609600" cy="3810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8" name="Google Shape;718;p45"/>
          <p:cNvSpPr txBox="1"/>
          <p:nvPr/>
        </p:nvSpPr>
        <p:spPr>
          <a:xfrm>
            <a:off x="1981200" y="5867400"/>
            <a:ext cx="304800" cy="2286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9" name="Google Shape;719;p45"/>
          <p:cNvSpPr txBox="1"/>
          <p:nvPr/>
        </p:nvSpPr>
        <p:spPr>
          <a:xfrm>
            <a:off x="5029200" y="5486400"/>
            <a:ext cx="228600" cy="1524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0" name="Google Shape;720;p45"/>
          <p:cNvSpPr txBox="1"/>
          <p:nvPr/>
        </p:nvSpPr>
        <p:spPr>
          <a:xfrm>
            <a:off x="4267200" y="6172200"/>
            <a:ext cx="609600" cy="3810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1" name="Google Shape;721;p45"/>
          <p:cNvSpPr txBox="1"/>
          <p:nvPr/>
        </p:nvSpPr>
        <p:spPr>
          <a:xfrm>
            <a:off x="7848600" y="6172200"/>
            <a:ext cx="228600" cy="2286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2" name="Google Shape;722;p45"/>
          <p:cNvSpPr txBox="1"/>
          <p:nvPr/>
        </p:nvSpPr>
        <p:spPr>
          <a:xfrm>
            <a:off x="7620000" y="5486400"/>
            <a:ext cx="228600" cy="1524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3" name="Google Shape;723;p45"/>
          <p:cNvSpPr txBox="1"/>
          <p:nvPr/>
        </p:nvSpPr>
        <p:spPr>
          <a:xfrm flipH="1">
            <a:off x="3505200" y="5562600"/>
            <a:ext cx="76200" cy="762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4" name="Google Shape;724;p45"/>
          <p:cNvSpPr txBox="1"/>
          <p:nvPr/>
        </p:nvSpPr>
        <p:spPr>
          <a:xfrm>
            <a:off x="2514600" y="6400800"/>
            <a:ext cx="152400" cy="1524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5" name="Google Shape;725;p45"/>
          <p:cNvSpPr txBox="1"/>
          <p:nvPr/>
        </p:nvSpPr>
        <p:spPr>
          <a:xfrm>
            <a:off x="2057400" y="5867400"/>
            <a:ext cx="152400" cy="1524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6" name="Google Shape;726;p45"/>
          <p:cNvSpPr txBox="1"/>
          <p:nvPr/>
        </p:nvSpPr>
        <p:spPr>
          <a:xfrm>
            <a:off x="3352800" y="5486400"/>
            <a:ext cx="228600" cy="2286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7" name="Google Shape;727;p45"/>
          <p:cNvSpPr txBox="1"/>
          <p:nvPr/>
        </p:nvSpPr>
        <p:spPr>
          <a:xfrm>
            <a:off x="4495800" y="5638800"/>
            <a:ext cx="228600" cy="2286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8" name="Google Shape;728;p45"/>
          <p:cNvSpPr txBox="1"/>
          <p:nvPr/>
        </p:nvSpPr>
        <p:spPr>
          <a:xfrm>
            <a:off x="5562600" y="6096000"/>
            <a:ext cx="381000" cy="4572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9" name="Google Shape;729;p45"/>
          <p:cNvSpPr txBox="1"/>
          <p:nvPr/>
        </p:nvSpPr>
        <p:spPr>
          <a:xfrm>
            <a:off x="5638800" y="5486400"/>
            <a:ext cx="381000" cy="3810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0" name="Google Shape;730;p45"/>
          <p:cNvSpPr txBox="1"/>
          <p:nvPr/>
        </p:nvSpPr>
        <p:spPr>
          <a:xfrm>
            <a:off x="5943600" y="5486400"/>
            <a:ext cx="228600" cy="30480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6"/>
          <p:cNvSpPr txBox="1"/>
          <p:nvPr>
            <p:ph type="title"/>
          </p:nvPr>
        </p:nvSpPr>
        <p:spPr>
          <a:xfrm>
            <a:off x="1600200" y="304800"/>
            <a:ext cx="6781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/>
          </a:p>
        </p:txBody>
      </p:sp>
      <p:sp>
        <p:nvSpPr>
          <p:cNvPr id="737" name="Google Shape;737;p46"/>
          <p:cNvSpPr txBox="1"/>
          <p:nvPr>
            <p:ph idx="1" type="body"/>
          </p:nvPr>
        </p:nvSpPr>
        <p:spPr>
          <a:xfrm>
            <a:off x="685800" y="1295400"/>
            <a:ext cx="7924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rule mining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single-dimensional Boolean association rules from transactional databases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multilevel association rules from transactional databases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multidimensional association rules from transactional databases and data warehouse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association mining to correlation analysis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Constraint-based association mining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7"/>
          <p:cNvSpPr txBox="1"/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Multi-Dimensional Association: Concepts</a:t>
            </a:r>
            <a:endParaRPr/>
          </a:p>
        </p:txBody>
      </p:sp>
      <p:sp>
        <p:nvSpPr>
          <p:cNvPr id="744" name="Google Shape;744;p47"/>
          <p:cNvSpPr txBox="1"/>
          <p:nvPr>
            <p:ph idx="1" type="body"/>
          </p:nvPr>
        </p:nvSpPr>
        <p:spPr>
          <a:xfrm>
            <a:off x="304800" y="1600200"/>
            <a:ext cx="8686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Single-dimensional rules: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buys(X, “milk”)  ⇒   buys(X, “bread”)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Multi-dimensional rules:  2 dimensions or predicates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Inter-dimension association rules (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repeated predicates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age(X,”19-25”)  ∧ occupation(X,“student”) ⇒   buys(X,“coke”)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hybrid-dimension association rules (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repeated predicates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age(X,”19-25”) ∧  buys(X, “popcorn”) ⇒ buys(X, “coke”)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Categorical Attributes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finite number of possible values, no ordering among values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Quantitative Attributes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numeric, implicit ordering among values</a:t>
            </a:r>
            <a:endParaRPr/>
          </a:p>
        </p:txBody>
      </p:sp>
      <p:sp>
        <p:nvSpPr>
          <p:cNvPr id="745" name="Google Shape;745;p47"/>
          <p:cNvSpPr txBox="1"/>
          <p:nvPr/>
        </p:nvSpPr>
        <p:spPr>
          <a:xfrm>
            <a:off x="381000" y="3886200"/>
            <a:ext cx="83820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8"/>
          <p:cNvSpPr txBox="1"/>
          <p:nvPr>
            <p:ph type="title"/>
          </p:nvPr>
        </p:nvSpPr>
        <p:spPr>
          <a:xfrm>
            <a:off x="1524000" y="228600"/>
            <a:ext cx="5943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Techniques for Mining MD Associations</a:t>
            </a:r>
            <a:endParaRPr/>
          </a:p>
        </p:txBody>
      </p:sp>
      <p:sp>
        <p:nvSpPr>
          <p:cNvPr id="752" name="Google Shape;752;p48"/>
          <p:cNvSpPr txBox="1"/>
          <p:nvPr>
            <p:ph idx="1" type="body"/>
          </p:nvPr>
        </p:nvSpPr>
        <p:spPr>
          <a:xfrm>
            <a:off x="609600" y="1676400"/>
            <a:ext cx="8077200" cy="4424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 for frequent 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-predicate set: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r>
              <a:rPr b="0" i="0" lang="en-US" sz="24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occupation, buys}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3-predicate set.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Techniques can be categorized by how </a:t>
            </a: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treated: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Using static discretization of quantitative attributes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Quantitative attributes are statically discretized by using predefined concept hierarchies.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Quantitative association rules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Quantitative attributes are dynamically discretized into “bins”based on the distribution of the data.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Distance-based association rules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a dynamic discretization process that considers the distance between data points.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49"/>
          <p:cNvSpPr txBox="1"/>
          <p:nvPr>
            <p:ph type="title"/>
          </p:nvPr>
        </p:nvSpPr>
        <p:spPr>
          <a:xfrm>
            <a:off x="1427162" y="381000"/>
            <a:ext cx="687863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Static Discretization of Quantitative Attributes</a:t>
            </a:r>
            <a:endParaRPr/>
          </a:p>
        </p:txBody>
      </p:sp>
      <p:sp>
        <p:nvSpPr>
          <p:cNvPr id="759" name="Google Shape;759;p49"/>
          <p:cNvSpPr txBox="1"/>
          <p:nvPr/>
        </p:nvSpPr>
        <p:spPr>
          <a:xfrm>
            <a:off x="304800" y="1524000"/>
            <a:ext cx="8458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Discretized prior to mining using concept hierarchy.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Numeric values are replaced by ranges.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relational database, finding all frequent k-predicate sets will require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+1 table scans.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cube is well suited for mining.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cells of an n-dimensional </a:t>
            </a:r>
            <a:endParaRPr/>
          </a:p>
          <a:p>
            <a:pPr indent="-285750" lvl="1" marL="7429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cuboid correspond to the </a:t>
            </a:r>
            <a:endParaRPr/>
          </a:p>
          <a:p>
            <a:pPr indent="-285750" lvl="1" marL="7429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predicate sets.</a:t>
            </a:r>
            <a:endParaRPr b="0" i="0" sz="18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from data cubes</a:t>
            </a:r>
            <a:b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much faster.</a:t>
            </a:r>
            <a:endParaRPr/>
          </a:p>
        </p:txBody>
      </p:sp>
      <p:grpSp>
        <p:nvGrpSpPr>
          <p:cNvPr id="760" name="Google Shape;760;p49"/>
          <p:cNvGrpSpPr/>
          <p:nvPr/>
        </p:nvGrpSpPr>
        <p:grpSpPr>
          <a:xfrm>
            <a:off x="4610100" y="3429000"/>
            <a:ext cx="4229100" cy="3094037"/>
            <a:chOff x="2904" y="2160"/>
            <a:chExt cx="2664" cy="1949"/>
          </a:xfrm>
        </p:grpSpPr>
        <p:cxnSp>
          <p:nvCxnSpPr>
            <p:cNvPr id="761" name="Google Shape;761;p49"/>
            <p:cNvCxnSpPr/>
            <p:nvPr/>
          </p:nvCxnSpPr>
          <p:spPr>
            <a:xfrm flipH="1" rot="10800000">
              <a:off x="4356" y="3408"/>
              <a:ext cx="672" cy="480"/>
            </a:xfrm>
            <a:prstGeom prst="straightConnector1">
              <a:avLst/>
            </a:prstGeom>
            <a:noFill/>
            <a:ln cap="flat" cmpd="sng" w="12700">
              <a:solidFill>
                <a:srgbClr val="008484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62" name="Google Shape;762;p49"/>
            <p:cNvCxnSpPr/>
            <p:nvPr/>
          </p:nvCxnSpPr>
          <p:spPr>
            <a:xfrm rot="10800000">
              <a:off x="4376" y="3384"/>
              <a:ext cx="1" cy="528"/>
            </a:xfrm>
            <a:prstGeom prst="straightConnector1">
              <a:avLst/>
            </a:prstGeom>
            <a:noFill/>
            <a:ln cap="flat" cmpd="sng" w="12700">
              <a:solidFill>
                <a:srgbClr val="008484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63" name="Google Shape;763;p49"/>
            <p:cNvSpPr/>
            <p:nvPr/>
          </p:nvSpPr>
          <p:spPr>
            <a:xfrm>
              <a:off x="3712" y="3432"/>
              <a:ext cx="664" cy="480"/>
            </a:xfrm>
            <a:custGeom>
              <a:rect b="b" l="l" r="r" t="t"/>
              <a:pathLst>
                <a:path extrusionOk="0" h="480" w="664">
                  <a:moveTo>
                    <a:pt x="664" y="48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rgbClr val="00848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4" name="Google Shape;764;p49"/>
            <p:cNvSpPr txBox="1"/>
            <p:nvPr/>
          </p:nvSpPr>
          <p:spPr>
            <a:xfrm>
              <a:off x="4032" y="2688"/>
              <a:ext cx="576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484"/>
                </a:buClr>
                <a:buSzPts val="1800"/>
                <a:buFont typeface="Times New Roman"/>
                <a:buNone/>
              </a:pPr>
              <a:r>
                <a:rPr b="0" i="0" lang="en-US" sz="1800" u="none">
                  <a:solidFill>
                    <a:srgbClr val="00848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(income)</a:t>
              </a:r>
              <a:endParaRPr/>
            </a:p>
          </p:txBody>
        </p:sp>
        <p:cxnSp>
          <p:nvCxnSpPr>
            <p:cNvPr id="765" name="Google Shape;765;p49"/>
            <p:cNvCxnSpPr/>
            <p:nvPr/>
          </p:nvCxnSpPr>
          <p:spPr>
            <a:xfrm>
              <a:off x="3704" y="2808"/>
              <a:ext cx="1" cy="624"/>
            </a:xfrm>
            <a:prstGeom prst="straightConnector1">
              <a:avLst/>
            </a:prstGeom>
            <a:noFill/>
            <a:ln cap="flat" cmpd="sng" w="12700">
              <a:solidFill>
                <a:srgbClr val="008484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66" name="Google Shape;766;p49"/>
            <p:cNvCxnSpPr/>
            <p:nvPr/>
          </p:nvCxnSpPr>
          <p:spPr>
            <a:xfrm>
              <a:off x="3704" y="2808"/>
              <a:ext cx="672" cy="576"/>
            </a:xfrm>
            <a:prstGeom prst="straightConnector1">
              <a:avLst/>
            </a:prstGeom>
            <a:noFill/>
            <a:ln cap="flat" cmpd="sng" w="12700">
              <a:solidFill>
                <a:srgbClr val="008484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67" name="Google Shape;767;p49"/>
            <p:cNvCxnSpPr/>
            <p:nvPr/>
          </p:nvCxnSpPr>
          <p:spPr>
            <a:xfrm>
              <a:off x="5048" y="2856"/>
              <a:ext cx="1" cy="576"/>
            </a:xfrm>
            <a:prstGeom prst="straightConnector1">
              <a:avLst/>
            </a:prstGeom>
            <a:noFill/>
            <a:ln cap="flat" cmpd="sng" w="12700">
              <a:solidFill>
                <a:srgbClr val="008484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68" name="Google Shape;768;p49"/>
            <p:cNvCxnSpPr/>
            <p:nvPr/>
          </p:nvCxnSpPr>
          <p:spPr>
            <a:xfrm>
              <a:off x="4376" y="2808"/>
              <a:ext cx="672" cy="624"/>
            </a:xfrm>
            <a:prstGeom prst="straightConnector1">
              <a:avLst/>
            </a:prstGeom>
            <a:noFill/>
            <a:ln cap="flat" cmpd="sng" w="12700">
              <a:solidFill>
                <a:srgbClr val="008484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69" name="Google Shape;769;p49"/>
            <p:cNvCxnSpPr/>
            <p:nvPr/>
          </p:nvCxnSpPr>
          <p:spPr>
            <a:xfrm rot="10800000">
              <a:off x="4424" y="2376"/>
              <a:ext cx="624" cy="480"/>
            </a:xfrm>
            <a:prstGeom prst="straightConnector1">
              <a:avLst/>
            </a:prstGeom>
            <a:noFill/>
            <a:ln cap="flat" cmpd="sng" w="12700">
              <a:solidFill>
                <a:srgbClr val="008484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70" name="Google Shape;770;p49"/>
            <p:cNvCxnSpPr/>
            <p:nvPr/>
          </p:nvCxnSpPr>
          <p:spPr>
            <a:xfrm flipH="1" rot="10800000">
              <a:off x="3704" y="2376"/>
              <a:ext cx="720" cy="432"/>
            </a:xfrm>
            <a:prstGeom prst="straightConnector1">
              <a:avLst/>
            </a:prstGeom>
            <a:noFill/>
            <a:ln cap="flat" cmpd="sng" w="12700">
              <a:solidFill>
                <a:srgbClr val="008484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71" name="Google Shape;771;p49"/>
            <p:cNvCxnSpPr/>
            <p:nvPr/>
          </p:nvCxnSpPr>
          <p:spPr>
            <a:xfrm flipH="1">
              <a:off x="4376" y="2376"/>
              <a:ext cx="48" cy="432"/>
            </a:xfrm>
            <a:prstGeom prst="straightConnector1">
              <a:avLst/>
            </a:prstGeom>
            <a:noFill/>
            <a:ln cap="flat" cmpd="sng" w="12700">
              <a:solidFill>
                <a:srgbClr val="008484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72" name="Google Shape;772;p49"/>
            <p:cNvSpPr txBox="1"/>
            <p:nvPr/>
          </p:nvSpPr>
          <p:spPr>
            <a:xfrm>
              <a:off x="3370" y="2688"/>
              <a:ext cx="296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484"/>
                </a:buClr>
                <a:buSzPts val="1800"/>
                <a:buFont typeface="Times New Roman"/>
                <a:buNone/>
              </a:pPr>
              <a:r>
                <a:rPr b="0" i="0" lang="en-US" sz="1800" u="none">
                  <a:solidFill>
                    <a:srgbClr val="00848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(age)</a:t>
              </a:r>
              <a:endParaRPr/>
            </a:p>
          </p:txBody>
        </p:sp>
        <p:sp>
          <p:nvSpPr>
            <p:cNvPr id="773" name="Google Shape;773;p49"/>
            <p:cNvSpPr txBox="1"/>
            <p:nvPr/>
          </p:nvSpPr>
          <p:spPr>
            <a:xfrm>
              <a:off x="4328" y="2160"/>
              <a:ext cx="2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484"/>
                </a:buClr>
                <a:buSzPts val="1800"/>
                <a:buFont typeface="Times New Roman"/>
                <a:buNone/>
              </a:pPr>
              <a:r>
                <a:rPr b="0" i="0" lang="en-US" sz="1800" u="none">
                  <a:solidFill>
                    <a:srgbClr val="00848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()</a:t>
              </a:r>
              <a:endParaRPr/>
            </a:p>
          </p:txBody>
        </p:sp>
        <p:cxnSp>
          <p:nvCxnSpPr>
            <p:cNvPr id="774" name="Google Shape;774;p49"/>
            <p:cNvCxnSpPr/>
            <p:nvPr/>
          </p:nvCxnSpPr>
          <p:spPr>
            <a:xfrm flipH="1" rot="10800000">
              <a:off x="3704" y="2808"/>
              <a:ext cx="672" cy="624"/>
            </a:xfrm>
            <a:prstGeom prst="straightConnector1">
              <a:avLst/>
            </a:prstGeom>
            <a:noFill/>
            <a:ln cap="flat" cmpd="sng" w="12700">
              <a:solidFill>
                <a:srgbClr val="008484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75" name="Google Shape;775;p49"/>
            <p:cNvCxnSpPr/>
            <p:nvPr/>
          </p:nvCxnSpPr>
          <p:spPr>
            <a:xfrm flipH="1" rot="10800000">
              <a:off x="4376" y="2856"/>
              <a:ext cx="672" cy="528"/>
            </a:xfrm>
            <a:prstGeom prst="straightConnector1">
              <a:avLst/>
            </a:prstGeom>
            <a:noFill/>
            <a:ln cap="flat" cmpd="sng" w="12700">
              <a:solidFill>
                <a:srgbClr val="008484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76" name="Google Shape;776;p49"/>
            <p:cNvSpPr txBox="1"/>
            <p:nvPr/>
          </p:nvSpPr>
          <p:spPr>
            <a:xfrm>
              <a:off x="5008" y="2688"/>
              <a:ext cx="368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484"/>
                </a:buClr>
                <a:buSzPts val="1800"/>
                <a:buFont typeface="Times New Roman"/>
                <a:buNone/>
              </a:pPr>
              <a:r>
                <a:rPr b="0" i="0" lang="en-US" sz="1800" u="none">
                  <a:solidFill>
                    <a:srgbClr val="00848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(buys)</a:t>
              </a:r>
              <a:endParaRPr/>
            </a:p>
          </p:txBody>
        </p:sp>
        <p:sp>
          <p:nvSpPr>
            <p:cNvPr id="777" name="Google Shape;777;p49"/>
            <p:cNvSpPr txBox="1"/>
            <p:nvPr/>
          </p:nvSpPr>
          <p:spPr>
            <a:xfrm>
              <a:off x="2904" y="3360"/>
              <a:ext cx="792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484"/>
                </a:buClr>
                <a:buSzPts val="1800"/>
                <a:buFont typeface="Times New Roman"/>
                <a:buNone/>
              </a:pPr>
              <a:r>
                <a:rPr b="0" i="0" lang="en-US" sz="1800" u="none">
                  <a:solidFill>
                    <a:srgbClr val="00848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(age, income)</a:t>
              </a:r>
              <a:endParaRPr/>
            </a:p>
          </p:txBody>
        </p:sp>
        <p:sp>
          <p:nvSpPr>
            <p:cNvPr id="778" name="Google Shape;778;p49"/>
            <p:cNvSpPr txBox="1"/>
            <p:nvPr/>
          </p:nvSpPr>
          <p:spPr>
            <a:xfrm>
              <a:off x="4060" y="3360"/>
              <a:ext cx="60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484"/>
                </a:buClr>
                <a:buSzPts val="1800"/>
                <a:buFont typeface="Times New Roman"/>
                <a:buNone/>
              </a:pPr>
              <a:r>
                <a:rPr b="0" i="0" lang="en-US" sz="1800" u="none">
                  <a:solidFill>
                    <a:srgbClr val="00848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(age,buys)</a:t>
              </a:r>
              <a:endParaRPr/>
            </a:p>
          </p:txBody>
        </p:sp>
        <p:sp>
          <p:nvSpPr>
            <p:cNvPr id="779" name="Google Shape;779;p49"/>
            <p:cNvSpPr txBox="1"/>
            <p:nvPr/>
          </p:nvSpPr>
          <p:spPr>
            <a:xfrm>
              <a:off x="4740" y="3360"/>
              <a:ext cx="828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484"/>
                </a:buClr>
                <a:buSzPts val="1800"/>
                <a:buFont typeface="Times New Roman"/>
                <a:buNone/>
              </a:pPr>
              <a:r>
                <a:rPr b="0" i="0" lang="en-US" sz="1800" u="none">
                  <a:solidFill>
                    <a:srgbClr val="00848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(income,buys)</a:t>
              </a:r>
              <a:endParaRPr/>
            </a:p>
          </p:txBody>
        </p:sp>
        <p:sp>
          <p:nvSpPr>
            <p:cNvPr id="780" name="Google Shape;780;p49"/>
            <p:cNvSpPr txBox="1"/>
            <p:nvPr/>
          </p:nvSpPr>
          <p:spPr>
            <a:xfrm>
              <a:off x="3784" y="3936"/>
              <a:ext cx="106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484"/>
                </a:buClr>
                <a:buSzPts val="1800"/>
                <a:buFont typeface="Times New Roman"/>
                <a:buNone/>
              </a:pPr>
              <a:r>
                <a:rPr b="0" i="0" lang="en-US" sz="1800" u="none">
                  <a:solidFill>
                    <a:srgbClr val="00848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(age,income,buys)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type="title"/>
          </p:nvPr>
        </p:nvSpPr>
        <p:spPr>
          <a:xfrm>
            <a:off x="304800" y="15240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Interestingness Measures: Support and Confidence</a:t>
            </a:r>
            <a:endParaRPr/>
          </a:p>
        </p:txBody>
      </p:sp>
      <p:sp>
        <p:nvSpPr>
          <p:cNvPr id="120" name="Google Shape;120;p5"/>
          <p:cNvSpPr txBox="1"/>
          <p:nvPr>
            <p:ph idx="1" type="body"/>
          </p:nvPr>
        </p:nvSpPr>
        <p:spPr>
          <a:xfrm>
            <a:off x="3733800" y="1524000"/>
            <a:ext cx="5410200" cy="2703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 all the rules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&amp; Y ⇒  Z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minimum confidence and support</a:t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support, </a:t>
            </a:r>
            <a:r>
              <a:rPr b="0" i="1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probability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a transaction contains {X  Y  Z}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confidence, </a:t>
            </a:r>
            <a:r>
              <a:rPr b="0" i="1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conditional probability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a transaction having {X  Y} also contains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endParaRPr/>
          </a:p>
        </p:txBody>
      </p:sp>
      <p:graphicFrame>
        <p:nvGraphicFramePr>
          <p:cNvPr id="121" name="Google Shape;121;p5"/>
          <p:cNvGraphicFramePr/>
          <p:nvPr/>
        </p:nvGraphicFramePr>
        <p:xfrm>
          <a:off x="228600" y="4343400"/>
          <a:ext cx="3956050" cy="1912937"/>
        </p:xfrm>
        <a:graphic>
          <a:graphicData uri="http://schemas.openxmlformats.org/presentationml/2006/ole">
            <mc:AlternateContent>
              <mc:Choice Requires="v">
                <p:oleObj r:id="rId4" imgH="1912937" imgW="3956050" progId="Excel.Sheet.8" spid="_x0000_s1">
                  <p:embed/>
                </p:oleObj>
              </mc:Choice>
              <mc:Fallback>
                <p:oleObj r:id="rId5" imgH="1912937" imgW="3956050" progId="Excel.Sheet.8">
                  <p:embed/>
                  <p:pic>
                    <p:nvPicPr>
                      <p:cNvPr id="121" name="Google Shape;121;p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28600" y="4343400"/>
                        <a:ext cx="3956050" cy="1912937"/>
                      </a:xfrm>
                      <a:prstGeom prst="rect">
                        <a:avLst/>
                      </a:prstGeom>
                      <a:noFill/>
                      <a:ln cap="flat" cmpd="sng" w="9525">
                        <a:solidFill>
                          <a:schemeClr val="accent2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Google Shape;122;p5"/>
          <p:cNvSpPr txBox="1"/>
          <p:nvPr/>
        </p:nvSpPr>
        <p:spPr>
          <a:xfrm>
            <a:off x="4343400" y="42672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minimum support 50%, and minimum confidence 50%, we have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⇒  C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(50%, 66.6%)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⇒  A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(50%, 100%)</a:t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685800" y="1981200"/>
            <a:ext cx="1905000" cy="1371600"/>
          </a:xfrm>
          <a:prstGeom prst="ellipse">
            <a:avLst/>
          </a:prstGeom>
          <a:noFill/>
          <a:ln cap="flat" cmpd="sng" w="254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1371600" y="1981200"/>
            <a:ext cx="1905000" cy="1524000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5" name="Google Shape;125;p5"/>
          <p:cNvCxnSpPr/>
          <p:nvPr/>
        </p:nvCxnSpPr>
        <p:spPr>
          <a:xfrm flipH="1">
            <a:off x="914400" y="2667000"/>
            <a:ext cx="228600" cy="7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6" name="Google Shape;126;p5"/>
          <p:cNvCxnSpPr/>
          <p:nvPr/>
        </p:nvCxnSpPr>
        <p:spPr>
          <a:xfrm flipH="1" rot="10800000">
            <a:off x="2819400" y="2057400"/>
            <a:ext cx="228600" cy="685800"/>
          </a:xfrm>
          <a:prstGeom prst="straightConnector1">
            <a:avLst/>
          </a:prstGeom>
          <a:noFill/>
          <a:ln cap="flat" cmpd="sng" w="9525">
            <a:solidFill>
              <a:schemeClr val="hlink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7" name="Google Shape;127;p5"/>
          <p:cNvCxnSpPr/>
          <p:nvPr/>
        </p:nvCxnSpPr>
        <p:spPr>
          <a:xfrm rot="10800000">
            <a:off x="1905000" y="1828800"/>
            <a:ext cx="76200" cy="914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28" name="Google Shape;128;p5"/>
          <p:cNvSpPr txBox="1"/>
          <p:nvPr/>
        </p:nvSpPr>
        <p:spPr>
          <a:xfrm>
            <a:off x="2590800" y="1524000"/>
            <a:ext cx="12192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Customer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buys diaper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1295400" y="1371600"/>
            <a:ext cx="1042987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Customer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buys both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533400" y="3429000"/>
            <a:ext cx="1042987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Customer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buys beer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288925" y="1457325"/>
            <a:ext cx="3665537" cy="25542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0"/>
          <p:cNvSpPr txBox="1"/>
          <p:nvPr>
            <p:ph type="title"/>
          </p:nvPr>
        </p:nvSpPr>
        <p:spPr>
          <a:xfrm>
            <a:off x="838200" y="304800"/>
            <a:ext cx="76311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Quantitative Association Rules</a:t>
            </a:r>
            <a:endParaRPr/>
          </a:p>
        </p:txBody>
      </p:sp>
      <p:graphicFrame>
        <p:nvGraphicFramePr>
          <p:cNvPr id="787" name="Google Shape;787;p50"/>
          <p:cNvGraphicFramePr/>
          <p:nvPr/>
        </p:nvGraphicFramePr>
        <p:xfrm>
          <a:off x="3200400" y="3163887"/>
          <a:ext cx="5943600" cy="3694112"/>
        </p:xfrm>
        <a:graphic>
          <a:graphicData uri="http://schemas.openxmlformats.org/presentationml/2006/ole">
            <mc:AlternateContent>
              <mc:Choice Requires="v">
                <p:oleObj r:id="rId4" imgH="3694112" imgW="5943600" progId="Photoshop.Image.5" spid="_x0000_s1">
                  <p:embed/>
                </p:oleObj>
              </mc:Choice>
              <mc:Fallback>
                <p:oleObj r:id="rId5" imgH="3694112" imgW="5943600" progId="Photoshop.Image.5">
                  <p:embed/>
                  <p:pic>
                    <p:nvPicPr>
                      <p:cNvPr id="787" name="Google Shape;787;p5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200400" y="3163887"/>
                        <a:ext cx="5943600" cy="369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" name="Google Shape;788;p50"/>
          <p:cNvSpPr txBox="1"/>
          <p:nvPr/>
        </p:nvSpPr>
        <p:spPr>
          <a:xfrm>
            <a:off x="381000" y="5486400"/>
            <a:ext cx="43434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age(X,”30-34”) ∧ income(X,”24K - 48K”)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⇒ buys(X,”high resolution TV”)</a:t>
            </a:r>
            <a:endParaRPr/>
          </a:p>
        </p:txBody>
      </p:sp>
      <p:sp>
        <p:nvSpPr>
          <p:cNvPr id="789" name="Google Shape;789;p50"/>
          <p:cNvSpPr txBox="1"/>
          <p:nvPr/>
        </p:nvSpPr>
        <p:spPr>
          <a:xfrm>
            <a:off x="381000" y="1524000"/>
            <a:ext cx="8382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Numeric attributes are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dynamically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discretized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 that the confidence or compactness of the rules mined is maximized.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2-D quantitative association rules: A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quan1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∧ A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quan2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⇒ A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 “adjacent”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rules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form general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rules using a 2-D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grid.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r>
              <a:rPr b="0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51"/>
          <p:cNvSpPr txBox="1"/>
          <p:nvPr>
            <p:ph type="title"/>
          </p:nvPr>
        </p:nvSpPr>
        <p:spPr>
          <a:xfrm>
            <a:off x="228600" y="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ARCS (Association Rule Clustering System)</a:t>
            </a:r>
            <a:endParaRPr/>
          </a:p>
        </p:txBody>
      </p:sp>
      <p:graphicFrame>
        <p:nvGraphicFramePr>
          <p:cNvPr id="796" name="Google Shape;796;p51"/>
          <p:cNvGraphicFramePr/>
          <p:nvPr/>
        </p:nvGraphicFramePr>
        <p:xfrm>
          <a:off x="3048000" y="1447800"/>
          <a:ext cx="5867400" cy="5181600"/>
        </p:xfrm>
        <a:graphic>
          <a:graphicData uri="http://schemas.openxmlformats.org/presentationml/2006/ole">
            <mc:AlternateContent>
              <mc:Choice Requires="v">
                <p:oleObj r:id="rId4" imgH="5181600" imgW="5867400" progId="PaintShopPro" spid="_x0000_s1">
                  <p:embed/>
                </p:oleObj>
              </mc:Choice>
              <mc:Fallback>
                <p:oleObj r:id="rId5" imgH="5181600" imgW="5867400" progId="PaintShopPro">
                  <p:embed/>
                  <p:pic>
                    <p:nvPicPr>
                      <p:cNvPr id="796" name="Google Shape;796;p5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048000" y="1447800"/>
                        <a:ext cx="58674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7" name="Google Shape;797;p51"/>
          <p:cNvSpPr txBox="1"/>
          <p:nvPr/>
        </p:nvSpPr>
        <p:spPr>
          <a:xfrm>
            <a:off x="381000" y="2286000"/>
            <a:ext cx="28956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8" name="Google Shape;798;p51"/>
          <p:cNvSpPr txBox="1"/>
          <p:nvPr>
            <p:ph idx="1" type="body"/>
          </p:nvPr>
        </p:nvSpPr>
        <p:spPr>
          <a:xfrm>
            <a:off x="304800" y="1143000"/>
            <a:ext cx="4332287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ARCS work?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Binning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Find frequent predicate set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Clustering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Optimize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2"/>
          <p:cNvSpPr txBox="1"/>
          <p:nvPr>
            <p:ph type="title"/>
          </p:nvPr>
        </p:nvSpPr>
        <p:spPr>
          <a:xfrm>
            <a:off x="1731962" y="457200"/>
            <a:ext cx="5126037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 of ARCS</a:t>
            </a:r>
            <a:endParaRPr/>
          </a:p>
        </p:txBody>
      </p:sp>
      <p:sp>
        <p:nvSpPr>
          <p:cNvPr id="805" name="Google Shape;805;p52"/>
          <p:cNvSpPr txBox="1"/>
          <p:nvPr/>
        </p:nvSpPr>
        <p:spPr>
          <a:xfrm>
            <a:off x="381000" y="1600200"/>
            <a:ext cx="8153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quantitative attributes on LHS of rules.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2 attributes on LHS.  (2D limitation)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alternative to ARCS</a:t>
            </a:r>
            <a:endParaRPr/>
          </a:p>
          <a:p>
            <a:pPr indent="-285750" lvl="1" marL="742950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Non-grid-based</a:t>
            </a:r>
            <a:endParaRPr/>
          </a:p>
          <a:p>
            <a:pPr indent="-285750" lvl="1" marL="742950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equi-depth binning</a:t>
            </a:r>
            <a:endParaRPr/>
          </a:p>
          <a:p>
            <a:pPr indent="-285750" lvl="1" marL="742950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clustering based on a measure of </a:t>
            </a: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partial completeness (information lost due to partitioning)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85750" lvl="1" marL="742950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Quantitative Association Rules in Large Relational Tables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by R. Srikant and R. Agrawal.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53"/>
          <p:cNvSpPr txBox="1"/>
          <p:nvPr>
            <p:ph type="title"/>
          </p:nvPr>
        </p:nvSpPr>
        <p:spPr>
          <a:xfrm>
            <a:off x="533400" y="2032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Distance-based Association Rules</a:t>
            </a:r>
            <a:endParaRPr/>
          </a:p>
        </p:txBody>
      </p:sp>
      <p:sp>
        <p:nvSpPr>
          <p:cNvPr id="812" name="Google Shape;812;p53"/>
          <p:cNvSpPr txBox="1"/>
          <p:nvPr>
            <p:ph idx="1" type="body"/>
          </p:nvPr>
        </p:nvSpPr>
        <p:spPr>
          <a:xfrm>
            <a:off x="285750" y="1676400"/>
            <a:ext cx="8572500" cy="456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Binning methods do not capture the semantics of interval data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Distance-based partitioning, more meaningful discretization considering: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Char char="–"/>
            </a:pPr>
            <a:r>
              <a:rPr b="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density/number of points in an interval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Char char="–"/>
            </a:pPr>
            <a:r>
              <a:rPr b="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“closeness” of points in an interval</a:t>
            </a:r>
            <a:endParaRPr/>
          </a:p>
        </p:txBody>
      </p:sp>
      <p:graphicFrame>
        <p:nvGraphicFramePr>
          <p:cNvPr id="813" name="Google Shape;813;p53"/>
          <p:cNvGraphicFramePr/>
          <p:nvPr/>
        </p:nvGraphicFramePr>
        <p:xfrm>
          <a:off x="1752600" y="2286000"/>
          <a:ext cx="5943600" cy="2282825"/>
        </p:xfrm>
        <a:graphic>
          <a:graphicData uri="http://schemas.openxmlformats.org/presentationml/2006/ole">
            <mc:AlternateContent>
              <mc:Choice Requires="v">
                <p:oleObj r:id="rId4" imgH="2282825" imgW="5943600" progId="Excel.Sheet.8" spid="_x0000_s1">
                  <p:embed/>
                </p:oleObj>
              </mc:Choice>
              <mc:Fallback>
                <p:oleObj r:id="rId5" imgH="2282825" imgW="5943600" progId="Excel.Sheet.8">
                  <p:embed/>
                  <p:pic>
                    <p:nvPicPr>
                      <p:cNvPr id="813" name="Google Shape;813;p5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752600" y="2286000"/>
                        <a:ext cx="5943600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54"/>
          <p:cNvSpPr txBox="1"/>
          <p:nvPr/>
        </p:nvSpPr>
        <p:spPr>
          <a:xfrm>
            <a:off x="285750" y="1752600"/>
            <a:ext cx="8572500" cy="448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S[X] is a set of N tuples t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…, t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projected on the attribute set X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diameter of S[X]: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baseline="3000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6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:distance metric, e.g. Euclidean distance or Manhattan</a:t>
            </a:r>
            <a:endParaRPr b="0" i="0" sz="28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0" name="Google Shape;82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505200"/>
            <a:ext cx="5807075" cy="1189037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54"/>
          <p:cNvSpPr txBox="1"/>
          <p:nvPr>
            <p:ph idx="4294967295" type="title"/>
          </p:nvPr>
        </p:nvSpPr>
        <p:spPr>
          <a:xfrm>
            <a:off x="7620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Clusters and Distance Measurements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5"/>
          <p:cNvSpPr txBox="1"/>
          <p:nvPr/>
        </p:nvSpPr>
        <p:spPr>
          <a:xfrm>
            <a:off x="533400" y="1143000"/>
            <a:ext cx="809625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diameter,</a:t>
            </a:r>
            <a:r>
              <a:rPr b="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d, 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assesses the density of a cluster C</a:t>
            </a:r>
            <a:r>
              <a:rPr b="0" baseline="-25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where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Finding clusters and distance-based rules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density threshold, </a:t>
            </a: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0" baseline="-2500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replaces the notion of support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modified version of the BIRCH clustering algorithm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Distance between clusters measures degree of association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8" name="Google Shape;82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2209800"/>
            <a:ext cx="1936750" cy="54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3800" y="2819400"/>
            <a:ext cx="1346200" cy="652462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55"/>
          <p:cNvSpPr txBox="1"/>
          <p:nvPr>
            <p:ph idx="4294967295" type="title"/>
          </p:nvPr>
        </p:nvSpPr>
        <p:spPr>
          <a:xfrm>
            <a:off x="533400" y="3810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Clusters and Distance Measurements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6"/>
          <p:cNvSpPr txBox="1"/>
          <p:nvPr>
            <p:ph type="title"/>
          </p:nvPr>
        </p:nvSpPr>
        <p:spPr>
          <a:xfrm>
            <a:off x="1600200" y="304800"/>
            <a:ext cx="6781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/>
          </a:p>
        </p:txBody>
      </p:sp>
      <p:sp>
        <p:nvSpPr>
          <p:cNvPr id="837" name="Google Shape;837;p56"/>
          <p:cNvSpPr txBox="1"/>
          <p:nvPr>
            <p:ph idx="1" type="body"/>
          </p:nvPr>
        </p:nvSpPr>
        <p:spPr>
          <a:xfrm>
            <a:off x="685800" y="1295400"/>
            <a:ext cx="7924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rule mining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single-dimensional Boolean association rules from transactional databases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multilevel association rules from transactional databases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multidimensional association rules from transactional databases and data warehouse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association mining to correlation analysis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Constraint-based association mining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7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Interestingness Measures</a:t>
            </a:r>
            <a:endParaRPr/>
          </a:p>
        </p:txBody>
      </p:sp>
      <p:sp>
        <p:nvSpPr>
          <p:cNvPr id="844" name="Google Shape;844;p57"/>
          <p:cNvSpPr txBox="1"/>
          <p:nvPr>
            <p:ph idx="1" type="body"/>
          </p:nvPr>
        </p:nvSpPr>
        <p:spPr>
          <a:xfrm>
            <a:off x="533400" y="10668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 measures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popular measurements: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Char char="●"/>
            </a:pP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support;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Char char="●"/>
            </a:pP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confidence</a:t>
            </a:r>
            <a:endParaRPr/>
          </a:p>
          <a:p>
            <a:pPr indent="-1333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2400" u="none">
              <a:solidFill>
                <a:srgbClr val="CC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Subjective  measures (Silberschatz &amp; Tuzhilin, KDD95)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rule (pattern) is interesting if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</a:t>
            </a: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unexpected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(surprising to the user); and/or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Char char="●"/>
            </a:pP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actionable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(the user can do something with it)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Times New Roman"/>
              <a:buChar char="•"/>
            </a:pPr>
            <a:r>
              <a:rPr b="0" i="0"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association to </a:t>
            </a:r>
            <a:r>
              <a:rPr b="0" i="0" lang="en-US" sz="2800" u="sng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correlation and causal structure analysis.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does not necessarily imply correlation or causal relationships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58"/>
          <p:cNvSpPr txBox="1"/>
          <p:nvPr>
            <p:ph type="title"/>
          </p:nvPr>
        </p:nvSpPr>
        <p:spPr>
          <a:xfrm>
            <a:off x="7620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Criticism to Support and Confidence</a:t>
            </a:r>
            <a:endParaRPr/>
          </a:p>
        </p:txBody>
      </p:sp>
      <p:sp>
        <p:nvSpPr>
          <p:cNvPr id="851" name="Google Shape;851;p58"/>
          <p:cNvSpPr txBox="1"/>
          <p:nvPr>
            <p:ph idx="1" type="body"/>
          </p:nvPr>
        </p:nvSpPr>
        <p:spPr>
          <a:xfrm>
            <a:off x="301625" y="1752600"/>
            <a:ext cx="8415337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1: (Aggarwal &amp; Yu, PODS98)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Among 5000 students</a:t>
            </a:r>
            <a:endParaRPr/>
          </a:p>
          <a:p>
            <a:pPr indent="-228600" lvl="2" marL="11430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3000 play basketball</a:t>
            </a:r>
            <a:endParaRPr/>
          </a:p>
          <a:p>
            <a:pPr indent="-228600" lvl="2" marL="11430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3750 eat cereal</a:t>
            </a:r>
            <a:endParaRPr/>
          </a:p>
          <a:p>
            <a:pPr indent="-228600" lvl="2" marL="11430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 both play basket ball and eat cereal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 basketball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⇒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eat cereal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[40%, 66.7%]  is misleading because the overall percentage of students eating cereal is 75% which is higher than 66.7%.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 basketball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⇒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eat cereal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[20%, 33.3%] is far more accurate, although with lower support and confidence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852" name="Google Shape;852;p58"/>
          <p:cNvGraphicFramePr/>
          <p:nvPr/>
        </p:nvGraphicFramePr>
        <p:xfrm>
          <a:off x="2438400" y="5029200"/>
          <a:ext cx="5757862" cy="1544637"/>
        </p:xfrm>
        <a:graphic>
          <a:graphicData uri="http://schemas.openxmlformats.org/presentationml/2006/ole">
            <mc:AlternateContent>
              <mc:Choice Requires="v">
                <p:oleObj r:id="rId4" imgH="1544637" imgW="5757862" progId="Excel.Sheet.8" spid="_x0000_s1">
                  <p:embed/>
                </p:oleObj>
              </mc:Choice>
              <mc:Fallback>
                <p:oleObj r:id="rId5" imgH="1544637" imgW="5757862" progId="Excel.Sheet.8">
                  <p:embed/>
                  <p:pic>
                    <p:nvPicPr>
                      <p:cNvPr id="852" name="Google Shape;852;p5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438400" y="5029200"/>
                        <a:ext cx="5757862" cy="154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9"/>
          <p:cNvSpPr txBox="1"/>
          <p:nvPr>
            <p:ph type="title"/>
          </p:nvPr>
        </p:nvSpPr>
        <p:spPr>
          <a:xfrm>
            <a:off x="457200" y="4572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Criticism to Support and Confidence</a:t>
            </a:r>
            <a:endParaRPr/>
          </a:p>
        </p:txBody>
      </p:sp>
      <p:sp>
        <p:nvSpPr>
          <p:cNvPr id="859" name="Google Shape;859;p59"/>
          <p:cNvSpPr txBox="1"/>
          <p:nvPr>
            <p:ph idx="1" type="body"/>
          </p:nvPr>
        </p:nvSpPr>
        <p:spPr>
          <a:xfrm>
            <a:off x="152400" y="1676400"/>
            <a:ext cx="5108575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2: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and Y: positively correlated,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and Z, negatively related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and confidence of 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X=&gt;Z dominates 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need a measure of dependent or correlated events</a:t>
            </a:r>
            <a:endParaRPr/>
          </a:p>
          <a:p>
            <a:pPr indent="-1905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…=P(B|A)/P(B) is also called the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lift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rule A =&gt; B</a:t>
            </a:r>
            <a:endParaRPr/>
          </a:p>
        </p:txBody>
      </p:sp>
      <p:graphicFrame>
        <p:nvGraphicFramePr>
          <p:cNvPr id="860" name="Google Shape;860;p59"/>
          <p:cNvGraphicFramePr/>
          <p:nvPr/>
        </p:nvGraphicFramePr>
        <p:xfrm>
          <a:off x="5180012" y="1925637"/>
          <a:ext cx="3811587" cy="1566862"/>
        </p:xfrm>
        <a:graphic>
          <a:graphicData uri="http://schemas.openxmlformats.org/presentationml/2006/ole">
            <mc:AlternateContent>
              <mc:Choice Requires="v">
                <p:oleObj r:id="rId4" imgH="1566862" imgW="3811587" progId="Excel.Sheet.8" spid="_x0000_s1">
                  <p:embed/>
                </p:oleObj>
              </mc:Choice>
              <mc:Fallback>
                <p:oleObj r:id="rId5" imgH="1566862" imgW="3811587" progId="Excel.Sheet.8">
                  <p:embed/>
                  <p:pic>
                    <p:nvPicPr>
                      <p:cNvPr id="860" name="Google Shape;860;p5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180012" y="1925637"/>
                        <a:ext cx="3811587" cy="156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" name="Google Shape;861;p59"/>
          <p:cNvGraphicFramePr/>
          <p:nvPr/>
        </p:nvGraphicFramePr>
        <p:xfrm>
          <a:off x="4572000" y="4038600"/>
          <a:ext cx="4349750" cy="1325562"/>
        </p:xfrm>
        <a:graphic>
          <a:graphicData uri="http://schemas.openxmlformats.org/presentationml/2006/ole">
            <mc:AlternateContent>
              <mc:Choice Requires="v">
                <p:oleObj r:id="rId7" imgH="1325562" imgW="4349750" progId="Excel.Sheet.8" spid="_x0000_s2">
                  <p:embed/>
                </p:oleObj>
              </mc:Choice>
              <mc:Fallback>
                <p:oleObj r:id="rId8" imgH="1325562" imgW="4349750" progId="Excel.Sheet.8">
                  <p:embed/>
                  <p:pic>
                    <p:nvPicPr>
                      <p:cNvPr id="861" name="Google Shape;861;p59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572000" y="4038600"/>
                        <a:ext cx="4349750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2" name="Google Shape;862;p5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4400" y="4419600"/>
            <a:ext cx="266700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Rule Mining: A Road Map</a:t>
            </a:r>
            <a:endParaRPr/>
          </a:p>
        </p:txBody>
      </p:sp>
      <p:sp>
        <p:nvSpPr>
          <p:cNvPr id="138" name="Google Shape;138;p6"/>
          <p:cNvSpPr txBox="1"/>
          <p:nvPr>
            <p:ph idx="1" type="body"/>
          </p:nvPr>
        </p:nvSpPr>
        <p:spPr>
          <a:xfrm>
            <a:off x="0" y="1219200"/>
            <a:ext cx="8686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imes New Roman"/>
              <a:buChar char="•"/>
            </a:pPr>
            <a:r>
              <a:rPr b="0" i="0" lang="en-US" sz="24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Boolean vs. quantitative</a:t>
            </a:r>
            <a:r>
              <a:rPr b="0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associations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(Based on the </a:t>
            </a: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values handled)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buys(x, “SQLServer”) ^ buys(x, “DMBook”) </a:t>
            </a:r>
            <a:r>
              <a:rPr b="0" i="0" lang="en-US" sz="20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 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buys(x, “DBMiner”) [0.2%, 60%]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age(x, “30..39”) ^ income(x, “42..48K”) </a:t>
            </a:r>
            <a:r>
              <a:rPr b="0" i="0" lang="en-US" sz="20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 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buys(x, “PC”) [1%, 75%]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imes New Roman"/>
              <a:buChar char="•"/>
            </a:pPr>
            <a:r>
              <a:rPr b="0" i="0" lang="en-US" sz="24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dimension vs. multiple dimensional</a:t>
            </a:r>
            <a:r>
              <a:rPr b="0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associations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(each distinct predicate of a rule is a dimension)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imes New Roman"/>
              <a:buChar char="•"/>
            </a:pPr>
            <a:r>
              <a:rPr b="0" i="0" lang="en-US" sz="24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level vs. multiple-level</a:t>
            </a:r>
            <a:r>
              <a:rPr b="0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analysis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(consider multiple levels of abstraction)</a:t>
            </a:r>
            <a:endParaRPr b="0" i="0" sz="2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brands of beers are associated with what brands of diapers?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imes New Roman"/>
              <a:buChar char="•"/>
            </a:pPr>
            <a:r>
              <a:rPr b="0" i="0" lang="en-US" sz="24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Correlation, causality analysis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Times New Roman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does not necessarily imply correlation or causality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Maxpatterns 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 frequent pattern s.t. any proper subpattern is not frequent)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closed itemsets 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(if there exist no proper superset c’ of c s.t. any transaction containing c also contains c’)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60"/>
          <p:cNvSpPr txBox="1"/>
          <p:nvPr>
            <p:ph type="title"/>
          </p:nvPr>
        </p:nvSpPr>
        <p:spPr>
          <a:xfrm>
            <a:off x="228600" y="304800"/>
            <a:ext cx="8610600" cy="655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Interestingness Measures: Interest</a:t>
            </a:r>
            <a:endParaRPr/>
          </a:p>
        </p:txBody>
      </p:sp>
      <p:sp>
        <p:nvSpPr>
          <p:cNvPr id="869" name="Google Shape;869;p60"/>
          <p:cNvSpPr txBox="1"/>
          <p:nvPr>
            <p:ph idx="1" type="body"/>
          </p:nvPr>
        </p:nvSpPr>
        <p:spPr>
          <a:xfrm>
            <a:off x="285750" y="1468437"/>
            <a:ext cx="8705850" cy="517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Interest (correlation, lift)</a:t>
            </a:r>
            <a:endParaRPr/>
          </a:p>
          <a:p>
            <a:pPr indent="-285750" lvl="1" marL="742950" rtl="0" algn="l">
              <a:lnSpc>
                <a:spcPct val="2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taking both P(A) and P(B) in consideration</a:t>
            </a:r>
            <a:endParaRPr b="0" i="1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P(A^B)=P(B)*P(A), if A and B are independent events</a:t>
            </a:r>
            <a:endParaRPr/>
          </a:p>
          <a:p>
            <a:pPr indent="-285750" lvl="1" marL="74295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and B negatively correlated, if the value is less than 1; otherwise A and B positively correlated</a:t>
            </a:r>
            <a:endParaRPr/>
          </a:p>
        </p:txBody>
      </p:sp>
      <p:pic>
        <p:nvPicPr>
          <p:cNvPr id="870" name="Google Shape;87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447800"/>
            <a:ext cx="1509712" cy="904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71" name="Google Shape;871;p60"/>
          <p:cNvGraphicFramePr/>
          <p:nvPr/>
        </p:nvGraphicFramePr>
        <p:xfrm>
          <a:off x="1409700" y="4864100"/>
          <a:ext cx="2576512" cy="1058862"/>
        </p:xfrm>
        <a:graphic>
          <a:graphicData uri="http://schemas.openxmlformats.org/presentationml/2006/ole">
            <mc:AlternateContent>
              <mc:Choice Requires="v">
                <p:oleObj r:id="rId5" imgH="1058862" imgW="2576512" progId="Excel.Sheet.8" spid="_x0000_s1">
                  <p:embed/>
                </p:oleObj>
              </mc:Choice>
              <mc:Fallback>
                <p:oleObj r:id="rId6" imgH="1058862" imgW="2576512" progId="Excel.Sheet.8">
                  <p:embed/>
                  <p:pic>
                    <p:nvPicPr>
                      <p:cNvPr id="871" name="Google Shape;871;p60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409700" y="4864100"/>
                        <a:ext cx="2576512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2" name="Google Shape;872;p60"/>
          <p:cNvGraphicFramePr/>
          <p:nvPr/>
        </p:nvGraphicFramePr>
        <p:xfrm>
          <a:off x="4330700" y="4826000"/>
          <a:ext cx="4092575" cy="1079500"/>
        </p:xfrm>
        <a:graphic>
          <a:graphicData uri="http://schemas.openxmlformats.org/presentationml/2006/ole">
            <mc:AlternateContent>
              <mc:Choice Requires="v">
                <p:oleObj r:id="rId8" imgH="1079500" imgW="4092575" progId="Excel.Sheet.8" spid="_x0000_s2">
                  <p:embed/>
                </p:oleObj>
              </mc:Choice>
              <mc:Fallback>
                <p:oleObj r:id="rId9" imgH="1079500" imgW="4092575" progId="Excel.Sheet.8">
                  <p:embed/>
                  <p:pic>
                    <p:nvPicPr>
                      <p:cNvPr id="872" name="Google Shape;872;p60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330700" y="4826000"/>
                        <a:ext cx="40925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61"/>
          <p:cNvSpPr txBox="1"/>
          <p:nvPr>
            <p:ph type="title"/>
          </p:nvPr>
        </p:nvSpPr>
        <p:spPr>
          <a:xfrm>
            <a:off x="1600200" y="304800"/>
            <a:ext cx="6781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/>
          </a:p>
        </p:txBody>
      </p:sp>
      <p:sp>
        <p:nvSpPr>
          <p:cNvPr id="879" name="Google Shape;879;p61"/>
          <p:cNvSpPr txBox="1"/>
          <p:nvPr>
            <p:ph idx="1" type="body"/>
          </p:nvPr>
        </p:nvSpPr>
        <p:spPr>
          <a:xfrm>
            <a:off x="685800" y="1143000"/>
            <a:ext cx="7924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rule mining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single-dimensional Boolean association rules from transactional databases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multilevel association rules from transactional databases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multidimensional association rules from transactional databases and data warehouse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association mining to correlation analysis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Constraint-based association mining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62"/>
          <p:cNvSpPr txBox="1"/>
          <p:nvPr>
            <p:ph type="title"/>
          </p:nvPr>
        </p:nvSpPr>
        <p:spPr>
          <a:xfrm>
            <a:off x="1143000" y="228600"/>
            <a:ext cx="7086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Constraint-Based Mining</a:t>
            </a:r>
            <a:endParaRPr/>
          </a:p>
        </p:txBody>
      </p:sp>
      <p:sp>
        <p:nvSpPr>
          <p:cNvPr id="886" name="Google Shape;886;p62"/>
          <p:cNvSpPr txBox="1"/>
          <p:nvPr>
            <p:ph idx="1" type="body"/>
          </p:nvPr>
        </p:nvSpPr>
        <p:spPr>
          <a:xfrm>
            <a:off x="609600" y="1371600"/>
            <a:ext cx="824865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Interactive, exploratory mining giga-bytes of data? 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it be real? — Making good use of constraints!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kinds of constraints can be used in mining?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type constraint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classification, association, etc.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constraint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SQL-like queries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 product pairs sold together in </a:t>
            </a:r>
            <a:r>
              <a:rPr b="0" i="0" lang="en-US" sz="1800" u="non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Vancouver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b="0" i="0" lang="en-US" sz="1800" u="non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Dec.’98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Dimension/level constraints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relevance to </a:t>
            </a:r>
            <a:r>
              <a:rPr b="0" i="0" lang="en-US" sz="1800" u="non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region, price, brand, customer category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0" lang="en-US" sz="24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 constraints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the form of the rules to be mined (e.g., # of predicates, etc)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 sales (price  &lt; $10) triggers big sales (sum &gt; $200).</a:t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Interestingness constraints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Thresholds on measures of interestingness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strong rules (min_support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≥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3%, min_confidence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≥ 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60%).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3"/>
          <p:cNvSpPr txBox="1"/>
          <p:nvPr>
            <p:ph type="title"/>
          </p:nvPr>
        </p:nvSpPr>
        <p:spPr>
          <a:xfrm>
            <a:off x="533400" y="304800"/>
            <a:ext cx="8305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 Constraints in Association Mining</a:t>
            </a:r>
            <a:endParaRPr/>
          </a:p>
        </p:txBody>
      </p:sp>
      <p:sp>
        <p:nvSpPr>
          <p:cNvPr id="893" name="Google Shape;893;p63"/>
          <p:cNvSpPr txBox="1"/>
          <p:nvPr>
            <p:ph idx="1" type="body"/>
          </p:nvPr>
        </p:nvSpPr>
        <p:spPr>
          <a:xfrm>
            <a:off x="304800" y="1371600"/>
            <a:ext cx="84582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kind of rule constraints: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 form constraints: meta-rule guided mining.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P(x, y) ^ Q(x, w) </a:t>
            </a:r>
            <a:r>
              <a:rPr b="0" i="0" lang="en-US" sz="1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   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takes(x, “database systems”).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 (content) constraint: constraint-based query optimization (Ng, et al., SIGMOD’98).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sum(LHS) &lt; 100  ^  min(LHS) &gt; 20  ^  count(LHS) &gt; 3  ^  sum(RHS) &gt; 1000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1-variable vs. 2-variable constraints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(Lakshmanan, et al.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SIGMOD’99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):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1-var: A constraint confining only one side (L/R) of the rule, e.g., as shown above.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2-var: A constraint confining both sides (L and R).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sum(LHS) &lt; min(RHS)  ^  max(RHS) &lt; 5* sum(LHS)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64"/>
          <p:cNvSpPr txBox="1"/>
          <p:nvPr>
            <p:ph type="title"/>
          </p:nvPr>
        </p:nvSpPr>
        <p:spPr>
          <a:xfrm>
            <a:off x="609600" y="304800"/>
            <a:ext cx="7696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Constraint-Based Association Query</a:t>
            </a:r>
            <a:endParaRPr/>
          </a:p>
        </p:txBody>
      </p:sp>
      <p:sp>
        <p:nvSpPr>
          <p:cNvPr id="900" name="Google Shape;900;p64"/>
          <p:cNvSpPr txBox="1"/>
          <p:nvPr>
            <p:ph idx="1" type="body"/>
          </p:nvPr>
        </p:nvSpPr>
        <p:spPr>
          <a:xfrm>
            <a:off x="304800" y="1524000"/>
            <a:ext cx="88392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Database: (1)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 (TID, Itemset ),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itemInfo (Item, Type, Price)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constrained assoc. query (CAQ) is in the form of {(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|C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},</a:t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C is a set of constraints on S</a:t>
            </a: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</a:t>
            </a: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including frequency constraint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classification of (single-variable) constraints:</a:t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constraint: S ⊂ A.  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S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⊂ 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</a:t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Domain constraint: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Sθ v, θ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∈ { =, ≠, &lt;, ≤, &gt;, ≥ }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e.g. S.Price &lt; 100</a:t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vθ S, θ 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∈ or ∉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e.g. snacks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∉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S.Type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Vθ S,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Sθ V, θ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∈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 ⊆, ⊂, ⊄, =, ≠ }  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</a:pP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snacks, sodas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}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⊆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S.Type</a:t>
            </a:r>
            <a:endParaRPr b="0" i="1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Aggregation constraint: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agg(S) θ  v,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where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agg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in {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min, max, sum, count, avg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}, and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 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∈ { =, ≠, &lt;, ≤, &gt;, ≥ }.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count(S</a:t>
            </a:r>
            <a:r>
              <a:rPr b="0" i="1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.Type) = 1 ,  avg(S</a:t>
            </a:r>
            <a:r>
              <a:rPr b="0" i="1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.Price) &lt; 100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5"/>
          <p:cNvSpPr txBox="1"/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Constrained Association Query Optimization Problem</a:t>
            </a:r>
            <a:endParaRPr/>
          </a:p>
        </p:txBody>
      </p:sp>
      <p:sp>
        <p:nvSpPr>
          <p:cNvPr id="907" name="Google Shape;907;p6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Given a CAQ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 (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1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</a:t>
            </a:r>
            <a:r>
              <a:rPr b="0" i="1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C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}, the algorithm should be :</a:t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sound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It only finds frequent sets that satisfy the given constraints C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All frequent sets satisfy the given constraints C are found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naïve solution: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 Apriori for finding all frequent sets, and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test them for constraint satisfaction one by one.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approach: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Comprehensive analysis of the properties of constraints and try to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push them as deeply as possible inside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frequent set computation.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6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Anti-monotone and Monotone Constraints</a:t>
            </a:r>
            <a:endParaRPr/>
          </a:p>
        </p:txBody>
      </p:sp>
      <p:sp>
        <p:nvSpPr>
          <p:cNvPr id="914" name="Google Shape;914;p6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constraint C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anti-monotone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iff. for any pattern S not satisfying C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none of the super-patterns of S can satisfy C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constraint C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monotone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iff. for any pattern S satisfying C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every super-pattern of S also satisfies it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6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Succinct Constraint</a:t>
            </a:r>
            <a:endParaRPr/>
          </a:p>
        </p:txBody>
      </p:sp>
      <p:sp>
        <p:nvSpPr>
          <p:cNvPr id="921" name="Google Shape;921;p6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subset of item I</a:t>
            </a:r>
            <a:r>
              <a:rPr b="0" baseline="-2500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</a:t>
            </a:r>
            <a:r>
              <a:rPr b="0" i="0" lang="en-US" sz="28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succinct set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if it can be expressed as σ</a:t>
            </a:r>
            <a:r>
              <a:rPr b="0" baseline="-2500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(I) for some selection predicate p, where σ is a selection operator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SP⊆2</a:t>
            </a:r>
            <a:r>
              <a:rPr b="0" baseline="3000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succinct </a:t>
            </a:r>
            <a:r>
              <a:rPr b="0" i="0" lang="en-US" sz="28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set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if there is a fixed number of succinct set I</a:t>
            </a:r>
            <a:r>
              <a:rPr b="0" baseline="-2500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…, I</a:t>
            </a:r>
            <a:r>
              <a:rPr b="0" baseline="-2500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 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⊆I, s.t. SP can be expressed in terms of the strict power sets of I</a:t>
            </a:r>
            <a:r>
              <a:rPr b="0" baseline="-2500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…, I</a:t>
            </a:r>
            <a:r>
              <a:rPr b="0" baseline="-2500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 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union and minus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constraint C</a:t>
            </a:r>
            <a:r>
              <a:rPr b="0" baseline="-2500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b="0" i="0" lang="en-US" sz="28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succinct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provided SAT</a:t>
            </a:r>
            <a:r>
              <a:rPr b="0" baseline="-2500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(I) is a succinct power set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6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Convertible Constraint</a:t>
            </a:r>
            <a:endParaRPr/>
          </a:p>
        </p:txBody>
      </p:sp>
      <p:sp>
        <p:nvSpPr>
          <p:cNvPr id="928" name="Google Shape;928;p6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Suppose all items in patterns are listed in a total order 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constraint C is </a:t>
            </a:r>
            <a:r>
              <a:rPr b="0" i="0" lang="en-US" sz="28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convertible anti-monotone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iff a pattern S satisfying the constraint implies that each suffix of S w.r.t. R also satisfies 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constraint C is </a:t>
            </a:r>
            <a:r>
              <a:rPr b="0" i="0" lang="en-US" sz="28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convertible monotone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iff a pattern S satisfying the constraint implies that each pattern of which S is a suffix w.r.t. R also satisfies C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6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Relationships Among Categories of Constraints</a:t>
            </a:r>
            <a:endParaRPr/>
          </a:p>
        </p:txBody>
      </p:sp>
      <p:sp>
        <p:nvSpPr>
          <p:cNvPr id="935" name="Google Shape;935;p69"/>
          <p:cNvSpPr/>
          <p:nvPr/>
        </p:nvSpPr>
        <p:spPr>
          <a:xfrm>
            <a:off x="3200400" y="2514600"/>
            <a:ext cx="2819400" cy="1295400"/>
          </a:xfrm>
          <a:prstGeom prst="ellipse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Succinctness</a:t>
            </a:r>
            <a:endParaRPr/>
          </a:p>
        </p:txBody>
      </p:sp>
      <p:sp>
        <p:nvSpPr>
          <p:cNvPr id="936" name="Google Shape;936;p69"/>
          <p:cNvSpPr/>
          <p:nvPr/>
        </p:nvSpPr>
        <p:spPr>
          <a:xfrm>
            <a:off x="1752600" y="3276600"/>
            <a:ext cx="2819400" cy="1295400"/>
          </a:xfrm>
          <a:prstGeom prst="ellipse">
            <a:avLst/>
          </a:prstGeom>
          <a:solidFill>
            <a:srgbClr val="FFCC00">
              <a:alpha val="49803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Anti-monotonicity</a:t>
            </a:r>
            <a:endParaRPr/>
          </a:p>
        </p:txBody>
      </p:sp>
      <p:sp>
        <p:nvSpPr>
          <p:cNvPr id="937" name="Google Shape;937;p69"/>
          <p:cNvSpPr/>
          <p:nvPr/>
        </p:nvSpPr>
        <p:spPr>
          <a:xfrm>
            <a:off x="4724400" y="3276600"/>
            <a:ext cx="2819400" cy="1295400"/>
          </a:xfrm>
          <a:prstGeom prst="ellipse">
            <a:avLst/>
          </a:prstGeom>
          <a:solidFill>
            <a:srgbClr val="33CCCC">
              <a:alpha val="49803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Monotonicity</a:t>
            </a:r>
            <a:endParaRPr/>
          </a:p>
        </p:txBody>
      </p:sp>
      <p:sp>
        <p:nvSpPr>
          <p:cNvPr id="938" name="Google Shape;938;p69"/>
          <p:cNvSpPr/>
          <p:nvPr/>
        </p:nvSpPr>
        <p:spPr>
          <a:xfrm>
            <a:off x="3200400" y="4572000"/>
            <a:ext cx="2971800" cy="1295400"/>
          </a:xfrm>
          <a:prstGeom prst="ellipse">
            <a:avLst/>
          </a:prstGeom>
          <a:solidFill>
            <a:srgbClr val="FF3300">
              <a:alpha val="49803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Convertible constraints</a:t>
            </a:r>
            <a:endParaRPr/>
          </a:p>
        </p:txBody>
      </p:sp>
      <p:sp>
        <p:nvSpPr>
          <p:cNvPr id="939" name="Google Shape;939;p69"/>
          <p:cNvSpPr txBox="1"/>
          <p:nvPr/>
        </p:nvSpPr>
        <p:spPr>
          <a:xfrm>
            <a:off x="3108325" y="5832475"/>
            <a:ext cx="32019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Inconvertible constraints</a:t>
            </a:r>
            <a:endParaRPr/>
          </a:p>
        </p:txBody>
      </p:sp>
      <p:sp>
        <p:nvSpPr>
          <p:cNvPr id="940" name="Google Shape;940;p69"/>
          <p:cNvSpPr txBox="1"/>
          <p:nvPr/>
        </p:nvSpPr>
        <p:spPr>
          <a:xfrm>
            <a:off x="990600" y="2438400"/>
            <a:ext cx="7543800" cy="388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>
            <p:ph type="title"/>
          </p:nvPr>
        </p:nvSpPr>
        <p:spPr>
          <a:xfrm>
            <a:off x="1600200" y="304800"/>
            <a:ext cx="6781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/>
          </a:p>
        </p:txBody>
      </p:sp>
      <p:sp>
        <p:nvSpPr>
          <p:cNvPr id="145" name="Google Shape;145;p7"/>
          <p:cNvSpPr txBox="1"/>
          <p:nvPr>
            <p:ph idx="1" type="body"/>
          </p:nvPr>
        </p:nvSpPr>
        <p:spPr>
          <a:xfrm>
            <a:off x="685800" y="1219200"/>
            <a:ext cx="7924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rule mining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single-dimensional Boolean association rules from transactional databases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multilevel association rules from transactional databases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multidimensional association rules from transactional databases and data warehouse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association mining to correlation analysis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Constraint-based association mining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70"/>
          <p:cNvSpPr txBox="1"/>
          <p:nvPr>
            <p:ph type="title"/>
          </p:nvPr>
        </p:nvSpPr>
        <p:spPr>
          <a:xfrm>
            <a:off x="1676400" y="228600"/>
            <a:ext cx="5943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Property of Constraints: Anti-Monotone</a:t>
            </a:r>
            <a:endParaRPr/>
          </a:p>
        </p:txBody>
      </p:sp>
      <p:sp>
        <p:nvSpPr>
          <p:cNvPr id="947" name="Google Shape;947;p70"/>
          <p:cNvSpPr txBox="1"/>
          <p:nvPr>
            <p:ph idx="1" type="body"/>
          </p:nvPr>
        </p:nvSpPr>
        <p:spPr>
          <a:xfrm>
            <a:off x="381000" y="1752600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Anti-monotonicity:  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a set S violates the constraint, any superset of S violates the constraint.</a:t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Examples: 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sum(S.Price)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≤ 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is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anti-monotone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sum(S.Price)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≥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is </a:t>
            </a:r>
            <a:r>
              <a:rPr b="0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anti-monotone</a:t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sum(S.Price)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is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partly anti-monotone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Application: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Push “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sum(S.price)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≤  1000” deeply into iterative frequent set computation. 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71"/>
          <p:cNvSpPr txBox="1"/>
          <p:nvPr>
            <p:ph type="title"/>
          </p:nvPr>
        </p:nvSpPr>
        <p:spPr>
          <a:xfrm>
            <a:off x="1066800" y="228600"/>
            <a:ext cx="716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Characterization of  </a:t>
            </a:r>
            <a:b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Anti-Monotonicity Constraints</a:t>
            </a:r>
            <a:endParaRPr/>
          </a:p>
        </p:txBody>
      </p:sp>
      <p:sp>
        <p:nvSpPr>
          <p:cNvPr id="954" name="Google Shape;954;p71"/>
          <p:cNvSpPr txBox="1"/>
          <p:nvPr/>
        </p:nvSpPr>
        <p:spPr>
          <a:xfrm>
            <a:off x="2286000" y="1905000"/>
            <a:ext cx="2286000" cy="4724400"/>
          </a:xfrm>
          <a:prstGeom prst="rect">
            <a:avLst/>
          </a:prstGeom>
          <a:noFill/>
          <a:ln cap="sq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θ v, θ ∈ { =, ≤, ≥ }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∈ 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⊇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⊆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=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min(S) ≤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min(S) ≥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min(S) =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max(S) ≤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max(S) ≥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max(S) =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count(S) ≤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count(S) ≥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count(S) =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sum(S) ≤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sum(S) ≥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sum(S) =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avg(S) θ v, θ ∈ { =, ≤, ≥ }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(frequent constraint)</a:t>
            </a:r>
            <a:endParaRPr/>
          </a:p>
        </p:txBody>
      </p:sp>
      <p:sp>
        <p:nvSpPr>
          <p:cNvPr id="955" name="Google Shape;955;p71"/>
          <p:cNvSpPr txBox="1"/>
          <p:nvPr/>
        </p:nvSpPr>
        <p:spPr>
          <a:xfrm>
            <a:off x="4648200" y="1905000"/>
            <a:ext cx="1676400" cy="4724400"/>
          </a:xfrm>
          <a:prstGeom prst="rect">
            <a:avLst/>
          </a:prstGeom>
          <a:noFill/>
          <a:ln cap="sq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partly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partly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partly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partly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partly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convertible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(yes)</a:t>
            </a:r>
            <a:endParaRPr/>
          </a:p>
        </p:txBody>
      </p:sp>
      <p:cxnSp>
        <p:nvCxnSpPr>
          <p:cNvPr id="956" name="Google Shape;956;p71"/>
          <p:cNvCxnSpPr/>
          <p:nvPr/>
        </p:nvCxnSpPr>
        <p:spPr>
          <a:xfrm>
            <a:off x="2286000" y="2209800"/>
            <a:ext cx="40386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57" name="Google Shape;957;p71"/>
          <p:cNvCxnSpPr/>
          <p:nvPr/>
        </p:nvCxnSpPr>
        <p:spPr>
          <a:xfrm>
            <a:off x="2286000" y="2438400"/>
            <a:ext cx="40386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58" name="Google Shape;958;p71"/>
          <p:cNvCxnSpPr/>
          <p:nvPr/>
        </p:nvCxnSpPr>
        <p:spPr>
          <a:xfrm>
            <a:off x="2286000" y="3200400"/>
            <a:ext cx="40386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59" name="Google Shape;959;p71"/>
          <p:cNvCxnSpPr/>
          <p:nvPr/>
        </p:nvCxnSpPr>
        <p:spPr>
          <a:xfrm>
            <a:off x="2286000" y="3886200"/>
            <a:ext cx="40386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60" name="Google Shape;960;p71"/>
          <p:cNvCxnSpPr/>
          <p:nvPr/>
        </p:nvCxnSpPr>
        <p:spPr>
          <a:xfrm>
            <a:off x="2286000" y="4648200"/>
            <a:ext cx="40386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61" name="Google Shape;961;p71"/>
          <p:cNvCxnSpPr/>
          <p:nvPr/>
        </p:nvCxnSpPr>
        <p:spPr>
          <a:xfrm>
            <a:off x="2286000" y="5410200"/>
            <a:ext cx="40386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62" name="Google Shape;962;p71"/>
          <p:cNvCxnSpPr/>
          <p:nvPr/>
        </p:nvCxnSpPr>
        <p:spPr>
          <a:xfrm>
            <a:off x="2286000" y="6096000"/>
            <a:ext cx="40386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63" name="Google Shape;963;p71"/>
          <p:cNvCxnSpPr/>
          <p:nvPr/>
        </p:nvCxnSpPr>
        <p:spPr>
          <a:xfrm>
            <a:off x="2286000" y="6400800"/>
            <a:ext cx="40386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64" name="Google Shape;964;p71"/>
          <p:cNvCxnSpPr/>
          <p:nvPr/>
        </p:nvCxnSpPr>
        <p:spPr>
          <a:xfrm>
            <a:off x="4572000" y="1905000"/>
            <a:ext cx="762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65" name="Google Shape;965;p71"/>
          <p:cNvCxnSpPr/>
          <p:nvPr/>
        </p:nvCxnSpPr>
        <p:spPr>
          <a:xfrm>
            <a:off x="4572000" y="6629400"/>
            <a:ext cx="762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7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of Convertible Constraints: Avg(S) θ V</a:t>
            </a:r>
            <a:endParaRPr/>
          </a:p>
        </p:txBody>
      </p:sp>
      <p:sp>
        <p:nvSpPr>
          <p:cNvPr id="972" name="Google Shape;972;p7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R be the value descending order over the set of items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I={9, 8, 6, 4, 3, 1}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Avg(S) ≥ v is convertible monotone w.r.t. 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S is a suffix of S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avg(S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≥ avg(S)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{8, 4, 3} is a suffix of {9, 8, 4, 3}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avg({9, 8, 4, 3})=6 ≥ avg({8, 4, 3})=5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S satisfies avg(S) ≥v, so does S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{8, 4, 3} satisfies constraint avg(S) ≥ 4, so does {9, 8, 4, 3}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73"/>
          <p:cNvSpPr txBox="1"/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Property of Constraints: Succinctness</a:t>
            </a:r>
            <a:endParaRPr/>
          </a:p>
        </p:txBody>
      </p:sp>
      <p:sp>
        <p:nvSpPr>
          <p:cNvPr id="979" name="Google Shape;979;p73"/>
          <p:cNvSpPr txBox="1"/>
          <p:nvPr>
            <p:ph idx="1" type="body"/>
          </p:nvPr>
        </p:nvSpPr>
        <p:spPr>
          <a:xfrm>
            <a:off x="304800" y="1524000"/>
            <a:ext cx="8534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Succinctness: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any set S</a:t>
            </a: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S</a:t>
            </a: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satisfying C, S</a:t>
            </a: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∪ S</a:t>
            </a: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satisfies C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Given A</a:t>
            </a: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sets of size 1 satisfying C, then any set S satisfying C are based on A</a:t>
            </a: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i.e., it contains a subset belongs to A</a:t>
            </a: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1 ,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: 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sum(S.Price )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≥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is not succinct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min(S.Price )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≤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is succinct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Optimization: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C is succinct, then C is pre-counting prunable. The satisfaction of the constraint alone is not affected by the iterative support counting.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7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Characterization of Constraints by Succinctness</a:t>
            </a:r>
            <a:endParaRPr/>
          </a:p>
        </p:txBody>
      </p:sp>
      <p:sp>
        <p:nvSpPr>
          <p:cNvPr id="986" name="Google Shape;986;p74"/>
          <p:cNvSpPr txBox="1"/>
          <p:nvPr/>
        </p:nvSpPr>
        <p:spPr>
          <a:xfrm>
            <a:off x="2286000" y="1905000"/>
            <a:ext cx="2286000" cy="4724400"/>
          </a:xfrm>
          <a:prstGeom prst="rect">
            <a:avLst/>
          </a:prstGeom>
          <a:noFill/>
          <a:ln cap="sq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θ v, θ ∈ { =, ≤, ≥ }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∈ 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⊇V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⊆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=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min(S) ≤ 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min(S) ≥ 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min(S) = 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max(S) ≤ 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max(S) ≥ 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max(S) = 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count(S) ≤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count(S) ≥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count(S) =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sum(S) ≤ 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sum(S) ≥ 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sum(S) =  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avg(S) θ v, θ ∈ { =, ≤, ≥ }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(frequent constraint)</a:t>
            </a:r>
            <a:endParaRPr/>
          </a:p>
        </p:txBody>
      </p:sp>
      <p:sp>
        <p:nvSpPr>
          <p:cNvPr id="987" name="Google Shape;987;p74"/>
          <p:cNvSpPr txBox="1"/>
          <p:nvPr/>
        </p:nvSpPr>
        <p:spPr>
          <a:xfrm>
            <a:off x="4648200" y="1905000"/>
            <a:ext cx="1676400" cy="4724400"/>
          </a:xfrm>
          <a:prstGeom prst="rect">
            <a:avLst/>
          </a:prstGeom>
          <a:noFill/>
          <a:ln cap="sq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weakly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weakly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weakly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(no)</a:t>
            </a:r>
            <a:endParaRPr/>
          </a:p>
        </p:txBody>
      </p:sp>
      <p:cxnSp>
        <p:nvCxnSpPr>
          <p:cNvPr id="988" name="Google Shape;988;p74"/>
          <p:cNvCxnSpPr/>
          <p:nvPr/>
        </p:nvCxnSpPr>
        <p:spPr>
          <a:xfrm>
            <a:off x="2286000" y="2209800"/>
            <a:ext cx="40386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89" name="Google Shape;989;p74"/>
          <p:cNvCxnSpPr/>
          <p:nvPr/>
        </p:nvCxnSpPr>
        <p:spPr>
          <a:xfrm>
            <a:off x="2286000" y="2438400"/>
            <a:ext cx="40386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90" name="Google Shape;990;p74"/>
          <p:cNvCxnSpPr/>
          <p:nvPr/>
        </p:nvCxnSpPr>
        <p:spPr>
          <a:xfrm>
            <a:off x="2286000" y="3200400"/>
            <a:ext cx="40386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91" name="Google Shape;991;p74"/>
          <p:cNvCxnSpPr/>
          <p:nvPr/>
        </p:nvCxnSpPr>
        <p:spPr>
          <a:xfrm>
            <a:off x="2286000" y="3886200"/>
            <a:ext cx="40386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92" name="Google Shape;992;p74"/>
          <p:cNvCxnSpPr/>
          <p:nvPr/>
        </p:nvCxnSpPr>
        <p:spPr>
          <a:xfrm>
            <a:off x="2286000" y="4648200"/>
            <a:ext cx="40386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93" name="Google Shape;993;p74"/>
          <p:cNvCxnSpPr/>
          <p:nvPr/>
        </p:nvCxnSpPr>
        <p:spPr>
          <a:xfrm>
            <a:off x="2286000" y="5410200"/>
            <a:ext cx="40386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94" name="Google Shape;994;p74"/>
          <p:cNvCxnSpPr/>
          <p:nvPr/>
        </p:nvCxnSpPr>
        <p:spPr>
          <a:xfrm>
            <a:off x="2286000" y="6096000"/>
            <a:ext cx="40386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95" name="Google Shape;995;p74"/>
          <p:cNvCxnSpPr/>
          <p:nvPr/>
        </p:nvCxnSpPr>
        <p:spPr>
          <a:xfrm>
            <a:off x="2286000" y="6400800"/>
            <a:ext cx="40386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96" name="Google Shape;996;p74"/>
          <p:cNvCxnSpPr/>
          <p:nvPr/>
        </p:nvCxnSpPr>
        <p:spPr>
          <a:xfrm>
            <a:off x="4572000" y="1905000"/>
            <a:ext cx="762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97" name="Google Shape;997;p74"/>
          <p:cNvCxnSpPr/>
          <p:nvPr/>
        </p:nvCxnSpPr>
        <p:spPr>
          <a:xfrm>
            <a:off x="4572000" y="6629400"/>
            <a:ext cx="76200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75"/>
          <p:cNvSpPr txBox="1"/>
          <p:nvPr>
            <p:ph type="title"/>
          </p:nvPr>
        </p:nvSpPr>
        <p:spPr>
          <a:xfrm>
            <a:off x="1600200" y="304800"/>
            <a:ext cx="6781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/>
          </a:p>
        </p:txBody>
      </p:sp>
      <p:sp>
        <p:nvSpPr>
          <p:cNvPr id="1004" name="Google Shape;1004;p75"/>
          <p:cNvSpPr txBox="1"/>
          <p:nvPr>
            <p:ph idx="1" type="body"/>
          </p:nvPr>
        </p:nvSpPr>
        <p:spPr>
          <a:xfrm>
            <a:off x="762000" y="1371600"/>
            <a:ext cx="7924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rule mining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single-dimensional Boolean association rules from transactional databases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multilevel association rules from transactional databases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multidimensional association rules from transactional databases and data warehouse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association mining to correlation analysis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Constraint-based association mining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76"/>
          <p:cNvSpPr txBox="1"/>
          <p:nvPr>
            <p:ph type="title"/>
          </p:nvPr>
        </p:nvSpPr>
        <p:spPr>
          <a:xfrm>
            <a:off x="3200400" y="457200"/>
            <a:ext cx="2590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/>
          </a:p>
        </p:txBody>
      </p:sp>
      <p:sp>
        <p:nvSpPr>
          <p:cNvPr id="1011" name="Google Shape;1011;p76"/>
          <p:cNvSpPr txBox="1"/>
          <p:nvPr>
            <p:ph idx="1" type="body"/>
          </p:nvPr>
        </p:nvSpPr>
        <p:spPr>
          <a:xfrm>
            <a:off x="685800" y="1676400"/>
            <a:ext cx="825023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rule mining 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probably the most significant contribution from the database community in KDD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number of papers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interesting issues have been explored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interesting research direction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Association analysis in other types of data: spatial data, multimedia data, time series data, etc.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>
            <p:ph type="title"/>
          </p:nvPr>
        </p:nvSpPr>
        <p:spPr>
          <a:xfrm>
            <a:off x="228600" y="381000"/>
            <a:ext cx="8915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Association Rules—An Example</a:t>
            </a:r>
            <a:endParaRPr/>
          </a:p>
        </p:txBody>
      </p:sp>
      <p:sp>
        <p:nvSpPr>
          <p:cNvPr id="152" name="Google Shape;152;p8"/>
          <p:cNvSpPr txBox="1"/>
          <p:nvPr>
            <p:ph idx="1" type="body"/>
          </p:nvPr>
        </p:nvSpPr>
        <p:spPr>
          <a:xfrm>
            <a:off x="304800" y="4114800"/>
            <a:ext cx="82296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rule 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⇒ </a:t>
            </a:r>
            <a:r>
              <a:rPr b="0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= support({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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}) = 50%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confidence = support({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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})/support({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}) = 66.6%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Apriori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principle: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subset of a frequent itemset must be frequent</a:t>
            </a:r>
            <a:endParaRPr/>
          </a:p>
        </p:txBody>
      </p:sp>
      <p:graphicFrame>
        <p:nvGraphicFramePr>
          <p:cNvPr id="153" name="Google Shape;153;p8"/>
          <p:cNvGraphicFramePr/>
          <p:nvPr/>
        </p:nvGraphicFramePr>
        <p:xfrm>
          <a:off x="193675" y="1682750"/>
          <a:ext cx="4002087" cy="1943100"/>
        </p:xfrm>
        <a:graphic>
          <a:graphicData uri="http://schemas.openxmlformats.org/presentationml/2006/ole">
            <mc:AlternateContent>
              <mc:Choice Requires="v">
                <p:oleObj r:id="rId4" imgH="1943100" imgW="4002087" progId="Excel.Sheet.8" spid="_x0000_s1">
                  <p:embed/>
                </p:oleObj>
              </mc:Choice>
              <mc:Fallback>
                <p:oleObj r:id="rId5" imgH="1943100" imgW="4002087" progId="Excel.Sheet.8">
                  <p:embed/>
                  <p:pic>
                    <p:nvPicPr>
                      <p:cNvPr id="153" name="Google Shape;153;p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93675" y="1682750"/>
                        <a:ext cx="4002087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Google Shape;154;p8"/>
          <p:cNvGraphicFramePr/>
          <p:nvPr/>
        </p:nvGraphicFramePr>
        <p:xfrm>
          <a:off x="5105400" y="2743200"/>
          <a:ext cx="3676650" cy="1776412"/>
        </p:xfrm>
        <a:graphic>
          <a:graphicData uri="http://schemas.openxmlformats.org/presentationml/2006/ole">
            <mc:AlternateContent>
              <mc:Choice Requires="v">
                <p:oleObj r:id="rId7" imgH="1776412" imgW="3676650" progId="Excel.Sheet.8" spid="_x0000_s2">
                  <p:embed/>
                </p:oleObj>
              </mc:Choice>
              <mc:Fallback>
                <p:oleObj r:id="rId8" imgH="1776412" imgW="3676650" progId="Excel.Sheet.8">
                  <p:embed/>
                  <p:pic>
                    <p:nvPicPr>
                      <p:cNvPr id="154" name="Google Shape;154;p8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105400" y="2743200"/>
                        <a:ext cx="3676650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" name="Google Shape;155;p8"/>
          <p:cNvSpPr txBox="1"/>
          <p:nvPr/>
        </p:nvSpPr>
        <p:spPr>
          <a:xfrm>
            <a:off x="4895850" y="1782762"/>
            <a:ext cx="2814637" cy="822325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Min. support 50%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Min. confidence 50%</a:t>
            </a:r>
            <a:endParaRPr/>
          </a:p>
        </p:txBody>
      </p:sp>
      <p:cxnSp>
        <p:nvCxnSpPr>
          <p:cNvPr id="156" name="Google Shape;156;p8"/>
          <p:cNvCxnSpPr/>
          <p:nvPr/>
        </p:nvCxnSpPr>
        <p:spPr>
          <a:xfrm flipH="1" rot="-5400000">
            <a:off x="4161562" y="2688500"/>
            <a:ext cx="978000" cy="9096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>
            <p:ph type="title"/>
          </p:nvPr>
        </p:nvSpPr>
        <p:spPr>
          <a:xfrm>
            <a:off x="685800" y="304800"/>
            <a:ext cx="769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Frequent Itemsets</a:t>
            </a:r>
            <a:endParaRPr/>
          </a:p>
        </p:txBody>
      </p:sp>
      <p:sp>
        <p:nvSpPr>
          <p:cNvPr id="163" name="Google Shape;163;p9"/>
          <p:cNvSpPr txBox="1"/>
          <p:nvPr>
            <p:ph idx="1" type="body"/>
          </p:nvPr>
        </p:nvSpPr>
        <p:spPr>
          <a:xfrm>
            <a:off x="685800" y="1371600"/>
            <a:ext cx="7924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 the </a:t>
            </a:r>
            <a:r>
              <a:rPr b="0" i="1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frequent itemsets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the sets of items that have minimum support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subset of a frequent itemset must also be a frequent itemset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i.e., if {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 is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frequent itemset, both {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 and {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 should be a frequent itemset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Iteratively find frequent itemsets with cardinality from 1 to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 (k-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itemset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frequent itemsets to generate association rules.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2002-04-16T13:37:09Z</dcterms:created>
  <dc:creator>vasilis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